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8" r:id="rId3"/>
    <p:sldId id="277" r:id="rId4"/>
    <p:sldId id="280" r:id="rId5"/>
    <p:sldId id="260" r:id="rId6"/>
    <p:sldId id="281" r:id="rId7"/>
    <p:sldId id="282" r:id="rId8"/>
    <p:sldId id="283" r:id="rId9"/>
    <p:sldId id="287" r:id="rId10"/>
    <p:sldId id="274" r:id="rId11"/>
    <p:sldId id="288" r:id="rId12"/>
    <p:sldId id="289" r:id="rId13"/>
    <p:sldId id="293" r:id="rId14"/>
    <p:sldId id="292" r:id="rId15"/>
    <p:sldId id="291" r:id="rId16"/>
    <p:sldId id="299" r:id="rId17"/>
    <p:sldId id="290" r:id="rId18"/>
    <p:sldId id="276" r:id="rId19"/>
  </p:sldIdLst>
  <p:sldSz cx="9144000" cy="6858000" type="screen4x3"/>
  <p:notesSz cx="6858000" cy="9144000"/>
  <p:defaultTextStyle>
    <a:defPPr>
      <a:defRPr lang="en-US"/>
    </a:defPPr>
    <a:lvl1pPr marL="0" lvl="0"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448"/>
    <a:srgbClr val="A62B04"/>
    <a:srgbClr val="BFD7DF"/>
    <a:srgbClr val="C0A8F6"/>
    <a:srgbClr val="B2B2B2"/>
    <a:srgbClr val="F2F2F2"/>
    <a:srgbClr val="EAEAEA"/>
    <a:srgbClr val="FFFFFF"/>
    <a:srgbClr val="FF170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4" d="100"/>
          <a:sy n="84" d="100"/>
        </p:scale>
        <p:origin x="-1554" y="-78"/>
      </p:cViewPr>
      <p:guideLst>
        <p:guide orient="horz" pos="2160"/>
        <p:guide pos="28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2019/5/17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solidFill>
          <a:srgbClr val="FFFFFF">
            <a:alpha val="100000"/>
          </a:srgbClr>
        </a:solidFill>
        <a:effectLst/>
      </p:bgPr>
    </p:bg>
    <p:spTree>
      <p:nvGrpSpPr>
        <p:cNvPr id="1" name=""/>
        <p:cNvGrpSpPr/>
        <p:nvPr/>
      </p:nvGrpSpPr>
      <p:grpSpPr>
        <a:xfrm>
          <a:off x="0" y="0"/>
          <a:ext cx="0" cy="0"/>
          <a:chOff x="0" y="0"/>
          <a:chExt cx="0" cy="0"/>
        </a:xfrm>
      </p:grpSpPr>
      <p:sp>
        <p:nvSpPr>
          <p:cNvPr id="2050" name="椭圆 2049"/>
          <p:cNvSpPr/>
          <p:nvPr/>
        </p:nvSpPr>
        <p:spPr>
          <a:xfrm>
            <a:off x="684213" y="333375"/>
            <a:ext cx="5905500" cy="5761038"/>
          </a:xfrm>
          <a:prstGeom prst="ellipse">
            <a:avLst/>
          </a:prstGeom>
          <a:gradFill rotWithShape="1">
            <a:gsLst>
              <a:gs pos="0">
                <a:schemeClr val="bg2">
                  <a:alpha val="48000"/>
                </a:schemeClr>
              </a:gs>
              <a:gs pos="100000">
                <a:schemeClr val="bg2">
                  <a:gamma/>
                  <a:tint val="0"/>
                  <a:invGamma/>
                  <a:alpha val="79999"/>
                </a:schemeClr>
              </a:gs>
            </a:gsLst>
            <a:lin ang="0" scaled="1"/>
            <a:tileRect/>
          </a:gradFill>
          <a:ln w="9525">
            <a:noFill/>
          </a:ln>
        </p:spPr>
        <p:txBody>
          <a:bodyPr/>
          <a:lstStyle/>
          <a:p>
            <a:endParaRPr lang="zh-CN" altLang="en-US"/>
          </a:p>
        </p:txBody>
      </p:sp>
      <p:sp>
        <p:nvSpPr>
          <p:cNvPr id="2051" name="矩形 2050"/>
          <p:cNvSpPr/>
          <p:nvPr/>
        </p:nvSpPr>
        <p:spPr>
          <a:xfrm>
            <a:off x="0" y="4437063"/>
            <a:ext cx="9144000" cy="1728787"/>
          </a:xfrm>
          <a:prstGeom prst="rect">
            <a:avLst/>
          </a:prstGeom>
          <a:solidFill>
            <a:schemeClr val="accent1"/>
          </a:solidFill>
          <a:ln w="9525">
            <a:noFill/>
          </a:ln>
        </p:spPr>
        <p:txBody>
          <a:bodyPr/>
          <a:lstStyle/>
          <a:p>
            <a:endParaRPr lang="zh-CN" altLang="en-US"/>
          </a:p>
        </p:txBody>
      </p:sp>
      <p:sp>
        <p:nvSpPr>
          <p:cNvPr id="2052" name="椭圆 2051" descr="medical perspectives_EYEWIRE(04)_nfine"/>
          <p:cNvSpPr/>
          <p:nvPr/>
        </p:nvSpPr>
        <p:spPr>
          <a:xfrm>
            <a:off x="971550" y="1628775"/>
            <a:ext cx="3529013" cy="3671888"/>
          </a:xfrm>
          <a:prstGeom prst="ellipse">
            <a:avLst/>
          </a:prstGeom>
          <a:blipFill rotWithShape="1">
            <a:blip r:embed="rId2" cstate="print"/>
            <a:stretch>
              <a:fillRect/>
            </a:stretch>
          </a:blipFill>
          <a:ln w="38100" cap="flat" cmpd="sng">
            <a:solidFill>
              <a:schemeClr val="bg1"/>
            </a:solidFill>
            <a:prstDash val="solid"/>
            <a:headEnd type="none" w="med" len="med"/>
            <a:tailEnd type="none" w="med" len="med"/>
          </a:ln>
          <a:effectLst>
            <a:outerShdw dist="89803" dir="2699999" algn="ctr" rotWithShape="0">
              <a:srgbClr val="000000">
                <a:alpha val="18999"/>
              </a:srgbClr>
            </a:outerShdw>
          </a:effectLst>
        </p:spPr>
        <p:txBody>
          <a:bodyPr/>
          <a:lstStyle/>
          <a:p>
            <a:endParaRPr lang="zh-CN" altLang="en-US"/>
          </a:p>
        </p:txBody>
      </p:sp>
      <p:sp>
        <p:nvSpPr>
          <p:cNvPr id="2053" name="椭圆 2052" descr="medical perspectives_EYEWIRE(03)_nfine"/>
          <p:cNvSpPr/>
          <p:nvPr/>
        </p:nvSpPr>
        <p:spPr>
          <a:xfrm>
            <a:off x="323850" y="1268413"/>
            <a:ext cx="1438275" cy="1511300"/>
          </a:xfrm>
          <a:prstGeom prst="ellipse">
            <a:avLst/>
          </a:prstGeom>
          <a:blipFill rotWithShape="1">
            <a:blip r:embed="rId3" cstate="print"/>
            <a:stretch>
              <a:fillRect/>
            </a:stretch>
          </a:blipFill>
          <a:ln w="38100" cap="flat" cmpd="sng">
            <a:solidFill>
              <a:schemeClr val="bg1"/>
            </a:solidFill>
            <a:prstDash val="solid"/>
            <a:headEnd type="none" w="med" len="med"/>
            <a:tailEnd type="none" w="med" len="med"/>
          </a:ln>
          <a:effectLst>
            <a:outerShdw dist="89803" dir="2699999" algn="ctr" rotWithShape="0">
              <a:srgbClr val="000000">
                <a:alpha val="18999"/>
              </a:srgbClr>
            </a:outerShdw>
          </a:effectLst>
        </p:spPr>
        <p:txBody>
          <a:bodyPr/>
          <a:lstStyle/>
          <a:p>
            <a:endParaRPr lang="zh-CN" altLang="en-US"/>
          </a:p>
        </p:txBody>
      </p:sp>
      <p:sp>
        <p:nvSpPr>
          <p:cNvPr id="2054" name="椭圆 2053" descr="medical perspectives_EYEWIRE(05)_nfine"/>
          <p:cNvSpPr/>
          <p:nvPr/>
        </p:nvSpPr>
        <p:spPr>
          <a:xfrm>
            <a:off x="1258888" y="260350"/>
            <a:ext cx="935037" cy="936625"/>
          </a:xfrm>
          <a:prstGeom prst="ellipse">
            <a:avLst/>
          </a:prstGeom>
          <a:blipFill rotWithShape="1">
            <a:blip r:embed="rId4" cstate="print"/>
            <a:stretch>
              <a:fillRect/>
            </a:stretch>
          </a:blipFill>
          <a:ln w="38100" cap="flat" cmpd="sng">
            <a:solidFill>
              <a:schemeClr val="bg1"/>
            </a:solidFill>
            <a:prstDash val="solid"/>
            <a:headEnd type="none" w="med" len="med"/>
            <a:tailEnd type="none" w="med" len="med"/>
          </a:ln>
          <a:effectLst>
            <a:outerShdw dist="89803" dir="2699999" algn="ctr" rotWithShape="0">
              <a:srgbClr val="000000">
                <a:alpha val="18999"/>
              </a:srgbClr>
            </a:outerShdw>
          </a:effectLst>
        </p:spPr>
        <p:txBody>
          <a:bodyPr/>
          <a:lstStyle/>
          <a:p>
            <a:endParaRPr lang="zh-CN" altLang="en-US"/>
          </a:p>
        </p:txBody>
      </p:sp>
      <p:sp>
        <p:nvSpPr>
          <p:cNvPr id="2055" name="椭圆 2054"/>
          <p:cNvSpPr/>
          <p:nvPr/>
        </p:nvSpPr>
        <p:spPr>
          <a:xfrm>
            <a:off x="4211638" y="2636838"/>
            <a:ext cx="1223962" cy="1223962"/>
          </a:xfrm>
          <a:prstGeom prst="ellipse">
            <a:avLst/>
          </a:prstGeom>
          <a:solidFill>
            <a:srgbClr val="1BABE5">
              <a:alpha val="9999"/>
            </a:srgbClr>
          </a:solidFill>
          <a:ln w="9525">
            <a:noFill/>
          </a:ln>
        </p:spPr>
        <p:txBody>
          <a:bodyPr/>
          <a:lstStyle/>
          <a:p>
            <a:endParaRPr lang="zh-CN" altLang="en-US"/>
          </a:p>
        </p:txBody>
      </p:sp>
      <p:sp>
        <p:nvSpPr>
          <p:cNvPr id="2056" name="标题 2055"/>
          <p:cNvSpPr>
            <a:spLocks noGrp="1"/>
          </p:cNvSpPr>
          <p:nvPr>
            <p:ph type="ctrTitle"/>
          </p:nvPr>
        </p:nvSpPr>
        <p:spPr>
          <a:xfrm>
            <a:off x="4343400" y="762000"/>
            <a:ext cx="4572000" cy="2133600"/>
          </a:xfrm>
          <a:prstGeom prst="rect">
            <a:avLst/>
          </a:prstGeom>
          <a:noFill/>
          <a:ln w="9525">
            <a:noFill/>
          </a:ln>
          <a:effectLst>
            <a:outerShdw dist="53882" dir="2699999" algn="ctr" rotWithShape="0">
              <a:schemeClr val="bg2"/>
            </a:outerShdw>
          </a:effectLst>
        </p:spPr>
        <p:txBody>
          <a:bodyPr anchor="ctr"/>
          <a:lstStyle>
            <a:lvl1pPr lvl="0" algn="r">
              <a:defRPr sz="4400" b="1">
                <a:solidFill>
                  <a:schemeClr val="tx1"/>
                </a:solidFill>
              </a:defRPr>
            </a:lvl1pPr>
          </a:lstStyle>
          <a:p>
            <a:pPr lvl="0"/>
            <a:r>
              <a:rPr lang="zh-CN" altLang="en-US"/>
              <a:t>单击此处编辑母版标题样式</a:t>
            </a:r>
          </a:p>
        </p:txBody>
      </p:sp>
      <p:sp>
        <p:nvSpPr>
          <p:cNvPr id="2057" name="副标题 2056"/>
          <p:cNvSpPr>
            <a:spLocks noGrp="1"/>
          </p:cNvSpPr>
          <p:nvPr>
            <p:ph type="subTitle" idx="1"/>
          </p:nvPr>
        </p:nvSpPr>
        <p:spPr>
          <a:xfrm>
            <a:off x="1066800" y="5486400"/>
            <a:ext cx="7162800" cy="381000"/>
          </a:xfrm>
          <a:prstGeom prst="rect">
            <a:avLst/>
          </a:prstGeom>
          <a:noFill/>
          <a:ln w="9525">
            <a:noFill/>
          </a:ln>
        </p:spPr>
        <p:txBody>
          <a:bodyPr anchor="t"/>
          <a:lstStyle>
            <a:lvl1pPr marL="0" lvl="0" indent="0" algn="ctr">
              <a:buNone/>
              <a:defRPr sz="1800">
                <a:solidFill>
                  <a:schemeClr val="bg1"/>
                </a:solidFill>
                <a:latin typeface="Verdana" panose="020B0604030504040204" pitchFamily="2" charset="0"/>
              </a:defRPr>
            </a:lvl1pPr>
            <a:lvl2pPr marL="457200" lvl="1" indent="0" algn="ctr">
              <a:buNone/>
              <a:defRPr sz="1800">
                <a:solidFill>
                  <a:schemeClr val="bg1"/>
                </a:solidFill>
                <a:latin typeface="Verdana" panose="020B0604030504040204" pitchFamily="2" charset="0"/>
              </a:defRPr>
            </a:lvl2pPr>
            <a:lvl3pPr marL="914400" lvl="2" indent="0" algn="ctr">
              <a:buNone/>
              <a:defRPr sz="1800">
                <a:solidFill>
                  <a:schemeClr val="bg1"/>
                </a:solidFill>
                <a:latin typeface="Verdana" panose="020B0604030504040204" pitchFamily="2" charset="0"/>
              </a:defRPr>
            </a:lvl3pPr>
            <a:lvl4pPr marL="1371600" lvl="3" indent="0" algn="ctr">
              <a:buNone/>
              <a:defRPr sz="1800">
                <a:solidFill>
                  <a:schemeClr val="bg1"/>
                </a:solidFill>
                <a:latin typeface="Verdana" panose="020B0604030504040204" pitchFamily="2" charset="0"/>
              </a:defRPr>
            </a:lvl4pPr>
            <a:lvl5pPr marL="1828800" lvl="4" indent="0" algn="ctr">
              <a:buNone/>
              <a:defRPr sz="1800">
                <a:solidFill>
                  <a:schemeClr val="bg1"/>
                </a:solidFill>
                <a:latin typeface="Verdana" panose="020B0604030504040204" pitchFamily="2" charset="0"/>
              </a:defRPr>
            </a:lvl5pPr>
          </a:lstStyle>
          <a:p>
            <a:pPr lvl="0"/>
            <a:r>
              <a:rPr lang="zh-CN" altLang="en-US"/>
              <a:t>单击此处编辑母版副标题样式</a:t>
            </a:r>
          </a:p>
        </p:txBody>
      </p:sp>
      <p:sp>
        <p:nvSpPr>
          <p:cNvPr id="2058" name="椭圆 2057" descr="medical perspectives_EYEWIRE(02)_nfine"/>
          <p:cNvSpPr/>
          <p:nvPr/>
        </p:nvSpPr>
        <p:spPr>
          <a:xfrm>
            <a:off x="3851275" y="3500438"/>
            <a:ext cx="1582738" cy="1582737"/>
          </a:xfrm>
          <a:prstGeom prst="ellipse">
            <a:avLst/>
          </a:prstGeom>
          <a:blipFill rotWithShape="1">
            <a:blip r:embed="rId5" cstate="print"/>
            <a:stretch>
              <a:fillRect/>
            </a:stretch>
          </a:blipFill>
          <a:ln w="38100" cap="flat" cmpd="sng">
            <a:solidFill>
              <a:schemeClr val="bg1"/>
            </a:solidFill>
            <a:prstDash val="solid"/>
            <a:headEnd type="none" w="med" len="med"/>
            <a:tailEnd type="none" w="med" len="med"/>
          </a:ln>
          <a:effectLst>
            <a:outerShdw dist="89803" dir="2699999" algn="ctr" rotWithShape="0">
              <a:srgbClr val="000000">
                <a:alpha val="18999"/>
              </a:srgbClr>
            </a:outerShdw>
          </a:effectLst>
        </p:spPr>
        <p:txBody>
          <a:bodyPr/>
          <a:lstStyle/>
          <a:p>
            <a:endParaRPr lang="zh-CN" altLang="en-US"/>
          </a:p>
        </p:txBody>
      </p:sp>
    </p:spTree>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en-US" altLang="x-none" dirty="0"/>
          </a:p>
        </p:txBody>
      </p:sp>
      <p:sp>
        <p:nvSpPr>
          <p:cNvPr id="5" name="页脚占位符 4"/>
          <p:cNvSpPr>
            <a:spLocks noGrp="1"/>
          </p:cNvSpPr>
          <p:nvPr>
            <p:ph type="ftr" sz="quarter" idx="11"/>
          </p:nvPr>
        </p:nvSpPr>
        <p:spPr/>
        <p:txBody>
          <a:bodyPr/>
          <a:lstStyle/>
          <a:p>
            <a:pPr lvl="0"/>
            <a:endParaRPr lang="en-US" altLang="x-none"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48500" y="579438"/>
            <a:ext cx="2095500" cy="589756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2000" y="579438"/>
            <a:ext cx="6165022" cy="589756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en-US" altLang="x-none" dirty="0"/>
          </a:p>
        </p:txBody>
      </p:sp>
      <p:sp>
        <p:nvSpPr>
          <p:cNvPr id="5" name="页脚占位符 4"/>
          <p:cNvSpPr>
            <a:spLocks noGrp="1"/>
          </p:cNvSpPr>
          <p:nvPr>
            <p:ph type="ftr" sz="quarter" idx="11"/>
          </p:nvPr>
        </p:nvSpPr>
        <p:spPr/>
        <p:txBody>
          <a:bodyPr/>
          <a:lstStyle/>
          <a:p>
            <a:pPr lvl="0"/>
            <a:endParaRPr lang="en-US" altLang="x-none"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en-US" altLang="x-none" dirty="0"/>
          </a:p>
        </p:txBody>
      </p:sp>
      <p:sp>
        <p:nvSpPr>
          <p:cNvPr id="6" name="页脚占位符 5"/>
          <p:cNvSpPr>
            <a:spLocks noGrp="1"/>
          </p:cNvSpPr>
          <p:nvPr>
            <p:ph type="ftr" sz="quarter" idx="11"/>
          </p:nvPr>
        </p:nvSpPr>
        <p:spPr/>
        <p:txBody>
          <a:bodyPr/>
          <a:lstStyle/>
          <a:p>
            <a:pPr lvl="0"/>
            <a:endParaRPr lang="en-US" altLang="x-none"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en-US" altLang="x-none" dirty="0"/>
          </a:p>
        </p:txBody>
      </p:sp>
      <p:sp>
        <p:nvSpPr>
          <p:cNvPr id="5" name="页脚占位符 4"/>
          <p:cNvSpPr>
            <a:spLocks noGrp="1"/>
          </p:cNvSpPr>
          <p:nvPr>
            <p:ph type="ftr" sz="quarter" idx="11"/>
          </p:nvPr>
        </p:nvSpPr>
        <p:spPr/>
        <p:txBody>
          <a:bodyPr/>
          <a:lstStyle/>
          <a:p>
            <a:pPr lvl="0"/>
            <a:endParaRPr lang="en-US" altLang="x-none"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a:endParaRPr lang="en-US" altLang="x-none" dirty="0"/>
          </a:p>
        </p:txBody>
      </p:sp>
      <p:sp>
        <p:nvSpPr>
          <p:cNvPr id="5" name="页脚占位符 4"/>
          <p:cNvSpPr>
            <a:spLocks noGrp="1"/>
          </p:cNvSpPr>
          <p:nvPr>
            <p:ph type="ftr" sz="quarter" idx="11"/>
          </p:nvPr>
        </p:nvSpPr>
        <p:spPr/>
        <p:txBody>
          <a:bodyPr/>
          <a:lstStyle/>
          <a:p>
            <a:pPr lvl="0"/>
            <a:endParaRPr lang="en-US" altLang="x-none"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62000" y="1447800"/>
            <a:ext cx="4107180" cy="5029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036820" y="1447800"/>
            <a:ext cx="4107180" cy="5029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en-US" altLang="x-none" dirty="0"/>
          </a:p>
        </p:txBody>
      </p:sp>
      <p:sp>
        <p:nvSpPr>
          <p:cNvPr id="6" name="页脚占位符 5"/>
          <p:cNvSpPr>
            <a:spLocks noGrp="1"/>
          </p:cNvSpPr>
          <p:nvPr>
            <p:ph type="ftr" sz="quarter" idx="11"/>
          </p:nvPr>
        </p:nvSpPr>
        <p:spPr/>
        <p:txBody>
          <a:bodyPr/>
          <a:lstStyle/>
          <a:p>
            <a:pPr lvl="0"/>
            <a:endParaRPr lang="en-US" altLang="x-none"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en-US" altLang="x-none" dirty="0"/>
          </a:p>
        </p:txBody>
      </p:sp>
      <p:sp>
        <p:nvSpPr>
          <p:cNvPr id="8" name="页脚占位符 7"/>
          <p:cNvSpPr>
            <a:spLocks noGrp="1"/>
          </p:cNvSpPr>
          <p:nvPr>
            <p:ph type="ftr" sz="quarter" idx="11"/>
          </p:nvPr>
        </p:nvSpPr>
        <p:spPr/>
        <p:txBody>
          <a:bodyPr/>
          <a:lstStyle/>
          <a:p>
            <a:pPr lvl="0"/>
            <a:endParaRPr lang="en-US" altLang="x-none"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en-US" altLang="x-none" dirty="0"/>
          </a:p>
        </p:txBody>
      </p:sp>
      <p:sp>
        <p:nvSpPr>
          <p:cNvPr id="4" name="页脚占位符 3"/>
          <p:cNvSpPr>
            <a:spLocks noGrp="1"/>
          </p:cNvSpPr>
          <p:nvPr>
            <p:ph type="ftr" sz="quarter" idx="11"/>
          </p:nvPr>
        </p:nvSpPr>
        <p:spPr/>
        <p:txBody>
          <a:bodyPr/>
          <a:lstStyle/>
          <a:p>
            <a:pPr lvl="0"/>
            <a:endParaRPr lang="en-US" altLang="x-none"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en-US" altLang="x-none" dirty="0"/>
          </a:p>
        </p:txBody>
      </p:sp>
      <p:sp>
        <p:nvSpPr>
          <p:cNvPr id="3" name="页脚占位符 2"/>
          <p:cNvSpPr>
            <a:spLocks noGrp="1"/>
          </p:cNvSpPr>
          <p:nvPr>
            <p:ph type="ftr" sz="quarter" idx="11"/>
          </p:nvPr>
        </p:nvSpPr>
        <p:spPr/>
        <p:txBody>
          <a:bodyPr/>
          <a:lstStyle/>
          <a:p>
            <a:pPr lvl="0"/>
            <a:endParaRPr lang="en-US" altLang="x-none"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en-US" altLang="x-none" dirty="0"/>
          </a:p>
        </p:txBody>
      </p:sp>
      <p:sp>
        <p:nvSpPr>
          <p:cNvPr id="6" name="页脚占位符 5"/>
          <p:cNvSpPr>
            <a:spLocks noGrp="1"/>
          </p:cNvSpPr>
          <p:nvPr>
            <p:ph type="ftr" sz="quarter" idx="11"/>
          </p:nvPr>
        </p:nvSpPr>
        <p:spPr/>
        <p:txBody>
          <a:bodyPr/>
          <a:lstStyle/>
          <a:p>
            <a:pPr lvl="0"/>
            <a:endParaRPr lang="en-US" altLang="x-none"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en-US" altLang="x-none" dirty="0"/>
          </a:p>
        </p:txBody>
      </p:sp>
      <p:sp>
        <p:nvSpPr>
          <p:cNvPr id="6" name="页脚占位符 5"/>
          <p:cNvSpPr>
            <a:spLocks noGrp="1"/>
          </p:cNvSpPr>
          <p:nvPr>
            <p:ph type="ftr" sz="quarter" idx="11"/>
          </p:nvPr>
        </p:nvSpPr>
        <p:spPr/>
        <p:txBody>
          <a:bodyPr/>
          <a:lstStyle/>
          <a:p>
            <a:pPr lvl="0"/>
            <a:endParaRPr lang="en-US" altLang="x-none"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pPr lvl="0"/>
              <a:t>‹#›</a:t>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椭圆 1025"/>
          <p:cNvSpPr/>
          <p:nvPr/>
        </p:nvSpPr>
        <p:spPr>
          <a:xfrm>
            <a:off x="179388" y="0"/>
            <a:ext cx="6804025" cy="6858000"/>
          </a:xfrm>
          <a:prstGeom prst="ellipse">
            <a:avLst/>
          </a:prstGeom>
          <a:gradFill rotWithShape="1">
            <a:gsLst>
              <a:gs pos="0">
                <a:schemeClr val="bg2">
                  <a:alpha val="43999"/>
                </a:schemeClr>
              </a:gs>
              <a:gs pos="100000">
                <a:schemeClr val="bg2">
                  <a:gamma/>
                  <a:tint val="0"/>
                  <a:invGamma/>
                  <a:alpha val="0"/>
                </a:schemeClr>
              </a:gs>
            </a:gsLst>
            <a:lin ang="0" scaled="1"/>
            <a:tileRect/>
          </a:gradFill>
          <a:ln w="9525">
            <a:noFill/>
          </a:ln>
        </p:spPr>
        <p:txBody>
          <a:bodyPr/>
          <a:lstStyle/>
          <a:p>
            <a:endParaRPr lang="zh-CN" altLang="en-US"/>
          </a:p>
        </p:txBody>
      </p:sp>
      <p:sp>
        <p:nvSpPr>
          <p:cNvPr id="1027" name="矩形 1026"/>
          <p:cNvSpPr/>
          <p:nvPr/>
        </p:nvSpPr>
        <p:spPr>
          <a:xfrm>
            <a:off x="0" y="549275"/>
            <a:ext cx="9144000" cy="647700"/>
          </a:xfrm>
          <a:prstGeom prst="rect">
            <a:avLst/>
          </a:prstGeom>
          <a:solidFill>
            <a:schemeClr val="accent1"/>
          </a:solidFill>
          <a:ln w="9525">
            <a:noFill/>
          </a:ln>
        </p:spPr>
        <p:txBody>
          <a:bodyPr/>
          <a:lstStyle/>
          <a:p>
            <a:endParaRPr lang="zh-CN" altLang="en-US"/>
          </a:p>
        </p:txBody>
      </p:sp>
      <p:sp>
        <p:nvSpPr>
          <p:cNvPr id="1028" name="椭圆 1027" descr="medical perspectives_EYEWIRE(04)_nfine"/>
          <p:cNvSpPr/>
          <p:nvPr/>
        </p:nvSpPr>
        <p:spPr>
          <a:xfrm>
            <a:off x="1116013" y="58738"/>
            <a:ext cx="865187" cy="892175"/>
          </a:xfrm>
          <a:prstGeom prst="ellipse">
            <a:avLst/>
          </a:prstGeom>
          <a:blipFill rotWithShape="1">
            <a:blip r:embed="rId14" cstate="print"/>
            <a:stretch>
              <a:fillRect/>
            </a:stretch>
          </a:blipFill>
          <a:ln w="38100" cap="flat" cmpd="sng">
            <a:solidFill>
              <a:schemeClr val="bg1"/>
            </a:solidFill>
            <a:prstDash val="solid"/>
            <a:headEnd type="none" w="med" len="med"/>
            <a:tailEnd type="none" w="med" len="med"/>
          </a:ln>
          <a:effectLst>
            <a:outerShdw dist="89803" dir="2699999" algn="ctr" rotWithShape="0">
              <a:srgbClr val="000000">
                <a:alpha val="18999"/>
              </a:srgbClr>
            </a:outerShdw>
          </a:effectLst>
        </p:spPr>
        <p:txBody>
          <a:bodyPr/>
          <a:lstStyle/>
          <a:p>
            <a:endParaRPr lang="zh-CN" altLang="en-US"/>
          </a:p>
        </p:txBody>
      </p:sp>
      <p:sp>
        <p:nvSpPr>
          <p:cNvPr id="1029" name="椭圆 1028" descr="medical perspectives_EYEWIRE(05)_nfine"/>
          <p:cNvSpPr/>
          <p:nvPr/>
        </p:nvSpPr>
        <p:spPr>
          <a:xfrm>
            <a:off x="8101013" y="106363"/>
            <a:ext cx="790575" cy="830262"/>
          </a:xfrm>
          <a:prstGeom prst="ellipse">
            <a:avLst/>
          </a:prstGeom>
          <a:blipFill rotWithShape="1">
            <a:blip r:embed="rId15" cstate="print"/>
            <a:stretch>
              <a:fillRect/>
            </a:stretch>
          </a:blipFill>
          <a:ln w="38100" cap="flat" cmpd="sng">
            <a:solidFill>
              <a:schemeClr val="bg1"/>
            </a:solidFill>
            <a:prstDash val="solid"/>
            <a:headEnd type="none" w="med" len="med"/>
            <a:tailEnd type="none" w="med" len="med"/>
          </a:ln>
          <a:effectLst>
            <a:outerShdw dist="89803" dir="2699999" algn="ctr" rotWithShape="0">
              <a:srgbClr val="000000">
                <a:alpha val="18999"/>
              </a:srgbClr>
            </a:outerShdw>
          </a:effectLst>
        </p:spPr>
        <p:txBody>
          <a:bodyPr/>
          <a:lstStyle/>
          <a:p>
            <a:endParaRPr lang="zh-CN" altLang="en-US"/>
          </a:p>
        </p:txBody>
      </p:sp>
      <p:sp>
        <p:nvSpPr>
          <p:cNvPr id="1030" name="文本占位符 1029"/>
          <p:cNvSpPr>
            <a:spLocks noGrp="1"/>
          </p:cNvSpPr>
          <p:nvPr>
            <p:ph type="body" idx="1"/>
          </p:nvPr>
        </p:nvSpPr>
        <p:spPr>
          <a:xfrm>
            <a:off x="762000" y="1447800"/>
            <a:ext cx="8382000" cy="5029200"/>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31" name="灯片编号占位符 1030"/>
          <p:cNvSpPr>
            <a:spLocks noGrp="1"/>
          </p:cNvSpPr>
          <p:nvPr>
            <p:ph type="sldNum" sz="quarter" idx="4"/>
          </p:nvPr>
        </p:nvSpPr>
        <p:spPr>
          <a:xfrm>
            <a:off x="3429000" y="6477000"/>
            <a:ext cx="2133600" cy="307975"/>
          </a:xfrm>
          <a:prstGeom prst="rect">
            <a:avLst/>
          </a:prstGeom>
          <a:noFill/>
          <a:ln w="9525">
            <a:noFill/>
          </a:ln>
        </p:spPr>
        <p:txBody>
          <a:bodyPr/>
          <a:lstStyle>
            <a:lvl1pPr algn="ctr">
              <a:defRPr sz="1000">
                <a:latin typeface="Verdana" panose="020B0604030504040204" pitchFamily="2" charset="0"/>
                <a:ea typeface="宋体" panose="02010600030101010101" pitchFamily="2" charset="-122"/>
              </a:defRPr>
            </a:lvl1pPr>
          </a:lstStyle>
          <a:p>
            <a:pPr lvl="0"/>
            <a:fld id="{9A0DB2DC-4C9A-4742-B13C-FB6460FD3503}" type="slidenum">
              <a:rPr lang="zh-CN" altLang="en-US" dirty="0"/>
              <a:pPr lvl="0"/>
              <a:t>‹#›</a:t>
            </a:fld>
            <a:endParaRPr lang="zh-CN" altLang="en-US" dirty="0"/>
          </a:p>
        </p:txBody>
      </p:sp>
      <p:sp>
        <p:nvSpPr>
          <p:cNvPr id="1032" name="标题 1031"/>
          <p:cNvSpPr>
            <a:spLocks noGrp="1"/>
          </p:cNvSpPr>
          <p:nvPr>
            <p:ph type="title"/>
          </p:nvPr>
        </p:nvSpPr>
        <p:spPr>
          <a:xfrm>
            <a:off x="2438400" y="579438"/>
            <a:ext cx="5410200" cy="563562"/>
          </a:xfrm>
          <a:prstGeom prst="rect">
            <a:avLst/>
          </a:prstGeom>
          <a:noFill/>
          <a:ln w="9525">
            <a:noFill/>
          </a:ln>
        </p:spPr>
        <p:txBody>
          <a:bodyPr anchor="ctr"/>
          <a:lstStyle/>
          <a:p>
            <a:pPr lvl="0"/>
            <a:r>
              <a:rPr lang="zh-CN" altLang="en-US"/>
              <a:t>单击此处编辑母版标题样式</a:t>
            </a:r>
          </a:p>
        </p:txBody>
      </p:sp>
      <p:sp>
        <p:nvSpPr>
          <p:cNvPr id="1033" name="椭圆 1032" descr="medical perspectives_EYEWIRE(02)_nfine"/>
          <p:cNvSpPr/>
          <p:nvPr/>
        </p:nvSpPr>
        <p:spPr>
          <a:xfrm>
            <a:off x="179388" y="333375"/>
            <a:ext cx="1152525" cy="1223963"/>
          </a:xfrm>
          <a:prstGeom prst="ellipse">
            <a:avLst/>
          </a:prstGeom>
          <a:blipFill rotWithShape="1">
            <a:blip r:embed="rId16" cstate="print"/>
            <a:stretch>
              <a:fillRect/>
            </a:stretch>
          </a:blipFill>
          <a:ln w="38100" cap="flat" cmpd="sng">
            <a:solidFill>
              <a:schemeClr val="bg1"/>
            </a:solidFill>
            <a:prstDash val="solid"/>
            <a:headEnd type="none" w="med" len="med"/>
            <a:tailEnd type="none" w="med" len="med"/>
          </a:ln>
          <a:effectLst>
            <a:outerShdw dist="89803" dir="2699999" algn="ctr" rotWithShape="0">
              <a:srgbClr val="000000">
                <a:alpha val="18999"/>
              </a:srgbClr>
            </a:outerShdw>
          </a:effectLst>
        </p:spPr>
        <p:txBody>
          <a:bodyPr/>
          <a:lstStyle/>
          <a:p>
            <a:endParaRPr lang="zh-CN" altLang="en-US"/>
          </a:p>
        </p:txBody>
      </p:sp>
      <p:sp>
        <p:nvSpPr>
          <p:cNvPr id="1034" name="日期占位符 1033"/>
          <p:cNvSpPr>
            <a:spLocks noGrp="1"/>
          </p:cNvSpPr>
          <p:nvPr>
            <p:ph type="dt" sz="half" idx="2"/>
          </p:nvPr>
        </p:nvSpPr>
        <p:spPr>
          <a:xfrm>
            <a:off x="5508625" y="260350"/>
            <a:ext cx="2667000" cy="227013"/>
          </a:xfrm>
          <a:prstGeom prst="rect">
            <a:avLst/>
          </a:prstGeom>
          <a:noFill/>
          <a:ln w="9525">
            <a:noFill/>
          </a:ln>
        </p:spPr>
        <p:txBody>
          <a:bodyPr/>
          <a:lstStyle>
            <a:lvl1pPr algn="r">
              <a:defRPr sz="1000" b="1">
                <a:latin typeface="Verdana" panose="020B0604030504040204" pitchFamily="2" charset="0"/>
                <a:ea typeface="宋体" panose="02010600030101010101" pitchFamily="2" charset="-122"/>
              </a:defRPr>
            </a:lvl1pPr>
          </a:lstStyle>
          <a:p>
            <a:pPr lvl="0"/>
            <a:endParaRPr lang="en-US" altLang="x-none" dirty="0"/>
          </a:p>
        </p:txBody>
      </p:sp>
      <p:sp>
        <p:nvSpPr>
          <p:cNvPr id="1035" name="页脚占位符 1034"/>
          <p:cNvSpPr>
            <a:spLocks noGrp="1"/>
          </p:cNvSpPr>
          <p:nvPr>
            <p:ph type="ftr" sz="quarter" idx="3"/>
          </p:nvPr>
        </p:nvSpPr>
        <p:spPr>
          <a:xfrm>
            <a:off x="6019800" y="6477000"/>
            <a:ext cx="2895600" cy="298450"/>
          </a:xfrm>
          <a:prstGeom prst="rect">
            <a:avLst/>
          </a:prstGeom>
          <a:noFill/>
          <a:ln w="9525">
            <a:noFill/>
          </a:ln>
        </p:spPr>
        <p:txBody>
          <a:bodyPr/>
          <a:lstStyle>
            <a:lvl1pPr algn="r">
              <a:defRPr sz="1000">
                <a:latin typeface="Verdana" panose="020B0604030504040204" pitchFamily="2" charset="0"/>
                <a:ea typeface="宋体" panose="02010600030101010101" pitchFamily="2" charset="-122"/>
              </a:defRPr>
            </a:lvl1pPr>
          </a:lstStyle>
          <a:p>
            <a:pPr lvl="0"/>
            <a:endParaRPr lang="en-US" altLang="x-non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914400" eaLnBrk="1" fontAlgn="base" latinLnBrk="0" hangingPunct="1">
        <a:lnSpc>
          <a:spcPct val="100000"/>
        </a:lnSpc>
        <a:spcBef>
          <a:spcPct val="0"/>
        </a:spcBef>
        <a:spcAft>
          <a:spcPct val="0"/>
        </a:spcAft>
        <a:buNone/>
        <a:defRPr sz="3200" b="0" i="0" u="none" kern="1200" baseline="0">
          <a:solidFill>
            <a:schemeClr val="bg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hlink"/>
        </a:buClr>
        <a:buFont typeface="Wingdings" panose="05000000000000000000" pitchFamily="2" charset="2"/>
        <a:buChar char="v"/>
        <a:defRPr sz="28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
        <a:defRPr sz="24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1"/>
        </a:buClr>
        <a:buFont typeface="Wingdings" panose="05000000000000000000" pitchFamily="2" charset="2"/>
        <a:buChar char="•"/>
        <a:defRPr sz="22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slide" Target="slide15.xm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副标题 4097"/>
          <p:cNvSpPr>
            <a:spLocks noGrp="1"/>
          </p:cNvSpPr>
          <p:nvPr>
            <p:ph type="subTitle" idx="1"/>
          </p:nvPr>
        </p:nvSpPr>
        <p:spPr>
          <a:xfrm>
            <a:off x="3181350" y="5229225"/>
            <a:ext cx="5638800" cy="533400"/>
          </a:xfrm>
        </p:spPr>
        <p:txBody>
          <a:bodyPr anchor="t"/>
          <a:lstStyle/>
          <a:p>
            <a:pPr algn="r" defTabSz="914400">
              <a:lnSpc>
                <a:spcPct val="80000"/>
              </a:lnSpc>
              <a:buSzPct val="100000"/>
            </a:pPr>
            <a:r>
              <a:rPr lang="zh-CN" altLang="en-US" sz="2800" kern="1200" baseline="0">
                <a:latin typeface="Verdana" panose="020B0604030504040204" pitchFamily="2" charset="0"/>
                <a:ea typeface="宋体" panose="02010600030101010101" pitchFamily="2" charset="-122"/>
              </a:rPr>
              <a:t>主讲人    何洁智</a:t>
            </a:r>
          </a:p>
          <a:p>
            <a:pPr algn="r" defTabSz="914400">
              <a:lnSpc>
                <a:spcPct val="80000"/>
              </a:lnSpc>
              <a:buSzPct val="100000"/>
            </a:pPr>
            <a:endParaRPr lang="zh-CN" altLang="en-US" sz="2800" kern="1200" baseline="0">
              <a:latin typeface="Verdana" panose="020B0604030504040204" pitchFamily="2" charset="0"/>
              <a:ea typeface="宋体" panose="02010600030101010101" pitchFamily="2" charset="-122"/>
            </a:endParaRPr>
          </a:p>
        </p:txBody>
      </p:sp>
      <p:sp>
        <p:nvSpPr>
          <p:cNvPr id="4099" name="矩形 4098"/>
          <p:cNvSpPr/>
          <p:nvPr/>
        </p:nvSpPr>
        <p:spPr>
          <a:xfrm>
            <a:off x="3563938" y="1268413"/>
            <a:ext cx="5256212" cy="1943100"/>
          </a:xfrm>
          <a:prstGeom prst="rect">
            <a:avLst/>
          </a:prstGeom>
        </p:spPr>
        <p:txBody>
          <a:bodyPr wrap="none" fromWordArt="1">
            <a:prstTxWarp prst="textDeflate">
              <a:avLst>
                <a:gd name="adj" fmla="val 20019"/>
              </a:avLst>
            </a:prstTxWarp>
            <a:normAutofit/>
          </a:bodyPr>
          <a:lstStyle/>
          <a:p>
            <a:pPr algn="ctr"/>
            <a:r>
              <a:rPr lang="zh-CN" altLang="en-US" sz="4000">
                <a:ln w="9525" cap="flat" cmpd="sng">
                  <a:solidFill>
                    <a:srgbClr val="000000"/>
                  </a:solidFill>
                  <a:prstDash val="solid"/>
                  <a:headEnd type="none" w="med" len="med"/>
                  <a:tailEnd type="none" w="med" len="med"/>
                </a:ln>
                <a:solidFill>
                  <a:schemeClr val="tx2">
                    <a:alpha val="98999"/>
                  </a:schemeClr>
                </a:solidFill>
                <a:latin typeface="宋体" panose="02010600030101010101" pitchFamily="2" charset="-122"/>
                <a:ea typeface="宋体" panose="02010600030101010101" pitchFamily="2" charset="-122"/>
              </a:rPr>
              <a:t>睡眠障碍</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内容占位符 20481" descr="11271163491ab2eea8l[1]"/>
          <p:cNvPicPr>
            <a:picLocks noGrp="1" noChangeAspect="1"/>
          </p:cNvPicPr>
          <p:nvPr>
            <p:ph idx="1"/>
          </p:nvPr>
        </p:nvPicPr>
        <p:blipFill>
          <a:blip r:embed="rId2" cstate="print"/>
          <a:srcRect b="11035"/>
          <a:stretch>
            <a:fillRect/>
          </a:stretch>
        </p:blipFill>
        <p:spPr>
          <a:xfrm>
            <a:off x="254000" y="1343025"/>
            <a:ext cx="7632700" cy="5327650"/>
          </a:xfrm>
        </p:spPr>
      </p:pic>
      <p:sp>
        <p:nvSpPr>
          <p:cNvPr id="20483" name="标题 20482"/>
          <p:cNvSpPr>
            <a:spLocks noGrp="1"/>
          </p:cNvSpPr>
          <p:nvPr>
            <p:ph type="title"/>
          </p:nvPr>
        </p:nvSpPr>
        <p:spPr>
          <a:xfrm>
            <a:off x="2268538" y="549275"/>
            <a:ext cx="5410200" cy="563563"/>
          </a:xfrm>
        </p:spPr>
        <p:txBody>
          <a:bodyPr anchor="ctr"/>
          <a:lstStyle/>
          <a:p>
            <a:r>
              <a:rPr lang="zh-CN" altLang="en-US" dirty="0">
                <a:ea typeface="宋体" panose="02010600030101010101" pitchFamily="2" charset="-122"/>
              </a:rPr>
              <a:t>睡眠过度</a:t>
            </a:r>
            <a:r>
              <a:rPr lang="zh-CN" altLang="en-US" dirty="0">
                <a:latin typeface="楷体" panose="02010609060101010101" pitchFamily="1" charset="-122"/>
                <a:ea typeface="楷体" panose="02010609060101010101" pitchFamily="1" charset="-122"/>
              </a:rPr>
              <a:t>（</a:t>
            </a:r>
            <a:r>
              <a:rPr lang="en-US" altLang="zh-CN" dirty="0">
                <a:latin typeface="楷体" panose="02010609060101010101" pitchFamily="1" charset="-122"/>
                <a:ea typeface="楷体" panose="02010609060101010101" pitchFamily="1" charset="-122"/>
              </a:rPr>
              <a:t>hypersonmnias</a:t>
            </a:r>
            <a:r>
              <a:rPr lang="zh-CN" altLang="en-US" dirty="0">
                <a:latin typeface="楷体" panose="02010609060101010101" pitchFamily="1" charset="-122"/>
                <a:ea typeface="楷体" panose="02010609060101010101" pitchFamily="1" charset="-122"/>
              </a:rPr>
              <a:t>）</a:t>
            </a:r>
            <a:endParaRPr lang="en-US" altLang="zh-CN" dirty="0">
              <a:latin typeface="楷体" panose="02010609060101010101" pitchFamily="1" charset="-122"/>
              <a:ea typeface="楷体" panose="02010609060101010101" pitchFamily="1" charset="-122"/>
            </a:endParaRPr>
          </a:p>
        </p:txBody>
      </p:sp>
      <p:grpSp>
        <p:nvGrpSpPr>
          <p:cNvPr id="20484" name="组合 20483"/>
          <p:cNvGrpSpPr/>
          <p:nvPr/>
        </p:nvGrpSpPr>
        <p:grpSpPr>
          <a:xfrm>
            <a:off x="900113" y="4581525"/>
            <a:ext cx="1493837" cy="1514475"/>
            <a:chOff x="0" y="0"/>
            <a:chExt cx="941" cy="954"/>
          </a:xfrm>
        </p:grpSpPr>
        <p:grpSp>
          <p:nvGrpSpPr>
            <p:cNvPr id="20485" name="组合 20484"/>
            <p:cNvGrpSpPr/>
            <p:nvPr/>
          </p:nvGrpSpPr>
          <p:grpSpPr>
            <a:xfrm>
              <a:off x="0" y="0"/>
              <a:ext cx="941" cy="954"/>
              <a:chOff x="0" y="0"/>
              <a:chExt cx="1680" cy="1680"/>
            </a:xfrm>
          </p:grpSpPr>
          <p:sp>
            <p:nvSpPr>
              <p:cNvPr id="20486" name="椭圆 20485"/>
              <p:cNvSpPr/>
              <p:nvPr/>
            </p:nvSpPr>
            <p:spPr>
              <a:xfrm>
                <a:off x="0" y="0"/>
                <a:ext cx="1680" cy="1680"/>
              </a:xfrm>
              <a:prstGeom prst="ellipse">
                <a:avLst/>
              </a:prstGeom>
              <a:gradFill rotWithShape="1">
                <a:gsLst>
                  <a:gs pos="0">
                    <a:schemeClr val="accent2"/>
                  </a:gs>
                  <a:gs pos="100000">
                    <a:schemeClr val="accent2">
                      <a:gamma/>
                      <a:shade val="63529"/>
                      <a:invGamma/>
                    </a:schemeClr>
                  </a:gs>
                </a:gsLst>
                <a:lin ang="5400000" scaled="1"/>
                <a:tileRect/>
              </a:gradFill>
              <a:ln w="9525">
                <a:noFill/>
              </a:ln>
            </p:spPr>
            <p:txBody>
              <a:bodyPr/>
              <a:lstStyle/>
              <a:p>
                <a:endParaRPr lang="zh-CN" altLang="en-US"/>
              </a:p>
            </p:txBody>
          </p:sp>
          <p:sp>
            <p:nvSpPr>
              <p:cNvPr id="20487" name="未知"/>
              <p:cNvSpPr/>
              <p:nvPr/>
            </p:nvSpPr>
            <p:spPr>
              <a:xfrm>
                <a:off x="192" y="28"/>
                <a:ext cx="1296" cy="634"/>
              </a:xfrm>
              <a:custGeom>
                <a:avLst/>
                <a:gdLst/>
                <a:ahLst/>
                <a:cxnLst/>
                <a:rect l="0" t="0" r="0" b="0"/>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alpha val="100000"/>
                    </a:srgbClr>
                  </a:gs>
                  <a:gs pos="100000">
                    <a:schemeClr val="accent2">
                      <a:alpha val="100000"/>
                    </a:schemeClr>
                  </a:gs>
                </a:gsLst>
                <a:lin ang="5400000" scaled="1"/>
                <a:tileRect/>
              </a:gradFill>
              <a:ln w="9525">
                <a:noFill/>
              </a:ln>
            </p:spPr>
            <p:txBody>
              <a:bodyPr/>
              <a:lstStyle/>
              <a:p>
                <a:endParaRPr lang="zh-CN" altLang="en-US"/>
              </a:p>
            </p:txBody>
          </p:sp>
        </p:grpSp>
        <p:sp>
          <p:nvSpPr>
            <p:cNvPr id="20488" name="文本框 20487"/>
            <p:cNvSpPr txBox="1"/>
            <p:nvPr/>
          </p:nvSpPr>
          <p:spPr>
            <a:xfrm>
              <a:off x="90" y="181"/>
              <a:ext cx="772" cy="596"/>
            </a:xfrm>
            <a:prstGeom prst="rect">
              <a:avLst/>
            </a:prstGeom>
            <a:noFill/>
            <a:ln w="9525">
              <a:noFill/>
            </a:ln>
          </p:spPr>
          <p:txBody>
            <a:bodyPr>
              <a:spAutoFit/>
            </a:bodyPr>
            <a:lstStyle/>
            <a:p>
              <a:pPr algn="ctr" eaLnBrk="0" hangingPunct="0"/>
              <a:r>
                <a:rPr lang="zh-CN" altLang="en-US" dirty="0">
                  <a:solidFill>
                    <a:srgbClr val="051013"/>
                  </a:solidFill>
                  <a:ea typeface="宋体" panose="02010600030101010101" pitchFamily="2" charset="-122"/>
                </a:rPr>
                <a:t>脑部</a:t>
              </a:r>
            </a:p>
            <a:p>
              <a:pPr algn="ctr" eaLnBrk="0" hangingPunct="0"/>
              <a:r>
                <a:rPr lang="zh-CN" altLang="en-US" dirty="0">
                  <a:solidFill>
                    <a:srgbClr val="051013"/>
                  </a:solidFill>
                  <a:ea typeface="宋体" panose="02010600030101010101" pitchFamily="2" charset="-122"/>
                </a:rPr>
                <a:t>疾病</a:t>
              </a:r>
              <a:endParaRPr lang="en-US" altLang="zh-CN" dirty="0">
                <a:solidFill>
                  <a:srgbClr val="051013"/>
                </a:solidFill>
                <a:ea typeface="宋体" panose="02010600030101010101" pitchFamily="2" charset="-122"/>
              </a:endParaRPr>
            </a:p>
          </p:txBody>
        </p:sp>
      </p:grpSp>
      <p:grpSp>
        <p:nvGrpSpPr>
          <p:cNvPr id="20489" name="组合 20488"/>
          <p:cNvGrpSpPr/>
          <p:nvPr/>
        </p:nvGrpSpPr>
        <p:grpSpPr>
          <a:xfrm>
            <a:off x="3060700" y="4510088"/>
            <a:ext cx="1531938" cy="1520825"/>
            <a:chOff x="0" y="0"/>
            <a:chExt cx="965" cy="958"/>
          </a:xfrm>
        </p:grpSpPr>
        <p:grpSp>
          <p:nvGrpSpPr>
            <p:cNvPr id="20490" name="组合 20489"/>
            <p:cNvGrpSpPr/>
            <p:nvPr/>
          </p:nvGrpSpPr>
          <p:grpSpPr>
            <a:xfrm>
              <a:off x="0" y="0"/>
              <a:ext cx="965" cy="958"/>
              <a:chOff x="0" y="0"/>
              <a:chExt cx="1680" cy="1680"/>
            </a:xfrm>
          </p:grpSpPr>
          <p:sp>
            <p:nvSpPr>
              <p:cNvPr id="20491" name="椭圆 20490"/>
              <p:cNvSpPr/>
              <p:nvPr/>
            </p:nvSpPr>
            <p:spPr>
              <a:xfrm>
                <a:off x="0" y="0"/>
                <a:ext cx="1680" cy="1680"/>
              </a:xfrm>
              <a:prstGeom prst="ellipse">
                <a:avLst/>
              </a:prstGeom>
              <a:gradFill rotWithShape="1">
                <a:gsLst>
                  <a:gs pos="0">
                    <a:schemeClr val="hlink"/>
                  </a:gs>
                  <a:gs pos="100000">
                    <a:schemeClr val="hlink">
                      <a:gamma/>
                      <a:shade val="51373"/>
                      <a:invGamma/>
                    </a:schemeClr>
                  </a:gs>
                </a:gsLst>
                <a:lin ang="5400000" scaled="1"/>
                <a:tileRect/>
              </a:gradFill>
              <a:ln w="9525">
                <a:noFill/>
              </a:ln>
            </p:spPr>
            <p:txBody>
              <a:bodyPr/>
              <a:lstStyle/>
              <a:p>
                <a:endParaRPr lang="zh-CN" altLang="en-US"/>
              </a:p>
            </p:txBody>
          </p:sp>
          <p:sp>
            <p:nvSpPr>
              <p:cNvPr id="20492" name="未知"/>
              <p:cNvSpPr/>
              <p:nvPr/>
            </p:nvSpPr>
            <p:spPr>
              <a:xfrm>
                <a:off x="192" y="28"/>
                <a:ext cx="1296" cy="634"/>
              </a:xfrm>
              <a:custGeom>
                <a:avLst/>
                <a:gdLst/>
                <a:ahLst/>
                <a:cxnLst/>
                <a:rect l="0" t="0" r="0" b="0"/>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chemeClr val="hlink">
                      <a:gamma/>
                      <a:tint val="0"/>
                      <a:invGamma/>
                      <a:alpha val="100000"/>
                    </a:schemeClr>
                  </a:gs>
                  <a:gs pos="100000">
                    <a:schemeClr val="hlink">
                      <a:alpha val="100000"/>
                    </a:schemeClr>
                  </a:gs>
                </a:gsLst>
                <a:lin ang="5400000" scaled="1"/>
                <a:tileRect/>
              </a:gradFill>
              <a:ln w="9525">
                <a:noFill/>
              </a:ln>
            </p:spPr>
            <p:txBody>
              <a:bodyPr/>
              <a:lstStyle/>
              <a:p>
                <a:endParaRPr lang="zh-CN" altLang="en-US"/>
              </a:p>
            </p:txBody>
          </p:sp>
        </p:grpSp>
        <p:sp>
          <p:nvSpPr>
            <p:cNvPr id="20493" name="文本框 20492"/>
            <p:cNvSpPr txBox="1"/>
            <p:nvPr/>
          </p:nvSpPr>
          <p:spPr>
            <a:xfrm>
              <a:off x="46" y="227"/>
              <a:ext cx="869" cy="519"/>
            </a:xfrm>
            <a:prstGeom prst="rect">
              <a:avLst/>
            </a:prstGeom>
            <a:noFill/>
            <a:ln w="9525">
              <a:noFill/>
            </a:ln>
          </p:spPr>
          <p:txBody>
            <a:bodyPr>
              <a:spAutoFit/>
            </a:bodyPr>
            <a:lstStyle/>
            <a:p>
              <a:pPr algn="ctr"/>
              <a:r>
                <a:rPr lang="zh-CN" altLang="en-US" dirty="0">
                  <a:solidFill>
                    <a:srgbClr val="051013"/>
                  </a:solidFill>
                  <a:ea typeface="宋体" panose="02010600030101010101" pitchFamily="2" charset="-122"/>
                </a:rPr>
                <a:t>糖尿病</a:t>
              </a:r>
            </a:p>
            <a:p>
              <a:pPr algn="ctr"/>
              <a:endParaRPr lang="en-US" altLang="zh-CN" sz="2000" b="1" dirty="0">
                <a:solidFill>
                  <a:srgbClr val="FFFFFF"/>
                </a:solidFill>
                <a:effectLst>
                  <a:outerShdw blurRad="38100" dist="38100" dir="2700000">
                    <a:srgbClr val="C0C0C0"/>
                  </a:outerShdw>
                </a:effectLst>
                <a:ea typeface="宋体" panose="02010600030101010101" pitchFamily="2" charset="-122"/>
              </a:endParaRPr>
            </a:p>
          </p:txBody>
        </p:sp>
      </p:grpSp>
      <p:grpSp>
        <p:nvGrpSpPr>
          <p:cNvPr id="20494" name="组合 20493"/>
          <p:cNvGrpSpPr/>
          <p:nvPr/>
        </p:nvGrpSpPr>
        <p:grpSpPr>
          <a:xfrm>
            <a:off x="5149850" y="4510088"/>
            <a:ext cx="1531938" cy="1520825"/>
            <a:chOff x="0" y="0"/>
            <a:chExt cx="965" cy="958"/>
          </a:xfrm>
        </p:grpSpPr>
        <p:grpSp>
          <p:nvGrpSpPr>
            <p:cNvPr id="20495" name="组合 20494"/>
            <p:cNvGrpSpPr/>
            <p:nvPr/>
          </p:nvGrpSpPr>
          <p:grpSpPr>
            <a:xfrm>
              <a:off x="0" y="0"/>
              <a:ext cx="965" cy="958"/>
              <a:chOff x="0" y="0"/>
              <a:chExt cx="1680" cy="1680"/>
            </a:xfrm>
          </p:grpSpPr>
          <p:sp>
            <p:nvSpPr>
              <p:cNvPr id="20496" name="椭圆 20495"/>
              <p:cNvSpPr/>
              <p:nvPr/>
            </p:nvSpPr>
            <p:spPr>
              <a:xfrm>
                <a:off x="0" y="0"/>
                <a:ext cx="1680" cy="1680"/>
              </a:xfrm>
              <a:prstGeom prst="ellipse">
                <a:avLst/>
              </a:prstGeom>
              <a:gradFill rotWithShape="1">
                <a:gsLst>
                  <a:gs pos="0">
                    <a:schemeClr val="accent1"/>
                  </a:gs>
                  <a:gs pos="100000">
                    <a:schemeClr val="accent1">
                      <a:gamma/>
                      <a:shade val="51373"/>
                      <a:invGamma/>
                    </a:schemeClr>
                  </a:gs>
                </a:gsLst>
                <a:lin ang="5400000" scaled="1"/>
                <a:tileRect/>
              </a:gradFill>
              <a:ln w="9525">
                <a:noFill/>
              </a:ln>
            </p:spPr>
            <p:txBody>
              <a:bodyPr/>
              <a:lstStyle/>
              <a:p>
                <a:endParaRPr lang="zh-CN" altLang="en-US"/>
              </a:p>
            </p:txBody>
          </p:sp>
          <p:sp>
            <p:nvSpPr>
              <p:cNvPr id="20497" name="未知"/>
              <p:cNvSpPr/>
              <p:nvPr/>
            </p:nvSpPr>
            <p:spPr>
              <a:xfrm>
                <a:off x="192" y="28"/>
                <a:ext cx="1296" cy="634"/>
              </a:xfrm>
              <a:custGeom>
                <a:avLst/>
                <a:gdLst/>
                <a:ahLst/>
                <a:cxnLst/>
                <a:rect l="0" t="0" r="0" b="0"/>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chemeClr val="accent1">
                      <a:gamma/>
                      <a:tint val="0"/>
                      <a:invGamma/>
                      <a:alpha val="100000"/>
                    </a:schemeClr>
                  </a:gs>
                  <a:gs pos="100000">
                    <a:schemeClr val="accent1">
                      <a:alpha val="100000"/>
                    </a:schemeClr>
                  </a:gs>
                </a:gsLst>
                <a:lin ang="5400000" scaled="1"/>
                <a:tileRect/>
              </a:gradFill>
              <a:ln w="9525">
                <a:noFill/>
              </a:ln>
            </p:spPr>
            <p:txBody>
              <a:bodyPr/>
              <a:lstStyle/>
              <a:p>
                <a:endParaRPr lang="zh-CN" altLang="en-US"/>
              </a:p>
            </p:txBody>
          </p:sp>
        </p:grpSp>
        <p:sp>
          <p:nvSpPr>
            <p:cNvPr id="20498" name="文本框 20497"/>
            <p:cNvSpPr txBox="1"/>
            <p:nvPr/>
          </p:nvSpPr>
          <p:spPr>
            <a:xfrm>
              <a:off x="45" y="181"/>
              <a:ext cx="869" cy="596"/>
            </a:xfrm>
            <a:prstGeom prst="rect">
              <a:avLst/>
            </a:prstGeom>
            <a:noFill/>
            <a:ln w="9525">
              <a:noFill/>
            </a:ln>
          </p:spPr>
          <p:txBody>
            <a:bodyPr>
              <a:spAutoFit/>
            </a:bodyPr>
            <a:lstStyle/>
            <a:p>
              <a:pPr algn="ctr" eaLnBrk="0" hangingPunct="0"/>
              <a:r>
                <a:rPr lang="zh-TW" altLang="en-US" dirty="0">
                  <a:solidFill>
                    <a:schemeClr val="tx2"/>
                  </a:solidFill>
                  <a:ea typeface="PMingLiU" panose="02020500000000000000" pitchFamily="2" charset="-120"/>
                </a:rPr>
                <a:t>镇静剂过多</a:t>
              </a:r>
              <a:endParaRPr lang="en-US" altLang="zh-CN" dirty="0">
                <a:solidFill>
                  <a:schemeClr val="tx2"/>
                </a:solidFill>
                <a:ea typeface="PMingLiU" panose="02020500000000000000" pitchFamily="2" charset="-120"/>
              </a:endParaRPr>
            </a:p>
          </p:txBody>
        </p:sp>
      </p:grpSp>
      <p:grpSp>
        <p:nvGrpSpPr>
          <p:cNvPr id="20499" name="组合 20498"/>
          <p:cNvGrpSpPr/>
          <p:nvPr/>
        </p:nvGrpSpPr>
        <p:grpSpPr>
          <a:xfrm>
            <a:off x="7165975" y="4581525"/>
            <a:ext cx="1533525" cy="1531938"/>
            <a:chOff x="0" y="0"/>
            <a:chExt cx="966" cy="965"/>
          </a:xfrm>
        </p:grpSpPr>
        <p:grpSp>
          <p:nvGrpSpPr>
            <p:cNvPr id="20500" name="组合 20499"/>
            <p:cNvGrpSpPr/>
            <p:nvPr/>
          </p:nvGrpSpPr>
          <p:grpSpPr>
            <a:xfrm>
              <a:off x="0" y="0"/>
              <a:ext cx="966" cy="965"/>
              <a:chOff x="0" y="0"/>
              <a:chExt cx="1680" cy="1680"/>
            </a:xfrm>
          </p:grpSpPr>
          <p:sp>
            <p:nvSpPr>
              <p:cNvPr id="20501" name="椭圆 20500"/>
              <p:cNvSpPr/>
              <p:nvPr/>
            </p:nvSpPr>
            <p:spPr>
              <a:xfrm>
                <a:off x="0" y="0"/>
                <a:ext cx="1680" cy="1680"/>
              </a:xfrm>
              <a:prstGeom prst="ellipse">
                <a:avLst/>
              </a:prstGeom>
              <a:gradFill rotWithShape="1">
                <a:gsLst>
                  <a:gs pos="0">
                    <a:schemeClr val="folHlink"/>
                  </a:gs>
                  <a:gs pos="100000">
                    <a:schemeClr val="folHlink">
                      <a:gamma/>
                      <a:shade val="24314"/>
                      <a:invGamma/>
                    </a:schemeClr>
                  </a:gs>
                </a:gsLst>
                <a:lin ang="5400000" scaled="1"/>
                <a:tileRect/>
              </a:gradFill>
              <a:ln w="9525">
                <a:noFill/>
              </a:ln>
            </p:spPr>
            <p:txBody>
              <a:bodyPr/>
              <a:lstStyle/>
              <a:p>
                <a:endParaRPr lang="zh-CN" altLang="en-US"/>
              </a:p>
            </p:txBody>
          </p:sp>
          <p:sp>
            <p:nvSpPr>
              <p:cNvPr id="20502" name="未知"/>
              <p:cNvSpPr/>
              <p:nvPr/>
            </p:nvSpPr>
            <p:spPr>
              <a:xfrm>
                <a:off x="192" y="28"/>
                <a:ext cx="1296" cy="634"/>
              </a:xfrm>
              <a:custGeom>
                <a:avLst/>
                <a:gdLst/>
                <a:ahLst/>
                <a:cxnLst/>
                <a:rect l="0" t="0" r="0" b="0"/>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alpha val="100000"/>
                    </a:srgbClr>
                  </a:gs>
                  <a:gs pos="100000">
                    <a:schemeClr val="folHlink">
                      <a:alpha val="100000"/>
                    </a:schemeClr>
                  </a:gs>
                </a:gsLst>
                <a:lin ang="5400000" scaled="1"/>
                <a:tileRect/>
              </a:gradFill>
              <a:ln w="9525">
                <a:noFill/>
              </a:ln>
            </p:spPr>
            <p:txBody>
              <a:bodyPr/>
              <a:lstStyle/>
              <a:p>
                <a:endParaRPr lang="zh-CN" altLang="en-US"/>
              </a:p>
            </p:txBody>
          </p:sp>
        </p:grpSp>
        <p:sp>
          <p:nvSpPr>
            <p:cNvPr id="20503" name="文本框 20502"/>
            <p:cNvSpPr txBox="1"/>
            <p:nvPr/>
          </p:nvSpPr>
          <p:spPr>
            <a:xfrm>
              <a:off x="228" y="182"/>
              <a:ext cx="564" cy="596"/>
            </a:xfrm>
            <a:prstGeom prst="rect">
              <a:avLst/>
            </a:prstGeom>
            <a:noFill/>
            <a:ln w="9525">
              <a:noFill/>
            </a:ln>
          </p:spPr>
          <p:txBody>
            <a:bodyPr wrap="none" anchor="t">
              <a:spAutoFit/>
            </a:bodyPr>
            <a:lstStyle/>
            <a:p>
              <a:pPr algn="ctr" eaLnBrk="0" hangingPunct="0"/>
              <a:r>
                <a:rPr lang="zh-CN" altLang="en-US" dirty="0">
                  <a:solidFill>
                    <a:srgbClr val="051013"/>
                  </a:solidFill>
                  <a:ea typeface="宋体" panose="02010600030101010101" pitchFamily="2" charset="-122"/>
                </a:rPr>
                <a:t>焦虑</a:t>
              </a:r>
            </a:p>
            <a:p>
              <a:pPr algn="ctr" eaLnBrk="0" hangingPunct="0"/>
              <a:r>
                <a:rPr lang="zh-CN" altLang="en-US" dirty="0">
                  <a:solidFill>
                    <a:srgbClr val="051013"/>
                  </a:solidFill>
                  <a:ea typeface="宋体" panose="02010600030101010101" pitchFamily="2" charset="-122"/>
                </a:rPr>
                <a:t>忧郁</a:t>
              </a:r>
              <a:endParaRPr lang="en-US" altLang="zh-CN" dirty="0">
                <a:solidFill>
                  <a:srgbClr val="051013"/>
                </a:solidFill>
                <a:ea typeface="宋体" panose="02010600030101010101" pitchFamily="2" charset="-122"/>
              </a:endParaRPr>
            </a:p>
          </p:txBody>
        </p:sp>
      </p:grpSp>
      <p:sp>
        <p:nvSpPr>
          <p:cNvPr id="20504" name="矩形 20503"/>
          <p:cNvSpPr/>
          <p:nvPr/>
        </p:nvSpPr>
        <p:spPr>
          <a:xfrm>
            <a:off x="2411413" y="1484313"/>
            <a:ext cx="4608512" cy="946150"/>
          </a:xfrm>
          <a:prstGeom prst="rect">
            <a:avLst/>
          </a:prstGeom>
          <a:noFill/>
          <a:ln w="9525">
            <a:noFill/>
          </a:ln>
        </p:spPr>
        <p:txBody>
          <a:bodyPr>
            <a:spAutoFit/>
          </a:bodyPr>
          <a:lstStyle/>
          <a:p>
            <a:r>
              <a:rPr lang="zh-CN" altLang="en-US" dirty="0">
                <a:solidFill>
                  <a:schemeClr val="tx2"/>
                </a:solidFill>
                <a:ea typeface="宋体" panose="02010600030101010101" pitchFamily="2" charset="-122"/>
              </a:rPr>
              <a:t>表现为过多的睡眠，可持续几小时或几天，难以唤醒。</a:t>
            </a:r>
            <a:endParaRPr lang="en-US" altLang="zh-CN" dirty="0">
              <a:solidFill>
                <a:schemeClr val="tx2"/>
              </a:solidFill>
              <a:ea typeface="宋体" panose="02010600030101010101" pitchFamily="2" charset="-122"/>
            </a:endParaRPr>
          </a:p>
        </p:txBody>
      </p:sp>
      <p:sp>
        <p:nvSpPr>
          <p:cNvPr id="20505" name="矩形 20504"/>
          <p:cNvSpPr/>
          <p:nvPr/>
        </p:nvSpPr>
        <p:spPr>
          <a:xfrm>
            <a:off x="2484438" y="2852738"/>
            <a:ext cx="5400675" cy="1373187"/>
          </a:xfrm>
          <a:prstGeom prst="rect">
            <a:avLst/>
          </a:prstGeom>
          <a:noFill/>
          <a:ln w="9525">
            <a:noFill/>
          </a:ln>
        </p:spPr>
        <p:txBody>
          <a:bodyPr>
            <a:spAutoFit/>
          </a:bodyPr>
          <a:lstStyle/>
          <a:p>
            <a:pPr>
              <a:spcBef>
                <a:spcPct val="20000"/>
              </a:spcBef>
              <a:buClr>
                <a:schemeClr val="accent1"/>
              </a:buClr>
              <a:buSzPct val="70000"/>
              <a:buFont typeface="Wingdings" panose="05000000000000000000" pitchFamily="2" charset="2"/>
              <a:buNone/>
            </a:pPr>
            <a:r>
              <a:rPr lang="zh-CN" altLang="en-US" dirty="0">
                <a:solidFill>
                  <a:srgbClr val="FF0000"/>
                </a:solidFill>
                <a:ea typeface="宋体" panose="02010600030101010101" pitchFamily="2" charset="-122"/>
              </a:rPr>
              <a:t>特点：</a:t>
            </a:r>
            <a:r>
              <a:rPr lang="zh-TW" altLang="en-US" dirty="0">
                <a:ea typeface="宋体" panose="02010600030101010101" pitchFamily="2" charset="-122"/>
              </a:rPr>
              <a:t>睡眠开始时无</a:t>
            </a:r>
            <a:r>
              <a:rPr lang="en-US" altLang="zh-CN" dirty="0">
                <a:ea typeface="宋体" panose="02010600030101010101" pitchFamily="2" charset="-122"/>
              </a:rPr>
              <a:t>REM</a:t>
            </a:r>
            <a:r>
              <a:rPr lang="zh-TW" altLang="en-US" dirty="0">
                <a:ea typeface="宋体" panose="02010600030101010101" pitchFamily="2" charset="-122"/>
              </a:rPr>
              <a:t>期，整个睡眠中</a:t>
            </a:r>
            <a:r>
              <a:rPr lang="en-US" altLang="zh-CN" dirty="0">
                <a:ea typeface="宋体" panose="02010600030101010101" pitchFamily="2" charset="-122"/>
              </a:rPr>
              <a:t>NREM</a:t>
            </a:r>
            <a:r>
              <a:rPr lang="zh-TW" altLang="en-US" dirty="0">
                <a:ea typeface="宋体" panose="02010600030101010101" pitchFamily="2" charset="-122"/>
              </a:rPr>
              <a:t>和</a:t>
            </a:r>
            <a:r>
              <a:rPr lang="en-US" altLang="zh-CN" dirty="0">
                <a:ea typeface="宋体" panose="02010600030101010101" pitchFamily="2" charset="-122"/>
              </a:rPr>
              <a:t>REM</a:t>
            </a:r>
            <a:r>
              <a:rPr lang="zh-TW" altLang="en-US" dirty="0">
                <a:ea typeface="宋体" panose="02010600030101010101" pitchFamily="2" charset="-122"/>
              </a:rPr>
              <a:t>睡眠期与正常睡眠相似。</a:t>
            </a:r>
          </a:p>
        </p:txBody>
      </p:sp>
      <p:sp>
        <p:nvSpPr>
          <p:cNvPr id="20506" name="AutoShape 4">
            <a:hlinkClick r:id="rId3" action="ppaction://hlinksldjump"/>
          </p:cNvPr>
          <p:cNvSpPr/>
          <p:nvPr/>
        </p:nvSpPr>
        <p:spPr>
          <a:xfrm>
            <a:off x="7956550" y="6165850"/>
            <a:ext cx="936625" cy="503238"/>
          </a:xfrm>
          <a:prstGeom prst="actionButtonBackPrevious">
            <a:avLst/>
          </a:prstGeom>
          <a:solidFill>
            <a:schemeClr val="accent1"/>
          </a:solidFill>
          <a:ln w="9525">
            <a:noFill/>
          </a:ln>
        </p:spPr>
        <p:txBody>
          <a:bodyPr wrap="none" anchor="ctr"/>
          <a:lstStyle/>
          <a:p>
            <a:pPr algn="ctr"/>
            <a:endParaRPr lang="zh-CN" altLang="en-US" sz="1800" u="sng" dirty="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ppt_x"/>
                                          </p:val>
                                        </p:tav>
                                        <p:tav tm="100000">
                                          <p:val>
                                            <p:strVal val="#ppt_x"/>
                                          </p:val>
                                        </p:tav>
                                      </p:tavLst>
                                    </p:anim>
                                    <p:anim calcmode="lin" valueType="num">
                                      <p:cBhvr additive="base">
                                        <p:cTn id="8"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xit" presetSubtype="16" fill="hold" nodeType="clickEffect">
                                  <p:stCondLst>
                                    <p:cond delay="0"/>
                                  </p:stCondLst>
                                  <p:childTnLst>
                                    <p:animEffect transition="out" filter="box(in)">
                                      <p:cBhvr>
                                        <p:cTn id="12" dur="500"/>
                                        <p:tgtEl>
                                          <p:spTgt spid="20482"/>
                                        </p:tgtEl>
                                      </p:cBhvr>
                                    </p:animEffect>
                                    <p:set>
                                      <p:cBhvr>
                                        <p:cTn id="13" dur="1" fill="hold">
                                          <p:stCondLst>
                                            <p:cond delay="499"/>
                                          </p:stCondLst>
                                        </p:cTn>
                                        <p:tgtEl>
                                          <p:spTgt spid="20482"/>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20504">
                                            <p:txEl>
                                              <p:pRg st="0" end="0"/>
                                            </p:txEl>
                                          </p:spTgt>
                                        </p:tgtEl>
                                        <p:attrNameLst>
                                          <p:attrName>style.visibility</p:attrName>
                                        </p:attrNameLst>
                                      </p:cBhvr>
                                      <p:to>
                                        <p:strVal val="visible"/>
                                      </p:to>
                                    </p:set>
                                    <p:animEffect transition="in" filter="slide(fromBottom)">
                                      <p:cBhvr>
                                        <p:cTn id="18" dur="500"/>
                                        <p:tgtEl>
                                          <p:spTgt spid="2050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1" fill="hold" grpId="0" nodeType="clickEffect">
                                  <p:stCondLst>
                                    <p:cond delay="0"/>
                                  </p:stCondLst>
                                  <p:childTnLst>
                                    <p:set>
                                      <p:cBhvr>
                                        <p:cTn id="22" dur="1" fill="hold">
                                          <p:stCondLst>
                                            <p:cond delay="0"/>
                                          </p:stCondLst>
                                        </p:cTn>
                                        <p:tgtEl>
                                          <p:spTgt spid="20505"/>
                                        </p:tgtEl>
                                        <p:attrNameLst>
                                          <p:attrName>style.visibility</p:attrName>
                                        </p:attrNameLst>
                                      </p:cBhvr>
                                      <p:to>
                                        <p:strVal val="visible"/>
                                      </p:to>
                                    </p:set>
                                    <p:animEffect transition="in" filter="slide(fromTop)">
                                      <p:cBhvr>
                                        <p:cTn id="23" dur="500"/>
                                        <p:tgtEl>
                                          <p:spTgt spid="20505"/>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20484"/>
                                        </p:tgtEl>
                                        <p:attrNameLst>
                                          <p:attrName>style.visibility</p:attrName>
                                        </p:attrNameLst>
                                      </p:cBhvr>
                                      <p:to>
                                        <p:strVal val="visible"/>
                                      </p:to>
                                    </p:set>
                                    <p:animEffect transition="in" filter="slide(fromBottom)">
                                      <p:cBhvr>
                                        <p:cTn id="28" dur="500"/>
                                        <p:tgtEl>
                                          <p:spTgt spid="20484"/>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nodeType="clickEffect">
                                  <p:stCondLst>
                                    <p:cond delay="0"/>
                                  </p:stCondLst>
                                  <p:childTnLst>
                                    <p:set>
                                      <p:cBhvr>
                                        <p:cTn id="32" dur="1" fill="hold">
                                          <p:stCondLst>
                                            <p:cond delay="0"/>
                                          </p:stCondLst>
                                        </p:cTn>
                                        <p:tgtEl>
                                          <p:spTgt spid="20489"/>
                                        </p:tgtEl>
                                        <p:attrNameLst>
                                          <p:attrName>style.visibility</p:attrName>
                                        </p:attrNameLst>
                                      </p:cBhvr>
                                      <p:to>
                                        <p:strVal val="visible"/>
                                      </p:to>
                                    </p:set>
                                    <p:animEffect transition="in" filter="slide(fromBottom)">
                                      <p:cBhvr>
                                        <p:cTn id="33" dur="500"/>
                                        <p:tgtEl>
                                          <p:spTgt spid="20489"/>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nodeType="clickEffect">
                                  <p:stCondLst>
                                    <p:cond delay="0"/>
                                  </p:stCondLst>
                                  <p:childTnLst>
                                    <p:set>
                                      <p:cBhvr>
                                        <p:cTn id="37" dur="1" fill="hold">
                                          <p:stCondLst>
                                            <p:cond delay="0"/>
                                          </p:stCondLst>
                                        </p:cTn>
                                        <p:tgtEl>
                                          <p:spTgt spid="20494"/>
                                        </p:tgtEl>
                                        <p:attrNameLst>
                                          <p:attrName>style.visibility</p:attrName>
                                        </p:attrNameLst>
                                      </p:cBhvr>
                                      <p:to>
                                        <p:strVal val="visible"/>
                                      </p:to>
                                    </p:set>
                                    <p:animEffect transition="in" filter="slide(fromBottom)">
                                      <p:cBhvr>
                                        <p:cTn id="38" dur="500"/>
                                        <p:tgtEl>
                                          <p:spTgt spid="20494"/>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20499"/>
                                        </p:tgtEl>
                                        <p:attrNameLst>
                                          <p:attrName>style.visibility</p:attrName>
                                        </p:attrNameLst>
                                      </p:cBhvr>
                                      <p:to>
                                        <p:strVal val="visible"/>
                                      </p:to>
                                    </p:set>
                                    <p:animEffect transition="in" filter="slide(fromBottom)">
                                      <p:cBhvr>
                                        <p:cTn id="43" dur="500"/>
                                        <p:tgtEl>
                                          <p:spTgt spid="20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21505"/>
          <p:cNvSpPr>
            <a:spLocks noGrp="1"/>
          </p:cNvSpPr>
          <p:nvPr>
            <p:ph type="title"/>
          </p:nvPr>
        </p:nvSpPr>
        <p:spPr>
          <a:xfrm>
            <a:off x="2051050" y="549275"/>
            <a:ext cx="6300788" cy="563563"/>
          </a:xfrm>
        </p:spPr>
        <p:txBody>
          <a:bodyPr anchor="ctr"/>
          <a:lstStyle/>
          <a:p>
            <a:r>
              <a:rPr lang="zh-CN" altLang="en-US" b="1" dirty="0">
                <a:ea typeface="宋体" panose="02010600030101010101" pitchFamily="2" charset="-122"/>
              </a:rPr>
              <a:t>睡眠剥夺</a:t>
            </a:r>
            <a:r>
              <a:rPr lang="zh-CN" altLang="en-US" b="1" dirty="0">
                <a:latin typeface="楷体" panose="02010609060101010101" pitchFamily="1" charset="-122"/>
                <a:ea typeface="楷体" panose="02010609060101010101" pitchFamily="1" charset="-122"/>
              </a:rPr>
              <a:t>（</a:t>
            </a:r>
            <a:r>
              <a:rPr lang="en-US" altLang="zh-CN" b="1" dirty="0">
                <a:latin typeface="楷体" panose="02010609060101010101" pitchFamily="1" charset="-122"/>
                <a:ea typeface="楷体" panose="02010609060101010101" pitchFamily="1" charset="-122"/>
              </a:rPr>
              <a:t>sleep deprivation</a:t>
            </a:r>
            <a:r>
              <a:rPr lang="zh-CN" altLang="en-US" b="1" dirty="0">
                <a:latin typeface="楷体" panose="02010609060101010101" pitchFamily="1" charset="-122"/>
                <a:ea typeface="楷体" panose="02010609060101010101" pitchFamily="1" charset="-122"/>
              </a:rPr>
              <a:t>）</a:t>
            </a:r>
          </a:p>
        </p:txBody>
      </p:sp>
      <p:sp>
        <p:nvSpPr>
          <p:cNvPr id="21507" name="文本占位符 21506"/>
          <p:cNvSpPr>
            <a:spLocks noGrp="1"/>
          </p:cNvSpPr>
          <p:nvPr>
            <p:ph type="body" idx="1"/>
          </p:nvPr>
        </p:nvSpPr>
        <p:spPr/>
        <p:txBody>
          <a:bodyPr/>
          <a:lstStyle/>
          <a:p>
            <a:r>
              <a:rPr lang="zh-CN" altLang="en-US" sz="3200">
                <a:ea typeface="宋体" panose="02010600030101010101" pitchFamily="2" charset="-122"/>
              </a:rPr>
              <a:t>是睡眠时间和睡眠时相的减少。</a:t>
            </a:r>
          </a:p>
        </p:txBody>
      </p:sp>
      <p:pic>
        <p:nvPicPr>
          <p:cNvPr id="21508" name="图片 21507" descr="16381"/>
          <p:cNvPicPr>
            <a:picLocks noChangeAspect="1"/>
          </p:cNvPicPr>
          <p:nvPr/>
        </p:nvPicPr>
        <p:blipFill>
          <a:blip r:embed="rId2" cstate="print">
            <a:lum bright="6000"/>
          </a:blip>
          <a:stretch>
            <a:fillRect/>
          </a:stretch>
        </p:blipFill>
        <p:spPr>
          <a:xfrm>
            <a:off x="6300788" y="3141663"/>
            <a:ext cx="2633662" cy="3457575"/>
          </a:xfrm>
          <a:prstGeom prst="rect">
            <a:avLst/>
          </a:prstGeom>
          <a:noFill/>
          <a:ln w="9525">
            <a:noFill/>
          </a:ln>
        </p:spPr>
      </p:pic>
      <p:sp>
        <p:nvSpPr>
          <p:cNvPr id="21509" name="文本框 21508"/>
          <p:cNvSpPr txBox="1"/>
          <p:nvPr/>
        </p:nvSpPr>
        <p:spPr>
          <a:xfrm>
            <a:off x="971550" y="2276475"/>
            <a:ext cx="3095625" cy="2868613"/>
          </a:xfrm>
          <a:prstGeom prst="rect">
            <a:avLst/>
          </a:prstGeom>
          <a:noFill/>
          <a:ln w="9525">
            <a:noFill/>
          </a:ln>
        </p:spPr>
        <p:txBody>
          <a:bodyPr>
            <a:spAutoFit/>
          </a:bodyPr>
          <a:lstStyle/>
          <a:p>
            <a:r>
              <a:rPr lang="zh-CN" altLang="en-US" dirty="0">
                <a:ea typeface="宋体" panose="02010600030101010101" pitchFamily="2" charset="-122"/>
              </a:rPr>
              <a:t>总睡眠剥夺</a:t>
            </a:r>
          </a:p>
          <a:p>
            <a:r>
              <a:rPr lang="zh-CN" altLang="en-US" dirty="0">
                <a:ea typeface="宋体" panose="02010600030101010101" pitchFamily="2" charset="-122"/>
              </a:rPr>
              <a:t>部分睡眠剥夺</a:t>
            </a:r>
          </a:p>
          <a:p>
            <a:r>
              <a:rPr lang="zh-CN" altLang="en-US" dirty="0">
                <a:ea typeface="宋体" panose="02010600030101010101" pitchFamily="2" charset="-122"/>
              </a:rPr>
              <a:t>选择性睡眠剥夺</a:t>
            </a:r>
          </a:p>
          <a:p>
            <a:r>
              <a:rPr lang="zh-CN" altLang="en-US" dirty="0">
                <a:ea typeface="宋体" panose="02010600030101010101" pitchFamily="2" charset="-122"/>
              </a:rPr>
              <a:t> 睡眠片段</a:t>
            </a:r>
          </a:p>
          <a:p>
            <a:endParaRPr lang="zh-CN" altLang="en-US" dirty="0">
              <a:ea typeface="宋体" panose="02010600030101010101" pitchFamily="2" charset="-122"/>
            </a:endParaRPr>
          </a:p>
          <a:p>
            <a:pPr>
              <a:spcBef>
                <a:spcPct val="50000"/>
              </a:spcBef>
            </a:pPr>
            <a:endParaRPr lang="zh-CN" altLang="en-US" dirty="0">
              <a:ea typeface="宋体" panose="02010600030101010101" pitchFamily="2" charset="-122"/>
            </a:endParaRPr>
          </a:p>
        </p:txBody>
      </p:sp>
      <p:grpSp>
        <p:nvGrpSpPr>
          <p:cNvPr id="21510" name="组合 21509"/>
          <p:cNvGrpSpPr/>
          <p:nvPr/>
        </p:nvGrpSpPr>
        <p:grpSpPr>
          <a:xfrm>
            <a:off x="3492500" y="1844675"/>
            <a:ext cx="3311525" cy="2089150"/>
            <a:chOff x="0" y="0"/>
            <a:chExt cx="2857" cy="1717"/>
          </a:xfrm>
        </p:grpSpPr>
        <p:pic>
          <p:nvPicPr>
            <p:cNvPr id="21511" name="Picture 5" descr="1"/>
            <p:cNvPicPr>
              <a:picLocks noChangeAspect="1"/>
            </p:cNvPicPr>
            <p:nvPr/>
          </p:nvPicPr>
          <p:blipFill>
            <a:blip r:embed="rId3" cstate="print">
              <a:clrChange>
                <a:clrFrom>
                  <a:srgbClr val="FFFFFF"/>
                </a:clrFrom>
                <a:clrTo>
                  <a:srgbClr val="FFFFFF">
                    <a:alpha val="0"/>
                  </a:srgbClr>
                </a:clrTo>
              </a:clrChange>
            </a:blip>
            <a:stretch>
              <a:fillRect/>
            </a:stretch>
          </p:blipFill>
          <p:spPr>
            <a:xfrm>
              <a:off x="0" y="0"/>
              <a:ext cx="2857" cy="1717"/>
            </a:xfrm>
            <a:prstGeom prst="rect">
              <a:avLst/>
            </a:prstGeom>
            <a:noFill/>
            <a:ln w="9525">
              <a:noFill/>
            </a:ln>
          </p:spPr>
        </p:pic>
        <p:sp>
          <p:nvSpPr>
            <p:cNvPr id="21512" name="文本框 21511"/>
            <p:cNvSpPr txBox="1"/>
            <p:nvPr/>
          </p:nvSpPr>
          <p:spPr>
            <a:xfrm>
              <a:off x="408" y="498"/>
              <a:ext cx="2359" cy="477"/>
            </a:xfrm>
            <a:prstGeom prst="rect">
              <a:avLst/>
            </a:prstGeom>
            <a:noFill/>
            <a:ln w="9525">
              <a:noFill/>
            </a:ln>
          </p:spPr>
          <p:txBody>
            <a:bodyPr>
              <a:spAutoFit/>
            </a:bodyPr>
            <a:lstStyle/>
            <a:p>
              <a:pPr>
                <a:spcBef>
                  <a:spcPct val="50000"/>
                </a:spcBef>
              </a:pPr>
              <a:r>
                <a:rPr lang="zh-CN" altLang="en-US" sz="3200" dirty="0">
                  <a:solidFill>
                    <a:srgbClr val="FF1708"/>
                  </a:solidFill>
                  <a:ea typeface="宋体" panose="02010600030101010101" pitchFamily="2" charset="-122"/>
                </a:rPr>
                <a:t>恢复性睡眠</a:t>
              </a:r>
            </a:p>
          </p:txBody>
        </p:sp>
      </p:grpSp>
      <p:sp>
        <p:nvSpPr>
          <p:cNvPr id="21513" name="文本框 21512"/>
          <p:cNvSpPr txBox="1"/>
          <p:nvPr/>
        </p:nvSpPr>
        <p:spPr>
          <a:xfrm>
            <a:off x="2771775" y="4005263"/>
            <a:ext cx="3313113" cy="2986087"/>
          </a:xfrm>
          <a:prstGeom prst="rect">
            <a:avLst/>
          </a:prstGeom>
          <a:noFill/>
          <a:ln w="9525">
            <a:noFill/>
          </a:ln>
        </p:spPr>
        <p:txBody>
          <a:bodyPr>
            <a:spAutoFit/>
          </a:bodyPr>
          <a:lstStyle/>
          <a:p>
            <a:pPr>
              <a:spcBef>
                <a:spcPct val="50000"/>
              </a:spcBef>
            </a:pPr>
            <a:r>
              <a:rPr lang="zh-CN" altLang="en-US" sz="2400" dirty="0">
                <a:solidFill>
                  <a:srgbClr val="000099"/>
                </a:solidFill>
                <a:ea typeface="宋体" panose="02010600030101010101" pitchFamily="2" charset="-122"/>
              </a:rPr>
              <a:t>长期的睡眠剥夺，引起长期心情不佳，情绪不稳，容易冲动，带来一些心理问题影响人际和谐，特别是年轻人，在个性形成阶段危害很大。</a:t>
            </a:r>
            <a:r>
              <a:rPr lang="zh-CN" altLang="en-US" dirty="0">
                <a:solidFill>
                  <a:srgbClr val="000099"/>
                </a:solidFill>
                <a:ea typeface="宋体" panose="02010600030101010101" pitchFamily="2" charset="-122"/>
              </a:rPr>
              <a:t> </a:t>
            </a:r>
          </a:p>
          <a:p>
            <a:pPr>
              <a:spcBef>
                <a:spcPct val="50000"/>
              </a:spcBef>
            </a:pPr>
            <a:endParaRPr lang="zh-CN" altLang="en-US" dirty="0">
              <a:ea typeface="宋体" panose="02010600030101010101" pitchFamily="2" charset="-122"/>
            </a:endParaRPr>
          </a:p>
        </p:txBody>
      </p:sp>
      <p:sp>
        <p:nvSpPr>
          <p:cNvPr id="21514" name="矩形 21513"/>
          <p:cNvSpPr/>
          <p:nvPr/>
        </p:nvSpPr>
        <p:spPr>
          <a:xfrm rot="5400000">
            <a:off x="539750" y="4579938"/>
            <a:ext cx="2374900" cy="1512887"/>
          </a:xfrm>
          <a:prstGeom prst="rect">
            <a:avLst/>
          </a:prstGeom>
        </p:spPr>
        <p:txBody>
          <a:bodyPr vert="eaVert" wrap="none" fromWordArt="1">
            <a:prstTxWarp prst="textPlain">
              <a:avLst>
                <a:gd name="adj" fmla="val 50000"/>
              </a:avLst>
            </a:prstTxWarp>
            <a:normAutofit/>
          </a:bodyPr>
          <a:lstStyle/>
          <a:p>
            <a:pPr algn="ctr"/>
            <a:r>
              <a:rPr lang="zh-CN" altLang="en-US" sz="3600">
                <a:ln w="12700" cap="flat" cmpd="sng">
                  <a:solidFill>
                    <a:srgbClr val="C4B596"/>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path path="shape">
                    <a:fillToRect l="50000" t="50000" r="50000" b="50000"/>
                  </a:path>
                  <a:tileRect/>
                </a:gradFill>
                <a:effectLst>
                  <a:outerShdw dist="53882" dir="2699999" algn="ctr" rotWithShape="0">
                    <a:srgbClr val="CBCBCB">
                      <a:alpha val="79999"/>
                    </a:srgbClr>
                  </a:outerShdw>
                </a:effectLst>
                <a:latin typeface="宋体" panose="02010600030101010101" pitchFamily="2" charset="-122"/>
                <a:ea typeface="宋体" panose="02010600030101010101" pitchFamily="2" charset="-122"/>
              </a:rPr>
              <a:t>严重的社会问题</a:t>
            </a:r>
          </a:p>
        </p:txBody>
      </p:sp>
      <p:sp>
        <p:nvSpPr>
          <p:cNvPr id="21515" name="AutoShape 4">
            <a:hlinkClick r:id="rId4" action="ppaction://hlinksldjump"/>
          </p:cNvPr>
          <p:cNvSpPr/>
          <p:nvPr/>
        </p:nvSpPr>
        <p:spPr>
          <a:xfrm>
            <a:off x="8027988" y="6354763"/>
            <a:ext cx="936625" cy="503237"/>
          </a:xfrm>
          <a:prstGeom prst="actionButtonBackPrevious">
            <a:avLst/>
          </a:prstGeom>
          <a:solidFill>
            <a:schemeClr val="accent1"/>
          </a:solidFill>
          <a:ln w="9525">
            <a:noFill/>
          </a:ln>
        </p:spPr>
        <p:txBody>
          <a:bodyPr wrap="none" anchor="ctr"/>
          <a:lstStyle/>
          <a:p>
            <a:pPr algn="ctr"/>
            <a:endParaRPr lang="zh-CN" altLang="en-US" sz="1800" u="sng" dirty="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lide(fromBottom)">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slide(fromLeft)">
                                      <p:cBhvr>
                                        <p:cTn id="12" dur="500"/>
                                        <p:tgtEl>
                                          <p:spTgt spid="21509"/>
                                        </p:tgtEl>
                                      </p:cBhvr>
                                    </p:animEffect>
                                  </p:childTnLst>
                                </p:cTn>
                              </p:par>
                              <p:par>
                                <p:cTn id="13" presetID="12" presetClass="entr" presetSubtype="8" fill="hold" nodeType="withEffect">
                                  <p:stCondLst>
                                    <p:cond delay="0"/>
                                  </p:stCondLst>
                                  <p:childTnLst>
                                    <p:set>
                                      <p:cBhvr>
                                        <p:cTn id="14" dur="1" fill="hold">
                                          <p:stCondLst>
                                            <p:cond delay="0"/>
                                          </p:stCondLst>
                                        </p:cTn>
                                        <p:tgtEl>
                                          <p:spTgt spid="21514"/>
                                        </p:tgtEl>
                                        <p:attrNameLst>
                                          <p:attrName>style.visibility</p:attrName>
                                        </p:attrNameLst>
                                      </p:cBhvr>
                                      <p:to>
                                        <p:strVal val="visible"/>
                                      </p:to>
                                    </p:set>
                                    <p:animEffect transition="in" filter="slide(fromLeft)">
                                      <p:cBhvr>
                                        <p:cTn id="15" dur="500"/>
                                        <p:tgtEl>
                                          <p:spTgt spid="21514"/>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21513"/>
                                        </p:tgtEl>
                                        <p:attrNameLst>
                                          <p:attrName>style.visibility</p:attrName>
                                        </p:attrNameLst>
                                      </p:cBhvr>
                                      <p:to>
                                        <p:strVal val="visible"/>
                                      </p:to>
                                    </p:set>
                                    <p:animEffect transition="in" filter="checkerboard(across)">
                                      <p:cBhvr>
                                        <p:cTn id="20" dur="500"/>
                                        <p:tgtEl>
                                          <p:spTgt spid="21513"/>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nodeType="clickEffect">
                                  <p:stCondLst>
                                    <p:cond delay="0"/>
                                  </p:stCondLst>
                                  <p:childTnLst>
                                    <p:set>
                                      <p:cBhvr>
                                        <p:cTn id="24" dur="1" fill="hold">
                                          <p:stCondLst>
                                            <p:cond delay="0"/>
                                          </p:stCondLst>
                                        </p:cTn>
                                        <p:tgtEl>
                                          <p:spTgt spid="21510"/>
                                        </p:tgtEl>
                                        <p:attrNameLst>
                                          <p:attrName>style.visibility</p:attrName>
                                        </p:attrNameLst>
                                      </p:cBhvr>
                                      <p:to>
                                        <p:strVal val="visible"/>
                                      </p:to>
                                    </p:set>
                                    <p:animScale>
                                      <p:cBhvr>
                                        <p:cTn id="25" dur="1000" decel="50000" fill="hold">
                                          <p:stCondLst>
                                            <p:cond delay="0"/>
                                          </p:stCondLst>
                                        </p:cTn>
                                        <p:tgtEl>
                                          <p:spTgt spid="215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26" dur="1000" decel="50000" fill="hold">
                                          <p:stCondLst>
                                            <p:cond delay="0"/>
                                          </p:stCondLst>
                                        </p:cTn>
                                        <p:tgtEl>
                                          <p:spTgt spid="21510"/>
                                        </p:tgtEl>
                                        <p:attrNameLst>
                                          <p:attrName>ppt_x</p:attrName>
                                          <p:attrName>ppt_y</p:attrName>
                                        </p:attrNameLst>
                                      </p:cBhvr>
                                    </p:animMotion>
                                    <p:animEffect transition="in" filter="fade">
                                      <p:cBhvr>
                                        <p:cTn id="27" dur="1000"/>
                                        <p:tgtEl>
                                          <p:spTgt spid="21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22529"/>
          <p:cNvSpPr>
            <a:spLocks noGrp="1"/>
          </p:cNvSpPr>
          <p:nvPr>
            <p:ph type="title"/>
          </p:nvPr>
        </p:nvSpPr>
        <p:spPr/>
        <p:txBody>
          <a:bodyPr anchor="ctr"/>
          <a:lstStyle/>
          <a:p>
            <a:r>
              <a:rPr lang="zh-CN" altLang="en-US" b="1" dirty="0">
                <a:ea typeface="宋体" panose="02010600030101010101" pitchFamily="2" charset="-122"/>
              </a:rPr>
              <a:t>梦游症</a:t>
            </a:r>
            <a:r>
              <a:rPr lang="zh-CN" altLang="en-US" b="1" dirty="0">
                <a:latin typeface="楷体" panose="02010609060101010101" pitchFamily="1" charset="-122"/>
                <a:ea typeface="楷体" panose="02010609060101010101" pitchFamily="1" charset="-122"/>
              </a:rPr>
              <a:t>（</a:t>
            </a:r>
            <a:r>
              <a:rPr lang="en-US" altLang="zh-CN" b="1" dirty="0">
                <a:latin typeface="楷体" panose="02010609060101010101" pitchFamily="1" charset="-122"/>
                <a:ea typeface="楷体" panose="02010609060101010101" pitchFamily="1" charset="-122"/>
              </a:rPr>
              <a:t>sleep walking</a:t>
            </a:r>
            <a:r>
              <a:rPr lang="zh-CN" altLang="en-US" b="1" dirty="0">
                <a:latin typeface="楷体" panose="02010609060101010101" pitchFamily="1" charset="-122"/>
                <a:ea typeface="楷体" panose="02010609060101010101" pitchFamily="1" charset="-122"/>
              </a:rPr>
              <a:t>）</a:t>
            </a:r>
          </a:p>
        </p:txBody>
      </p:sp>
      <p:sp>
        <p:nvSpPr>
          <p:cNvPr id="22531" name="文本占位符 22530"/>
          <p:cNvSpPr>
            <a:spLocks noGrp="1"/>
          </p:cNvSpPr>
          <p:nvPr>
            <p:ph type="body" idx="1"/>
          </p:nvPr>
        </p:nvSpPr>
        <p:spPr>
          <a:xfrm>
            <a:off x="900113" y="1628775"/>
            <a:ext cx="7697787" cy="2197100"/>
          </a:xfrm>
        </p:spPr>
        <p:txBody>
          <a:bodyPr/>
          <a:lstStyle/>
          <a:p>
            <a:r>
              <a:rPr lang="zh-CN" altLang="en-US">
                <a:ea typeface="宋体" panose="02010600030101010101" pitchFamily="2" charset="-122"/>
              </a:rPr>
              <a:t>是指睡眠中突然爬起来进行活动，而后又睡下，醒后对睡眠期间的活动一无所知。又称夜游症、梦行症、睡行症</a:t>
            </a:r>
          </a:p>
          <a:p>
            <a:pPr>
              <a:buNone/>
            </a:pPr>
            <a:endParaRPr lang="zh-CN" altLang="en-US" sz="3200">
              <a:ea typeface="宋体" panose="02010600030101010101" pitchFamily="2" charset="-122"/>
            </a:endParaRPr>
          </a:p>
        </p:txBody>
      </p:sp>
      <p:pic>
        <p:nvPicPr>
          <p:cNvPr id="22532" name="图片 22531" descr="0013d31e3b95094c523a01"/>
          <p:cNvPicPr>
            <a:picLocks noChangeAspect="1"/>
          </p:cNvPicPr>
          <p:nvPr/>
        </p:nvPicPr>
        <p:blipFill>
          <a:blip r:embed="rId2" cstate="print"/>
          <a:stretch>
            <a:fillRect/>
          </a:stretch>
        </p:blipFill>
        <p:spPr>
          <a:xfrm>
            <a:off x="0" y="3500438"/>
            <a:ext cx="4286250" cy="3357562"/>
          </a:xfrm>
          <a:prstGeom prst="rect">
            <a:avLst/>
          </a:prstGeom>
          <a:noFill/>
          <a:ln w="9525">
            <a:noFill/>
          </a:ln>
        </p:spPr>
      </p:pic>
      <p:sp>
        <p:nvSpPr>
          <p:cNvPr id="22533" name="矩形 22532"/>
          <p:cNvSpPr/>
          <p:nvPr/>
        </p:nvSpPr>
        <p:spPr>
          <a:xfrm>
            <a:off x="4356100" y="3716338"/>
            <a:ext cx="4572000" cy="1552575"/>
          </a:xfrm>
          <a:prstGeom prst="rect">
            <a:avLst/>
          </a:prstGeom>
          <a:noFill/>
          <a:ln w="9525">
            <a:noFill/>
          </a:ln>
        </p:spPr>
        <p:txBody>
          <a:bodyPr>
            <a:spAutoFit/>
          </a:bodyPr>
          <a:lstStyle/>
          <a:p>
            <a:r>
              <a:rPr lang="zh-CN" altLang="en-US" sz="2400" dirty="0">
                <a:ea typeface="宋体" panose="02010600030101010101" pitchFamily="2" charset="-122"/>
              </a:rPr>
              <a:t>梦游症不是发生在梦中，而是发生在睡眠的第</a:t>
            </a:r>
            <a:r>
              <a:rPr lang="en-US" altLang="zh-CN" sz="2400" dirty="0">
                <a:ea typeface="宋体" panose="02010600030101010101" pitchFamily="2" charset="-122"/>
              </a:rPr>
              <a:t>3-4</a:t>
            </a:r>
            <a:r>
              <a:rPr lang="zh-CN" altLang="en-US" sz="2400" dirty="0">
                <a:ea typeface="宋体" panose="02010600030101010101" pitchFamily="2" charset="-122"/>
              </a:rPr>
              <a:t>期深睡阶段，此阶段集中于前半夜。故夜游症通常发生在入睡后的 前</a:t>
            </a:r>
            <a:r>
              <a:rPr lang="en-US" altLang="zh-CN" sz="2400" dirty="0">
                <a:ea typeface="宋体" panose="02010600030101010101" pitchFamily="2" charset="-122"/>
              </a:rPr>
              <a:t>2-3</a:t>
            </a:r>
            <a:r>
              <a:rPr lang="zh-CN" altLang="en-US" sz="2400" dirty="0">
                <a:ea typeface="宋体" panose="02010600030101010101" pitchFamily="2" charset="-122"/>
              </a:rPr>
              <a:t>小时。</a:t>
            </a:r>
          </a:p>
        </p:txBody>
      </p:sp>
      <p:sp>
        <p:nvSpPr>
          <p:cNvPr id="22534" name="AutoShape 4">
            <a:hlinkClick r:id="rId3" action="ppaction://hlinksldjump"/>
          </p:cNvPr>
          <p:cNvSpPr/>
          <p:nvPr/>
        </p:nvSpPr>
        <p:spPr>
          <a:xfrm>
            <a:off x="7956550" y="6165850"/>
            <a:ext cx="936625" cy="503238"/>
          </a:xfrm>
          <a:prstGeom prst="actionButtonBackPrevious">
            <a:avLst/>
          </a:prstGeom>
          <a:solidFill>
            <a:schemeClr val="accent1"/>
          </a:solidFill>
          <a:ln w="9525">
            <a:noFill/>
          </a:ln>
        </p:spPr>
        <p:txBody>
          <a:bodyPr wrap="none" anchor="ctr"/>
          <a:lstStyle/>
          <a:p>
            <a:pPr algn="ctr"/>
            <a:endParaRPr lang="zh-CN" altLang="en-US" sz="1800" u="sng" dirty="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lide(fromBottom)">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2533"/>
                                        </p:tgtEl>
                                        <p:attrNameLst>
                                          <p:attrName>style.visibility</p:attrName>
                                        </p:attrNameLst>
                                      </p:cBhvr>
                                      <p:to>
                                        <p:strVal val="visible"/>
                                      </p:to>
                                    </p:set>
                                    <p:animEffect transition="in" filter="slide(fromBottom)">
                                      <p:cBhvr>
                                        <p:cTn id="12" dur="500"/>
                                        <p:tgtEl>
                                          <p:spTgt spid="22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23553"/>
          <p:cNvSpPr>
            <a:spLocks noGrp="1"/>
          </p:cNvSpPr>
          <p:nvPr>
            <p:ph type="title"/>
          </p:nvPr>
        </p:nvSpPr>
        <p:spPr/>
        <p:txBody>
          <a:bodyPr anchor="ctr"/>
          <a:lstStyle/>
          <a:p>
            <a:r>
              <a:rPr lang="zh-CN" altLang="en-US" b="1" dirty="0">
                <a:ea typeface="宋体" panose="02010600030101010101" pitchFamily="2" charset="-122"/>
              </a:rPr>
              <a:t>梦魇</a:t>
            </a:r>
            <a:r>
              <a:rPr lang="zh-CN" altLang="en-US" b="1" dirty="0">
                <a:latin typeface="楷体" panose="02010609060101010101" pitchFamily="1" charset="-122"/>
                <a:ea typeface="楷体" panose="02010609060101010101" pitchFamily="1" charset="-122"/>
              </a:rPr>
              <a:t>（</a:t>
            </a:r>
            <a:r>
              <a:rPr lang="en-US" altLang="zh-CN" b="1" dirty="0">
                <a:latin typeface="楷体" panose="02010609060101010101" pitchFamily="1" charset="-122"/>
                <a:ea typeface="楷体" panose="02010609060101010101" pitchFamily="1" charset="-122"/>
              </a:rPr>
              <a:t>nightmare</a:t>
            </a:r>
            <a:r>
              <a:rPr lang="zh-CN" altLang="en-US" b="1" dirty="0">
                <a:latin typeface="楷体" panose="02010609060101010101" pitchFamily="1" charset="-122"/>
                <a:ea typeface="楷体" panose="02010609060101010101" pitchFamily="1" charset="-122"/>
              </a:rPr>
              <a:t>）</a:t>
            </a:r>
          </a:p>
        </p:txBody>
      </p:sp>
      <p:sp>
        <p:nvSpPr>
          <p:cNvPr id="23555" name="文本占位符 23554"/>
          <p:cNvSpPr>
            <a:spLocks noGrp="1"/>
          </p:cNvSpPr>
          <p:nvPr>
            <p:ph type="body" idx="1"/>
          </p:nvPr>
        </p:nvSpPr>
        <p:spPr>
          <a:xfrm>
            <a:off x="762000" y="1447800"/>
            <a:ext cx="8058150" cy="1981200"/>
          </a:xfrm>
        </p:spPr>
        <p:txBody>
          <a:bodyPr/>
          <a:lstStyle/>
          <a:p>
            <a:r>
              <a:rPr lang="zh-CN" altLang="en-US">
                <a:ea typeface="宋体" panose="02010600030101010101" pitchFamily="2" charset="-122"/>
              </a:rPr>
              <a:t>指在睡眠中被噩梦突然惊醒，醒后仍有短暂的意识模糊，情绪紧张、心悸、面色苍白或出冷汗。对梦境中的恐怖内容能回忆片段，发作后可依然入睡。</a:t>
            </a:r>
          </a:p>
          <a:p>
            <a:endParaRPr lang="zh-CN" altLang="en-US">
              <a:ea typeface="宋体" panose="02010600030101010101" pitchFamily="2" charset="-122"/>
            </a:endParaRPr>
          </a:p>
        </p:txBody>
      </p:sp>
      <p:grpSp>
        <p:nvGrpSpPr>
          <p:cNvPr id="23556" name="组合 23555"/>
          <p:cNvGrpSpPr/>
          <p:nvPr/>
        </p:nvGrpSpPr>
        <p:grpSpPr>
          <a:xfrm>
            <a:off x="3419475" y="3644900"/>
            <a:ext cx="1006475" cy="2489200"/>
            <a:chOff x="0" y="0"/>
            <a:chExt cx="984" cy="2658"/>
          </a:xfrm>
        </p:grpSpPr>
        <p:sp>
          <p:nvSpPr>
            <p:cNvPr id="23557" name="未知"/>
            <p:cNvSpPr/>
            <p:nvPr/>
          </p:nvSpPr>
          <p:spPr>
            <a:xfrm rot="16200000">
              <a:off x="375" y="852"/>
              <a:ext cx="231" cy="984"/>
            </a:xfrm>
            <a:custGeom>
              <a:avLst/>
              <a:gdLst/>
              <a:ahLst/>
              <a:cxnLst/>
              <a:rect l="0" t="0" r="0" b="0"/>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chemeClr val="bg1">
                    <a:alpha val="0"/>
                  </a:schemeClr>
                </a:gs>
                <a:gs pos="100000">
                  <a:srgbClr val="808080">
                    <a:alpha val="100000"/>
                  </a:srgbClr>
                </a:gs>
              </a:gsLst>
              <a:lin ang="5400000" scaled="1"/>
              <a:tileRect/>
            </a:gradFill>
            <a:ln w="9525">
              <a:noFill/>
            </a:ln>
          </p:spPr>
          <p:txBody>
            <a:bodyPr/>
            <a:lstStyle/>
            <a:p>
              <a:endParaRPr lang="zh-CN" altLang="en-US"/>
            </a:p>
          </p:txBody>
        </p:sp>
        <p:grpSp>
          <p:nvGrpSpPr>
            <p:cNvPr id="23558" name="组合 23557"/>
            <p:cNvGrpSpPr/>
            <p:nvPr/>
          </p:nvGrpSpPr>
          <p:grpSpPr>
            <a:xfrm rot="16200000">
              <a:off x="-833" y="894"/>
              <a:ext cx="2658" cy="867"/>
              <a:chOff x="0" y="0"/>
              <a:chExt cx="2658" cy="867"/>
            </a:xfrm>
          </p:grpSpPr>
          <p:sp>
            <p:nvSpPr>
              <p:cNvPr id="23559" name="未知"/>
              <p:cNvSpPr/>
              <p:nvPr/>
            </p:nvSpPr>
            <p:spPr>
              <a:xfrm>
                <a:off x="0" y="0"/>
                <a:ext cx="1197" cy="867"/>
              </a:xfrm>
              <a:custGeom>
                <a:avLst/>
                <a:gdLst/>
                <a:ahLst/>
                <a:cxnLst/>
                <a:rect l="0" t="0" r="0" b="0"/>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rgbClr val="808080">
                      <a:alpha val="100000"/>
                    </a:srgbClr>
                  </a:gs>
                </a:gsLst>
                <a:lin ang="5400000" scaled="1"/>
                <a:tileRect/>
              </a:gradFill>
              <a:ln w="9525">
                <a:noFill/>
              </a:ln>
            </p:spPr>
            <p:txBody>
              <a:bodyPr/>
              <a:lstStyle/>
              <a:p>
                <a:endParaRPr lang="zh-CN" altLang="en-US"/>
              </a:p>
            </p:txBody>
          </p:sp>
          <p:sp>
            <p:nvSpPr>
              <p:cNvPr id="23560" name="未知"/>
              <p:cNvSpPr/>
              <p:nvPr/>
            </p:nvSpPr>
            <p:spPr>
              <a:xfrm flipH="1">
                <a:off x="1461" y="0"/>
                <a:ext cx="1197" cy="867"/>
              </a:xfrm>
              <a:custGeom>
                <a:avLst/>
                <a:gdLst/>
                <a:ahLst/>
                <a:cxnLst/>
                <a:rect l="0" t="0" r="0" b="0"/>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rgbClr val="808080">
                      <a:alpha val="100000"/>
                    </a:srgbClr>
                  </a:gs>
                </a:gsLst>
                <a:lin ang="5400000" scaled="1"/>
                <a:tileRect/>
              </a:gradFill>
              <a:ln w="9525">
                <a:noFill/>
              </a:ln>
            </p:spPr>
            <p:txBody>
              <a:bodyPr/>
              <a:lstStyle/>
              <a:p>
                <a:endParaRPr lang="zh-CN" altLang="en-US"/>
              </a:p>
            </p:txBody>
          </p:sp>
        </p:grpSp>
      </p:grpSp>
      <p:sp>
        <p:nvSpPr>
          <p:cNvPr id="23561" name="文本框 23560"/>
          <p:cNvSpPr txBox="1"/>
          <p:nvPr/>
        </p:nvSpPr>
        <p:spPr>
          <a:xfrm>
            <a:off x="5456238" y="3783013"/>
            <a:ext cx="3570287" cy="366712"/>
          </a:xfrm>
          <a:prstGeom prst="rect">
            <a:avLst/>
          </a:prstGeom>
          <a:noFill/>
          <a:ln w="9525">
            <a:noFill/>
          </a:ln>
        </p:spPr>
        <p:txBody>
          <a:bodyPr>
            <a:spAutoFit/>
          </a:bodyPr>
          <a:lstStyle/>
          <a:p>
            <a:pPr eaLnBrk="0" hangingPunct="0"/>
            <a:endParaRPr lang="en-US" altLang="x-none" sz="1800" dirty="0">
              <a:solidFill>
                <a:srgbClr val="000000"/>
              </a:solidFill>
              <a:ea typeface="宋体" panose="02010600030101010101" pitchFamily="2" charset="-122"/>
            </a:endParaRPr>
          </a:p>
        </p:txBody>
      </p:sp>
      <p:grpSp>
        <p:nvGrpSpPr>
          <p:cNvPr id="23562" name="组合 23561"/>
          <p:cNvGrpSpPr/>
          <p:nvPr/>
        </p:nvGrpSpPr>
        <p:grpSpPr>
          <a:xfrm>
            <a:off x="4284663" y="3573463"/>
            <a:ext cx="4679950" cy="2305050"/>
            <a:chOff x="0" y="0"/>
            <a:chExt cx="3061" cy="1452"/>
          </a:xfrm>
        </p:grpSpPr>
        <p:sp>
          <p:nvSpPr>
            <p:cNvPr id="23563" name="圆角矩形 23562"/>
            <p:cNvSpPr/>
            <p:nvPr/>
          </p:nvSpPr>
          <p:spPr>
            <a:xfrm>
              <a:off x="0" y="0"/>
              <a:ext cx="3061" cy="1452"/>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tileRect/>
            </a:gradFill>
            <a:ln w="38100" cap="flat" cmpd="sng">
              <a:solidFill>
                <a:srgbClr val="FFFFFF"/>
              </a:solidFill>
              <a:prstDash val="solid"/>
              <a:headEnd type="none" w="med" len="med"/>
              <a:tailEnd type="none" w="med" len="med"/>
            </a:ln>
            <a:effectLst>
              <a:outerShdw dist="135003" dir="2928844" algn="ctr" rotWithShape="0">
                <a:srgbClr val="000000">
                  <a:alpha val="50000"/>
                </a:srgbClr>
              </a:outerShdw>
            </a:effectLst>
          </p:spPr>
          <p:txBody>
            <a:bodyPr/>
            <a:lstStyle/>
            <a:p>
              <a:endParaRPr lang="zh-CN" altLang="en-US"/>
            </a:p>
          </p:txBody>
        </p:sp>
        <p:grpSp>
          <p:nvGrpSpPr>
            <p:cNvPr id="23564" name="组合 23563"/>
            <p:cNvGrpSpPr/>
            <p:nvPr/>
          </p:nvGrpSpPr>
          <p:grpSpPr>
            <a:xfrm>
              <a:off x="90" y="136"/>
              <a:ext cx="794" cy="1187"/>
              <a:chOff x="0" y="0"/>
              <a:chExt cx="768" cy="746"/>
            </a:xfrm>
          </p:grpSpPr>
          <p:sp>
            <p:nvSpPr>
              <p:cNvPr id="23565" name="圆角矩形 23564"/>
              <p:cNvSpPr/>
              <p:nvPr/>
            </p:nvSpPr>
            <p:spPr>
              <a:xfrm>
                <a:off x="0" y="0"/>
                <a:ext cx="768" cy="746"/>
              </a:xfrm>
              <a:prstGeom prst="roundRect">
                <a:avLst>
                  <a:gd name="adj" fmla="val 11921"/>
                </a:avLst>
              </a:prstGeom>
              <a:gradFill rotWithShape="1">
                <a:gsLst>
                  <a:gs pos="0">
                    <a:schemeClr val="accent1"/>
                  </a:gs>
                  <a:gs pos="100000">
                    <a:schemeClr val="accent1">
                      <a:gamma/>
                      <a:shade val="69804"/>
                      <a:invGamma/>
                    </a:schemeClr>
                  </a:gs>
                </a:gsLst>
                <a:lin ang="5400000" scaled="1"/>
                <a:tileRect/>
              </a:gradFill>
              <a:ln w="38100" cap="flat" cmpd="sng">
                <a:solidFill>
                  <a:schemeClr val="bg1"/>
                </a:solidFill>
                <a:prstDash val="solid"/>
                <a:headEnd type="none" w="med" len="med"/>
                <a:tailEnd type="none" w="med" len="med"/>
              </a:ln>
            </p:spPr>
            <p:txBody>
              <a:bodyPr/>
              <a:lstStyle/>
              <a:p>
                <a:endParaRPr lang="zh-CN" altLang="en-US"/>
              </a:p>
            </p:txBody>
          </p:sp>
          <p:sp>
            <p:nvSpPr>
              <p:cNvPr id="23566" name="未知"/>
              <p:cNvSpPr/>
              <p:nvPr/>
            </p:nvSpPr>
            <p:spPr>
              <a:xfrm>
                <a:off x="48" y="48"/>
                <a:ext cx="383" cy="373"/>
              </a:xfrm>
              <a:custGeom>
                <a:avLst/>
                <a:gdLst/>
                <a:ahLst/>
                <a:cxnLst/>
                <a:rect l="0" t="0" r="0" b="0"/>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alpha val="100000"/>
                    </a:schemeClr>
                  </a:gs>
                  <a:gs pos="50000">
                    <a:schemeClr val="accent1">
                      <a:alpha val="0"/>
                    </a:schemeClr>
                  </a:gs>
                  <a:gs pos="100000">
                    <a:schemeClr val="accent1">
                      <a:gamma/>
                      <a:tint val="54510"/>
                      <a:invGamma/>
                      <a:alpha val="100000"/>
                    </a:schemeClr>
                  </a:gs>
                </a:gsLst>
                <a:lin ang="2700000" scaled="1"/>
                <a:tileRect/>
              </a:gradFill>
              <a:ln w="9525">
                <a:noFill/>
              </a:ln>
            </p:spPr>
            <p:txBody>
              <a:bodyPr/>
              <a:lstStyle/>
              <a:p>
                <a:endParaRPr lang="zh-CN" altLang="en-US"/>
              </a:p>
            </p:txBody>
          </p:sp>
          <p:sp>
            <p:nvSpPr>
              <p:cNvPr id="23567" name="文本框 23566"/>
              <p:cNvSpPr txBox="1"/>
              <p:nvPr/>
            </p:nvSpPr>
            <p:spPr>
              <a:xfrm>
                <a:off x="60" y="196"/>
                <a:ext cx="112" cy="206"/>
              </a:xfrm>
              <a:prstGeom prst="rect">
                <a:avLst/>
              </a:prstGeom>
              <a:noFill/>
              <a:ln w="9525">
                <a:noFill/>
              </a:ln>
            </p:spPr>
            <p:txBody>
              <a:bodyPr wrap="none" anchor="t">
                <a:spAutoFit/>
              </a:bodyPr>
              <a:lstStyle/>
              <a:p>
                <a:endParaRPr lang="en-US" altLang="x-none" dirty="0">
                  <a:solidFill>
                    <a:srgbClr val="0000FF"/>
                  </a:solidFill>
                  <a:ea typeface="宋体" panose="02010600030101010101" pitchFamily="2" charset="-122"/>
                </a:endParaRPr>
              </a:p>
            </p:txBody>
          </p:sp>
        </p:grpSp>
        <p:sp>
          <p:nvSpPr>
            <p:cNvPr id="23568" name="文本框 23567"/>
            <p:cNvSpPr txBox="1"/>
            <p:nvPr/>
          </p:nvSpPr>
          <p:spPr>
            <a:xfrm>
              <a:off x="90" y="227"/>
              <a:ext cx="2971" cy="1134"/>
            </a:xfrm>
            <a:prstGeom prst="rect">
              <a:avLst/>
            </a:prstGeom>
            <a:noFill/>
            <a:ln w="9525">
              <a:noFill/>
            </a:ln>
          </p:spPr>
          <p:txBody>
            <a:bodyPr>
              <a:spAutoFit/>
            </a:bodyPr>
            <a:lstStyle/>
            <a:p>
              <a:r>
                <a:rPr lang="zh-CN" altLang="en-US" dirty="0">
                  <a:solidFill>
                    <a:schemeClr val="bg1"/>
                  </a:solidFill>
                  <a:ea typeface="宋体" panose="02010600030101010101" pitchFamily="2" charset="-122"/>
                </a:rPr>
                <a:t>暂时性</a:t>
              </a:r>
              <a:r>
                <a:rPr lang="en-US" altLang="zh-CN" dirty="0">
                  <a:solidFill>
                    <a:srgbClr val="0000FF"/>
                  </a:solidFill>
                  <a:ea typeface="宋体" panose="02010600030101010101" pitchFamily="2" charset="-122"/>
                </a:rPr>
                <a:t>——</a:t>
              </a:r>
              <a:r>
                <a:rPr lang="zh-CN" altLang="en-US" dirty="0">
                  <a:solidFill>
                    <a:srgbClr val="0000FF"/>
                  </a:solidFill>
                  <a:ea typeface="宋体" panose="02010600030101010101" pitchFamily="2" charset="-122"/>
                </a:rPr>
                <a:t>后果不严重</a:t>
              </a:r>
            </a:p>
            <a:p>
              <a:endParaRPr lang="zh-CN" altLang="en-US" dirty="0">
                <a:solidFill>
                  <a:srgbClr val="0000FF"/>
                </a:solidFill>
                <a:ea typeface="宋体" panose="02010600030101010101" pitchFamily="2" charset="-122"/>
              </a:endParaRPr>
            </a:p>
            <a:p>
              <a:r>
                <a:rPr lang="zh-CN" altLang="en-US" dirty="0">
                  <a:solidFill>
                    <a:schemeClr val="bg1"/>
                  </a:solidFill>
                  <a:ea typeface="宋体" panose="02010600030101010101" pitchFamily="2" charset="-122"/>
                </a:rPr>
                <a:t>持续性</a:t>
              </a:r>
              <a:r>
                <a:rPr lang="en-US" altLang="zh-CN" dirty="0">
                  <a:solidFill>
                    <a:srgbClr val="0000FF"/>
                  </a:solidFill>
                  <a:ea typeface="宋体" panose="02010600030101010101" pitchFamily="2" charset="-122"/>
                </a:rPr>
                <a:t>——</a:t>
              </a:r>
              <a:r>
                <a:rPr lang="zh-CN" altLang="en-US" dirty="0">
                  <a:solidFill>
                    <a:srgbClr val="0000FF"/>
                  </a:solidFill>
                  <a:ea typeface="宋体" panose="02010600030101010101" pitchFamily="2" charset="-122"/>
                </a:rPr>
                <a:t>精神疾病的症状</a:t>
              </a:r>
              <a:endParaRPr lang="en-US" altLang="zh-CN" dirty="0">
                <a:solidFill>
                  <a:srgbClr val="0000FF"/>
                </a:solidFill>
                <a:ea typeface="宋体" panose="02010600030101010101" pitchFamily="2" charset="-122"/>
              </a:endParaRPr>
            </a:p>
            <a:p>
              <a:endParaRPr lang="en-US" altLang="zh-CN" dirty="0">
                <a:solidFill>
                  <a:srgbClr val="0000FF"/>
                </a:solidFill>
                <a:ea typeface="宋体" panose="02010600030101010101" pitchFamily="2" charset="-122"/>
              </a:endParaRPr>
            </a:p>
          </p:txBody>
        </p:sp>
      </p:grpSp>
      <p:grpSp>
        <p:nvGrpSpPr>
          <p:cNvPr id="23569" name="组合 23568"/>
          <p:cNvGrpSpPr/>
          <p:nvPr/>
        </p:nvGrpSpPr>
        <p:grpSpPr>
          <a:xfrm>
            <a:off x="611188" y="3357563"/>
            <a:ext cx="2808287" cy="3213100"/>
            <a:chOff x="0" y="0"/>
            <a:chExt cx="1769" cy="2024"/>
          </a:xfrm>
        </p:grpSpPr>
        <p:sp>
          <p:nvSpPr>
            <p:cNvPr id="23570" name="文本框 23569"/>
            <p:cNvSpPr txBox="1"/>
            <p:nvPr/>
          </p:nvSpPr>
          <p:spPr>
            <a:xfrm>
              <a:off x="136" y="136"/>
              <a:ext cx="1600" cy="1888"/>
            </a:xfrm>
            <a:prstGeom prst="rect">
              <a:avLst/>
            </a:prstGeom>
            <a:noFill/>
            <a:ln w="9525">
              <a:noFill/>
            </a:ln>
          </p:spPr>
          <p:txBody>
            <a:bodyPr>
              <a:spAutoFit/>
            </a:bodyPr>
            <a:lstStyle/>
            <a:p>
              <a:pPr>
                <a:spcBef>
                  <a:spcPct val="20000"/>
                </a:spcBef>
                <a:buClr>
                  <a:schemeClr val="accent1"/>
                </a:buClr>
                <a:buSzPct val="70000"/>
                <a:buFont typeface="Wingdings" panose="05000000000000000000" pitchFamily="2" charset="2"/>
                <a:buNone/>
              </a:pPr>
              <a:r>
                <a:rPr lang="zh-CN" altLang="en-US" dirty="0">
                  <a:ea typeface="宋体" panose="02010600030101010101" pitchFamily="2" charset="-122"/>
                </a:rPr>
                <a:t>白天受到惊吓</a:t>
              </a:r>
            </a:p>
            <a:p>
              <a:pPr>
                <a:spcBef>
                  <a:spcPct val="20000"/>
                </a:spcBef>
                <a:buClr>
                  <a:schemeClr val="accent1"/>
                </a:buClr>
                <a:buSzPct val="70000"/>
                <a:buFont typeface="Wingdings" panose="05000000000000000000" pitchFamily="2" charset="2"/>
                <a:buNone/>
              </a:pPr>
              <a:r>
                <a:rPr lang="zh-CN" altLang="en-US" dirty="0">
                  <a:ea typeface="宋体" panose="02010600030101010101" pitchFamily="2" charset="-122"/>
                </a:rPr>
                <a:t>过度兴奋</a:t>
              </a:r>
            </a:p>
            <a:p>
              <a:pPr>
                <a:spcBef>
                  <a:spcPct val="20000"/>
                </a:spcBef>
                <a:buClr>
                  <a:schemeClr val="accent1"/>
                </a:buClr>
                <a:buSzPct val="70000"/>
                <a:buFont typeface="Wingdings" panose="05000000000000000000" pitchFamily="2" charset="2"/>
                <a:buNone/>
              </a:pPr>
              <a:r>
                <a:rPr lang="zh-CN" altLang="en-US" dirty="0">
                  <a:ea typeface="宋体" panose="02010600030101010101" pitchFamily="2" charset="-122"/>
                </a:rPr>
                <a:t>胸前受压</a:t>
              </a:r>
            </a:p>
            <a:p>
              <a:pPr>
                <a:spcBef>
                  <a:spcPct val="20000"/>
                </a:spcBef>
                <a:buClr>
                  <a:schemeClr val="accent1"/>
                </a:buClr>
                <a:buSzPct val="70000"/>
                <a:buFont typeface="Wingdings" panose="05000000000000000000" pitchFamily="2" charset="2"/>
                <a:buNone/>
              </a:pPr>
              <a:r>
                <a:rPr lang="zh-CN" altLang="en-US" dirty="0">
                  <a:ea typeface="宋体" panose="02010600030101010101" pitchFamily="2" charset="-122"/>
                </a:rPr>
                <a:t>呼吸道不畅</a:t>
              </a:r>
            </a:p>
            <a:p>
              <a:pPr>
                <a:spcBef>
                  <a:spcPct val="20000"/>
                </a:spcBef>
                <a:buClr>
                  <a:schemeClr val="accent1"/>
                </a:buClr>
                <a:buSzPct val="70000"/>
                <a:buFont typeface="Wingdings" panose="05000000000000000000" pitchFamily="2" charset="2"/>
                <a:buNone/>
              </a:pPr>
              <a:r>
                <a:rPr lang="zh-CN" altLang="en-US" dirty="0">
                  <a:ea typeface="宋体" panose="02010600030101010101" pitchFamily="2" charset="-122"/>
                </a:rPr>
                <a:t>胃部膨胀感等。</a:t>
              </a:r>
            </a:p>
            <a:p>
              <a:endParaRPr lang="zh-CN" altLang="en-US" dirty="0">
                <a:ea typeface="宋体" panose="02010600030101010101" pitchFamily="2" charset="-122"/>
              </a:endParaRPr>
            </a:p>
          </p:txBody>
        </p:sp>
        <p:sp>
          <p:nvSpPr>
            <p:cNvPr id="23571" name="矩形 23570"/>
            <p:cNvSpPr/>
            <p:nvPr/>
          </p:nvSpPr>
          <p:spPr>
            <a:xfrm>
              <a:off x="0" y="0"/>
              <a:ext cx="1769" cy="1950"/>
            </a:xfrm>
            <a:prstGeom prst="rect">
              <a:avLst/>
            </a:prstGeom>
            <a:noFill/>
            <a:ln w="9525" cap="flat" cmpd="sng">
              <a:solidFill>
                <a:schemeClr val="tx1"/>
              </a:solidFill>
              <a:prstDash val="solid"/>
              <a:miter/>
              <a:headEnd type="none" w="med" len="med"/>
              <a:tailEnd type="none" w="med" len="med"/>
            </a:ln>
          </p:spPr>
          <p:txBody>
            <a:bodyPr/>
            <a:lstStyle/>
            <a:p>
              <a:endParaRPr lang="zh-CN" altLang="en-US"/>
            </a:p>
          </p:txBody>
        </p:sp>
      </p:grpSp>
      <p:sp>
        <p:nvSpPr>
          <p:cNvPr id="23572" name="AutoShape 4">
            <a:hlinkClick r:id="rId2" action="ppaction://hlinksldjump"/>
          </p:cNvPr>
          <p:cNvSpPr/>
          <p:nvPr/>
        </p:nvSpPr>
        <p:spPr>
          <a:xfrm>
            <a:off x="7956550" y="6165850"/>
            <a:ext cx="936625" cy="503238"/>
          </a:xfrm>
          <a:prstGeom prst="actionButtonBackPrevious">
            <a:avLst/>
          </a:prstGeom>
          <a:solidFill>
            <a:schemeClr val="accent1"/>
          </a:solidFill>
          <a:ln w="9525">
            <a:noFill/>
          </a:ln>
        </p:spPr>
        <p:txBody>
          <a:bodyPr wrap="none" anchor="ctr"/>
          <a:lstStyle/>
          <a:p>
            <a:pPr algn="ctr"/>
            <a:endParaRPr lang="zh-CN" altLang="en-US" sz="1800" u="sng" dirty="0">
              <a:ea typeface="宋体" panose="02010600030101010101" pitchFamily="2" charset="-122"/>
            </a:endParaRPr>
          </a:p>
        </p:txBody>
      </p:sp>
      <p:pic>
        <p:nvPicPr>
          <p:cNvPr id="23573" name="图片 23572" descr="f82b91833bca03f00cf4d295"/>
          <p:cNvPicPr>
            <a:picLocks noChangeAspect="1"/>
          </p:cNvPicPr>
          <p:nvPr/>
        </p:nvPicPr>
        <p:blipFill>
          <a:blip r:embed="rId3" cstate="print">
            <a:clrChange>
              <a:clrFrom>
                <a:srgbClr val="FFFFFF"/>
              </a:clrFrom>
              <a:clrTo>
                <a:srgbClr val="FFFFFF">
                  <a:alpha val="0"/>
                </a:srgbClr>
              </a:clrTo>
            </a:clrChange>
          </a:blip>
          <a:stretch>
            <a:fillRect/>
          </a:stretch>
        </p:blipFill>
        <p:spPr>
          <a:xfrm>
            <a:off x="6156325" y="5432425"/>
            <a:ext cx="1655763" cy="142557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lide(fromLeft)">
                                      <p:cBhvr>
                                        <p:cTn id="7" dur="5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23569"/>
                                        </p:tgtEl>
                                        <p:attrNameLst>
                                          <p:attrName>style.visibility</p:attrName>
                                        </p:attrNameLst>
                                      </p:cBhvr>
                                      <p:to>
                                        <p:strVal val="visible"/>
                                      </p:to>
                                    </p:set>
                                    <p:animEffect transition="in" filter="slide(fromLeft)">
                                      <p:cBhvr>
                                        <p:cTn id="12" dur="500"/>
                                        <p:tgtEl>
                                          <p:spTgt spid="23569"/>
                                        </p:tgtEl>
                                      </p:cBhvr>
                                    </p:animEffect>
                                  </p:childTnLst>
                                </p:cTn>
                              </p:par>
                              <p:par>
                                <p:cTn id="13" presetID="12" presetClass="entr" presetSubtype="8" fill="hold" nodeType="withEffect">
                                  <p:stCondLst>
                                    <p:cond delay="0"/>
                                  </p:stCondLst>
                                  <p:childTnLst>
                                    <p:set>
                                      <p:cBhvr>
                                        <p:cTn id="14" dur="1" fill="hold">
                                          <p:stCondLst>
                                            <p:cond delay="0"/>
                                          </p:stCondLst>
                                        </p:cTn>
                                        <p:tgtEl>
                                          <p:spTgt spid="23556"/>
                                        </p:tgtEl>
                                        <p:attrNameLst>
                                          <p:attrName>style.visibility</p:attrName>
                                        </p:attrNameLst>
                                      </p:cBhvr>
                                      <p:to>
                                        <p:strVal val="visible"/>
                                      </p:to>
                                    </p:set>
                                    <p:animEffect transition="in" filter="slide(fromLeft)">
                                      <p:cBhvr>
                                        <p:cTn id="15" dur="500"/>
                                        <p:tgtEl>
                                          <p:spTgt spid="23556"/>
                                        </p:tgtEl>
                                      </p:cBhvr>
                                    </p:animEffect>
                                  </p:childTnLst>
                                </p:cTn>
                              </p:par>
                              <p:par>
                                <p:cTn id="16" presetID="12" presetClass="entr" presetSubtype="8" fill="hold" nodeType="withEffect">
                                  <p:stCondLst>
                                    <p:cond delay="0"/>
                                  </p:stCondLst>
                                  <p:childTnLst>
                                    <p:set>
                                      <p:cBhvr>
                                        <p:cTn id="17" dur="1" fill="hold">
                                          <p:stCondLst>
                                            <p:cond delay="0"/>
                                          </p:stCondLst>
                                        </p:cTn>
                                        <p:tgtEl>
                                          <p:spTgt spid="23562"/>
                                        </p:tgtEl>
                                        <p:attrNameLst>
                                          <p:attrName>style.visibility</p:attrName>
                                        </p:attrNameLst>
                                      </p:cBhvr>
                                      <p:to>
                                        <p:strVal val="visible"/>
                                      </p:to>
                                    </p:set>
                                    <p:animEffect transition="in" filter="slide(fromLeft)">
                                      <p:cBhvr>
                                        <p:cTn id="18" dur="500"/>
                                        <p:tgtEl>
                                          <p:spTgt spid="23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24577"/>
          <p:cNvSpPr>
            <a:spLocks noGrp="1"/>
          </p:cNvSpPr>
          <p:nvPr>
            <p:ph type="title"/>
          </p:nvPr>
        </p:nvSpPr>
        <p:spPr/>
        <p:txBody>
          <a:bodyPr anchor="ctr"/>
          <a:lstStyle/>
          <a:p>
            <a:r>
              <a:rPr lang="zh-CN" altLang="en-US" dirty="0">
                <a:ea typeface="宋体" panose="02010600030101010101" pitchFamily="2" charset="-122"/>
              </a:rPr>
              <a:t>睡惊</a:t>
            </a:r>
            <a:r>
              <a:rPr lang="zh-CN" altLang="en-US" dirty="0">
                <a:latin typeface="楷体" panose="02010609060101010101" pitchFamily="1" charset="-122"/>
                <a:ea typeface="楷体" panose="02010609060101010101" pitchFamily="1" charset="-122"/>
              </a:rPr>
              <a:t>（</a:t>
            </a:r>
            <a:r>
              <a:rPr lang="en-US" altLang="zh-CN" dirty="0">
                <a:latin typeface="楷体" panose="02010609060101010101" pitchFamily="1" charset="-122"/>
                <a:ea typeface="楷体" panose="02010609060101010101" pitchFamily="1" charset="-122"/>
              </a:rPr>
              <a:t>night terrors</a:t>
            </a:r>
            <a:r>
              <a:rPr lang="zh-CN" altLang="en-US" dirty="0">
                <a:latin typeface="楷体" panose="02010609060101010101" pitchFamily="1" charset="-122"/>
                <a:ea typeface="楷体" panose="02010609060101010101" pitchFamily="1" charset="-122"/>
              </a:rPr>
              <a:t>）</a:t>
            </a:r>
          </a:p>
        </p:txBody>
      </p:sp>
      <p:sp>
        <p:nvSpPr>
          <p:cNvPr id="24579" name="文本占位符 24578"/>
          <p:cNvSpPr>
            <a:spLocks noGrp="1"/>
          </p:cNvSpPr>
          <p:nvPr>
            <p:ph type="body" idx="1"/>
          </p:nvPr>
        </p:nvSpPr>
        <p:spPr>
          <a:xfrm>
            <a:off x="762000" y="1447800"/>
            <a:ext cx="8058150" cy="2125663"/>
          </a:xfrm>
        </p:spPr>
        <p:txBody>
          <a:bodyPr/>
          <a:lstStyle/>
          <a:p>
            <a:r>
              <a:rPr lang="zh-CN" altLang="en-US" dirty="0">
                <a:latin typeface="宋体" panose="02010600030101010101" pitchFamily="2" charset="-122"/>
                <a:ea typeface="宋体" panose="02010600030101010101" pitchFamily="2" charset="-122"/>
              </a:rPr>
              <a:t>现为睡眠中突然惊醒，两眼直视，表情紧张恐惧，呼吸急促，心率增快，伴有大声喊叫，躁动不安，发作历时</a:t>
            </a:r>
            <a:r>
              <a:rPr lang="en-US" altLang="zh-CN" dirty="0">
                <a:latin typeface="宋体" panose="02010600030101010101" pitchFamily="2" charset="-122"/>
                <a:ea typeface="宋体" panose="02010600030101010101" pitchFamily="2" charset="-122"/>
              </a:rPr>
              <a:t>1~2</a:t>
            </a:r>
            <a:r>
              <a:rPr lang="zh-CN" altLang="en-US" dirty="0">
                <a:latin typeface="宋体" panose="02010600030101010101" pitchFamily="2" charset="-122"/>
                <a:ea typeface="宋体" panose="02010600030101010101" pitchFamily="2" charset="-122"/>
              </a:rPr>
              <a:t>分钟，发作后又复入睡，晨醒后对发作不能回忆。</a:t>
            </a:r>
          </a:p>
          <a:p>
            <a:pPr>
              <a:buNone/>
            </a:pPr>
            <a:endParaRPr lang="en-US" altLang="zh-CN" dirty="0">
              <a:ea typeface="宋体" panose="02010600030101010101" pitchFamily="2" charset="-122"/>
            </a:endParaRPr>
          </a:p>
        </p:txBody>
      </p:sp>
      <p:pic>
        <p:nvPicPr>
          <p:cNvPr id="24580" name="图片 24579" descr="3571686"/>
          <p:cNvPicPr>
            <a:picLocks noChangeAspect="1"/>
          </p:cNvPicPr>
          <p:nvPr/>
        </p:nvPicPr>
        <p:blipFill>
          <a:blip r:embed="rId2" cstate="print"/>
          <a:stretch>
            <a:fillRect/>
          </a:stretch>
        </p:blipFill>
        <p:spPr>
          <a:xfrm>
            <a:off x="4427538" y="3933825"/>
            <a:ext cx="4459287" cy="2690813"/>
          </a:xfrm>
          <a:prstGeom prst="rect">
            <a:avLst/>
          </a:prstGeom>
          <a:noFill/>
          <a:ln w="9525">
            <a:noFill/>
          </a:ln>
        </p:spPr>
      </p:pic>
      <p:sp>
        <p:nvSpPr>
          <p:cNvPr id="24581" name="矩形 24580"/>
          <p:cNvSpPr/>
          <p:nvPr/>
        </p:nvSpPr>
        <p:spPr>
          <a:xfrm>
            <a:off x="1042988" y="3933825"/>
            <a:ext cx="3313112" cy="1800225"/>
          </a:xfrm>
          <a:prstGeom prst="rect">
            <a:avLst/>
          </a:prstGeom>
          <a:noFill/>
          <a:ln w="9525">
            <a:noFill/>
          </a:ln>
        </p:spPr>
        <p:txBody>
          <a:bodyPr>
            <a:spAutoFit/>
          </a:bodyPr>
          <a:lstStyle/>
          <a:p>
            <a:r>
              <a:rPr lang="zh-CN" altLang="en-US" dirty="0">
                <a:ea typeface="宋体" panose="02010600030101010101" pitchFamily="2" charset="-122"/>
              </a:rPr>
              <a:t>睡眠开始</a:t>
            </a:r>
            <a:r>
              <a:rPr lang="en-US" altLang="zh-CN" dirty="0">
                <a:ea typeface="宋体" panose="02010600030101010101" pitchFamily="2" charset="-122"/>
              </a:rPr>
              <a:t>15~30</a:t>
            </a:r>
            <a:r>
              <a:rPr lang="zh-CN" altLang="en-US" dirty="0">
                <a:ea typeface="宋体" panose="02010600030101010101" pitchFamily="2" charset="-122"/>
              </a:rPr>
              <a:t>分钟内出现，属于</a:t>
            </a:r>
            <a:r>
              <a:rPr lang="en-US" altLang="zh-CN" dirty="0">
                <a:ea typeface="宋体" panose="02010600030101010101" pitchFamily="2" charset="-122"/>
              </a:rPr>
              <a:t>NREM</a:t>
            </a:r>
            <a:r>
              <a:rPr lang="zh-CN" altLang="en-US" dirty="0">
                <a:ea typeface="宋体" panose="02010600030101010101" pitchFamily="2" charset="-122"/>
              </a:rPr>
              <a:t>期，是一种“觉醒障碍”。</a:t>
            </a:r>
          </a:p>
        </p:txBody>
      </p:sp>
      <p:sp>
        <p:nvSpPr>
          <p:cNvPr id="24582" name="AutoShape 4">
            <a:hlinkClick r:id="rId3" action="ppaction://hlinksldjump"/>
          </p:cNvPr>
          <p:cNvSpPr/>
          <p:nvPr/>
        </p:nvSpPr>
        <p:spPr>
          <a:xfrm>
            <a:off x="7956550" y="6165850"/>
            <a:ext cx="936625" cy="503238"/>
          </a:xfrm>
          <a:prstGeom prst="actionButtonBackPrevious">
            <a:avLst/>
          </a:prstGeom>
          <a:solidFill>
            <a:schemeClr val="accent1"/>
          </a:solidFill>
          <a:ln w="9525">
            <a:noFill/>
          </a:ln>
        </p:spPr>
        <p:txBody>
          <a:bodyPr wrap="none" anchor="ctr"/>
          <a:lstStyle/>
          <a:p>
            <a:pPr algn="ctr"/>
            <a:endParaRPr lang="zh-CN" altLang="en-US" sz="1800" u="sng" dirty="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lide(fromBottom)">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4581"/>
                                        </p:tgtEl>
                                        <p:attrNameLst>
                                          <p:attrName>style.visibility</p:attrName>
                                        </p:attrNameLst>
                                      </p:cBhvr>
                                      <p:to>
                                        <p:strVal val="visible"/>
                                      </p:to>
                                    </p:set>
                                    <p:animEffect transition="in" filter="slide(fromBottom)">
                                      <p:cBhvr>
                                        <p:cTn id="12" dur="5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P spid="2458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25601"/>
          <p:cNvSpPr>
            <a:spLocks noGrp="1"/>
          </p:cNvSpPr>
          <p:nvPr>
            <p:ph type="title"/>
          </p:nvPr>
        </p:nvSpPr>
        <p:spPr>
          <a:xfrm>
            <a:off x="2195513" y="549275"/>
            <a:ext cx="5373687" cy="850900"/>
          </a:xfrm>
        </p:spPr>
        <p:txBody>
          <a:bodyPr anchor="ctr"/>
          <a:lstStyle/>
          <a:p>
            <a:pPr algn="l"/>
            <a:r>
              <a:rPr lang="zh-CN" altLang="en-US" dirty="0">
                <a:latin typeface="宋体" panose="02010600030101010101" pitchFamily="2" charset="-122"/>
                <a:ea typeface="宋体" panose="02010600030101010101" pitchFamily="2" charset="-122"/>
              </a:rPr>
              <a:t>遗尿</a:t>
            </a:r>
            <a:r>
              <a:rPr lang="en-US" altLang="zh-CN" dirty="0">
                <a:latin typeface="宋体" panose="02010600030101010101" pitchFamily="2" charset="-122"/>
                <a:ea typeface="宋体" panose="02010600030101010101" pitchFamily="2" charset="-122"/>
              </a:rPr>
              <a:t>(bedwetting)</a:t>
            </a:r>
            <a:br>
              <a:rPr lang="en-US" altLang="zh-CN" dirty="0">
                <a:latin typeface="宋体" panose="02010600030101010101" pitchFamily="2" charset="-122"/>
                <a:ea typeface="宋体" panose="02010600030101010101" pitchFamily="2" charset="-122"/>
              </a:rPr>
            </a:br>
            <a:endParaRPr lang="zh-CN" altLang="en-US" dirty="0">
              <a:latin typeface="宋体" panose="02010600030101010101" pitchFamily="2" charset="-122"/>
              <a:ea typeface="宋体" panose="02010600030101010101" pitchFamily="2" charset="-122"/>
            </a:endParaRPr>
          </a:p>
        </p:txBody>
      </p:sp>
      <p:sp>
        <p:nvSpPr>
          <p:cNvPr id="25603" name="文本占位符 25602"/>
          <p:cNvSpPr>
            <a:spLocks noGrp="1"/>
          </p:cNvSpPr>
          <p:nvPr>
            <p:ph type="body" idx="1"/>
          </p:nvPr>
        </p:nvSpPr>
        <p:spPr/>
        <p:txBody>
          <a:bodyPr/>
          <a:lstStyle/>
          <a:p>
            <a:r>
              <a:rPr lang="zh-CN" altLang="en-US" sz="3200" dirty="0">
                <a:latin typeface="宋体" panose="02010600030101010101" pitchFamily="2" charset="-122"/>
                <a:ea typeface="宋体" panose="02010600030101010101" pitchFamily="2" charset="-122"/>
              </a:rPr>
              <a:t>指</a:t>
            </a:r>
            <a:r>
              <a:rPr lang="en-US" altLang="zh-CN" sz="3200" dirty="0">
                <a:latin typeface="宋体" panose="02010600030101010101" pitchFamily="2" charset="-122"/>
                <a:ea typeface="宋体" panose="02010600030101010101" pitchFamily="2" charset="-122"/>
              </a:rPr>
              <a:t>5</a:t>
            </a:r>
            <a:r>
              <a:rPr lang="zh-CN" altLang="en-US" sz="3200" dirty="0">
                <a:latin typeface="宋体" panose="02010600030101010101" pitchFamily="2" charset="-122"/>
                <a:ea typeface="宋体" panose="02010600030101010101" pitchFamily="2" charset="-122"/>
              </a:rPr>
              <a:t>岁以上的儿童仍不能控制排尿，在日间或夜间反复出现不自主的排尿。</a:t>
            </a:r>
          </a:p>
        </p:txBody>
      </p:sp>
      <p:sp>
        <p:nvSpPr>
          <p:cNvPr id="25604" name="文本框 25603"/>
          <p:cNvSpPr txBox="1"/>
          <p:nvPr/>
        </p:nvSpPr>
        <p:spPr>
          <a:xfrm>
            <a:off x="971550" y="2852738"/>
            <a:ext cx="7416800" cy="1004887"/>
          </a:xfrm>
          <a:prstGeom prst="rect">
            <a:avLst/>
          </a:prstGeom>
          <a:noFill/>
          <a:ln w="9525">
            <a:noFill/>
          </a:ln>
        </p:spPr>
        <p:txBody>
          <a:bodyPr>
            <a:spAutoFit/>
          </a:bodyPr>
          <a:lstStyle/>
          <a:p>
            <a:pPr>
              <a:spcBef>
                <a:spcPct val="50000"/>
              </a:spcBef>
            </a:pPr>
            <a:r>
              <a:rPr lang="zh-CN" altLang="en-US" sz="2400" dirty="0">
                <a:solidFill>
                  <a:srgbClr val="FF1708"/>
                </a:solidFill>
                <a:ea typeface="宋体" panose="02010600030101010101" pitchFamily="2" charset="-122"/>
              </a:rPr>
              <a:t>原发性</a:t>
            </a:r>
            <a:r>
              <a:rPr lang="en-US" altLang="zh-CN" sz="2400" dirty="0">
                <a:latin typeface="宋体" panose="02010600030101010101" pitchFamily="2" charset="-122"/>
                <a:ea typeface="宋体" panose="02010600030101010101" pitchFamily="2" charset="-122"/>
              </a:rPr>
              <a:t>——</a:t>
            </a:r>
            <a:r>
              <a:rPr lang="zh-CN" altLang="en-US" sz="2400" dirty="0">
                <a:ea typeface="宋体" panose="02010600030101010101" pitchFamily="2" charset="-122"/>
              </a:rPr>
              <a:t>未建立排尿控制，家族遗传</a:t>
            </a:r>
          </a:p>
          <a:p>
            <a:pPr>
              <a:spcBef>
                <a:spcPct val="50000"/>
              </a:spcBef>
            </a:pPr>
            <a:r>
              <a:rPr lang="zh-CN" altLang="en-US" sz="2400" dirty="0">
                <a:solidFill>
                  <a:srgbClr val="FF1708"/>
                </a:solidFill>
                <a:ea typeface="宋体" panose="02010600030101010101" pitchFamily="2" charset="-122"/>
              </a:rPr>
              <a:t>继发性</a:t>
            </a:r>
            <a:r>
              <a:rPr lang="en-US" altLang="zh-CN" sz="2400" dirty="0">
                <a:latin typeface="宋体" panose="02010600030101010101" pitchFamily="2" charset="-122"/>
                <a:ea typeface="宋体" panose="02010600030101010101" pitchFamily="2" charset="-122"/>
              </a:rPr>
              <a:t>——</a:t>
            </a:r>
            <a:r>
              <a:rPr lang="zh-CN" altLang="en-US" sz="2400" dirty="0">
                <a:ea typeface="宋体" panose="02010600030101010101" pitchFamily="2" charset="-122"/>
              </a:rPr>
              <a:t>形成正常排尿习惯后，又出现遗尿</a:t>
            </a:r>
          </a:p>
        </p:txBody>
      </p:sp>
      <p:sp>
        <p:nvSpPr>
          <p:cNvPr id="25605" name="文本框 25604"/>
          <p:cNvSpPr txBox="1"/>
          <p:nvPr/>
        </p:nvSpPr>
        <p:spPr>
          <a:xfrm>
            <a:off x="1042988" y="4027488"/>
            <a:ext cx="5111750" cy="2830512"/>
          </a:xfrm>
          <a:prstGeom prst="rect">
            <a:avLst/>
          </a:prstGeom>
          <a:noFill/>
          <a:ln w="9525">
            <a:noFill/>
          </a:ln>
        </p:spPr>
        <p:txBody>
          <a:bodyPr>
            <a:spAutoFit/>
          </a:bodyPr>
          <a:lstStyle/>
          <a:p>
            <a:r>
              <a:rPr lang="zh-CN" altLang="en-US" sz="2400" dirty="0">
                <a:ea typeface="宋体" panose="02010600030101010101" pitchFamily="2" charset="-122"/>
              </a:rPr>
              <a:t>主要因素：</a:t>
            </a:r>
          </a:p>
          <a:p>
            <a:r>
              <a:rPr lang="zh-CN" altLang="en-US" sz="2400" dirty="0">
                <a:ea typeface="宋体" panose="02010600030101010101" pitchFamily="2" charset="-122"/>
              </a:rPr>
              <a:t>遗传因素</a:t>
            </a:r>
          </a:p>
          <a:p>
            <a:r>
              <a:rPr lang="zh-CN" altLang="en-US" sz="2400" dirty="0">
                <a:ea typeface="宋体" panose="02010600030101010101" pitchFamily="2" charset="-122"/>
              </a:rPr>
              <a:t>睡眠机制障碍</a:t>
            </a:r>
          </a:p>
          <a:p>
            <a:r>
              <a:rPr lang="zh-CN" altLang="en-US" sz="2400" dirty="0">
                <a:ea typeface="宋体" panose="02010600030101010101" pitchFamily="2" charset="-122"/>
              </a:rPr>
              <a:t>泌尿系统解剖或功能障碍</a:t>
            </a:r>
          </a:p>
          <a:p>
            <a:r>
              <a:rPr lang="zh-CN" altLang="en-US" sz="2400" dirty="0">
                <a:ea typeface="宋体" panose="02010600030101010101" pitchFamily="2" charset="-122"/>
              </a:rPr>
              <a:t>控制排尿的中枢神经系统发育迟缓</a:t>
            </a:r>
          </a:p>
          <a:p>
            <a:endParaRPr lang="zh-CN" altLang="en-US" sz="2400" dirty="0">
              <a:ea typeface="宋体" panose="02010600030101010101" pitchFamily="2" charset="-122"/>
            </a:endParaRPr>
          </a:p>
          <a:p>
            <a:pPr>
              <a:spcBef>
                <a:spcPct val="50000"/>
              </a:spcBef>
            </a:pPr>
            <a:endParaRPr lang="zh-CN" altLang="en-US" sz="2400" dirty="0">
              <a:ea typeface="PMingLiU" panose="02020500000000000000" pitchFamily="2" charset="-120"/>
            </a:endParaRPr>
          </a:p>
        </p:txBody>
      </p:sp>
      <p:pic>
        <p:nvPicPr>
          <p:cNvPr id="25606" name="图片 25605" descr="20090422111335719">
            <a:hlinkClick r:id="rId2" action="ppaction://hlinksldjump"/>
          </p:cNvPr>
          <p:cNvPicPr>
            <a:picLocks noChangeAspect="1"/>
          </p:cNvPicPr>
          <p:nvPr/>
        </p:nvPicPr>
        <p:blipFill>
          <a:blip r:embed="rId3" cstate="print"/>
          <a:stretch>
            <a:fillRect/>
          </a:stretch>
        </p:blipFill>
        <p:spPr>
          <a:xfrm>
            <a:off x="6157913" y="4270375"/>
            <a:ext cx="2986087" cy="258762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lide(fromLeft)">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5604"/>
                                        </p:tgtEl>
                                        <p:attrNameLst>
                                          <p:attrName>style.visibility</p:attrName>
                                        </p:attrNameLst>
                                      </p:cBhvr>
                                      <p:to>
                                        <p:strVal val="visible"/>
                                      </p:to>
                                    </p:set>
                                    <p:animEffect transition="in" filter="slide(fromBottom)">
                                      <p:cBhvr>
                                        <p:cTn id="12" dur="500"/>
                                        <p:tgtEl>
                                          <p:spTgt spid="2560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5605"/>
                                        </p:tgtEl>
                                        <p:attrNameLst>
                                          <p:attrName>style.visibility</p:attrName>
                                        </p:attrNameLst>
                                      </p:cBhvr>
                                      <p:to>
                                        <p:strVal val="visible"/>
                                      </p:to>
                                    </p:set>
                                    <p:animEffect transition="in" filter="slide(fromBottom)">
                                      <p:cBhvr>
                                        <p:cTn id="17" dur="5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P spid="2560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26625"/>
          <p:cNvSpPr>
            <a:spLocks noGrp="1"/>
          </p:cNvSpPr>
          <p:nvPr>
            <p:ph type="title"/>
          </p:nvPr>
        </p:nvSpPr>
        <p:spPr/>
        <p:txBody>
          <a:bodyPr anchor="ctr"/>
          <a:lstStyle/>
          <a:p>
            <a:r>
              <a:rPr lang="zh-CN" altLang="en-US" sz="2800"/>
              <a:t>掌握自己的睡眠模式</a:t>
            </a:r>
          </a:p>
        </p:txBody>
      </p:sp>
      <p:sp>
        <p:nvSpPr>
          <p:cNvPr id="26627" name="文本占位符 26626"/>
          <p:cNvSpPr>
            <a:spLocks noGrp="1"/>
          </p:cNvSpPr>
          <p:nvPr>
            <p:ph type="body" idx="1"/>
          </p:nvPr>
        </p:nvSpPr>
        <p:spPr>
          <a:xfrm>
            <a:off x="179388" y="1270000"/>
            <a:ext cx="8893175" cy="5029200"/>
          </a:xfrm>
        </p:spPr>
        <p:txBody>
          <a:bodyPr/>
          <a:lstStyle/>
          <a:p>
            <a:r>
              <a:rPr lang="zh-CN" altLang="en-US" sz="2000"/>
              <a:t>下面有</a:t>
            </a:r>
            <a:r>
              <a:rPr lang="en-US" altLang="zh-CN" sz="2000"/>
              <a:t>10</a:t>
            </a:r>
            <a:r>
              <a:rPr lang="zh-CN" altLang="en-US" sz="2000"/>
              <a:t>个问题，答案都是四种：</a:t>
            </a:r>
            <a:r>
              <a:rPr lang="en-US" altLang="zh-CN" sz="2000"/>
              <a:t>A</a:t>
            </a:r>
            <a:r>
              <a:rPr lang="zh-CN" altLang="en-US" sz="2000"/>
              <a:t>经常，</a:t>
            </a:r>
            <a:r>
              <a:rPr lang="en-US" altLang="zh-CN" sz="2000"/>
              <a:t>B</a:t>
            </a:r>
            <a:r>
              <a:rPr lang="zh-CN" altLang="en-US" sz="2000"/>
              <a:t>有时，</a:t>
            </a:r>
            <a:r>
              <a:rPr lang="en-US" altLang="zh-CN" sz="2000"/>
              <a:t>C</a:t>
            </a:r>
            <a:r>
              <a:rPr lang="zh-CN" altLang="en-US" sz="2000"/>
              <a:t>很少，</a:t>
            </a:r>
            <a:r>
              <a:rPr lang="en-US" altLang="zh-CN" sz="2000"/>
              <a:t>D</a:t>
            </a:r>
            <a:r>
              <a:rPr lang="zh-CN" altLang="en-US" sz="2000"/>
              <a:t>从未。请根据自身情况一一作答，可帮你了解自己的睡眠模式。 </a:t>
            </a:r>
          </a:p>
          <a:p>
            <a:r>
              <a:rPr lang="en-US" altLang="zh-CN" sz="2000"/>
              <a:t>1</a:t>
            </a:r>
            <a:r>
              <a:rPr lang="zh-CN" altLang="en-US" sz="2000"/>
              <a:t>、睡眠时间很不规律，不能按时上床睡眠。 </a:t>
            </a:r>
          </a:p>
          <a:p>
            <a:r>
              <a:rPr lang="en-US" altLang="zh-CN" sz="2000"/>
              <a:t>2</a:t>
            </a:r>
            <a:r>
              <a:rPr lang="zh-CN" altLang="en-US" sz="2000"/>
              <a:t>、工作或娱乐至深夜。 </a:t>
            </a:r>
          </a:p>
          <a:p>
            <a:r>
              <a:rPr lang="en-US" altLang="zh-CN" sz="2000"/>
              <a:t>3</a:t>
            </a:r>
            <a:r>
              <a:rPr lang="zh-CN" altLang="en-US" sz="2000"/>
              <a:t>、躺在床上脑子里全是白天见过的人和发生的事，难以入睡。 </a:t>
            </a:r>
          </a:p>
          <a:p>
            <a:r>
              <a:rPr lang="en-US" altLang="zh-CN" sz="2000"/>
              <a:t>4</a:t>
            </a:r>
            <a:r>
              <a:rPr lang="zh-CN" altLang="en-US" sz="2000"/>
              <a:t>、入睡后稍有动静就能知道。 </a:t>
            </a:r>
          </a:p>
          <a:p>
            <a:r>
              <a:rPr lang="en-US" altLang="zh-CN" sz="2000"/>
              <a:t>5</a:t>
            </a:r>
            <a:r>
              <a:rPr lang="zh-CN" altLang="en-US" sz="2000"/>
              <a:t>、整夜做梦，醒来时觉得很累。 </a:t>
            </a:r>
          </a:p>
          <a:p>
            <a:r>
              <a:rPr lang="en-US" altLang="zh-CN" sz="2000"/>
              <a:t>6</a:t>
            </a:r>
            <a:r>
              <a:rPr lang="zh-CN" altLang="en-US" sz="2000"/>
              <a:t>、很早就醒来，而且再也睡不着了。 </a:t>
            </a:r>
          </a:p>
          <a:p>
            <a:r>
              <a:rPr lang="en-US" altLang="zh-CN" sz="2000"/>
              <a:t>7</a:t>
            </a:r>
            <a:r>
              <a:rPr lang="zh-CN" altLang="en-US" sz="2000"/>
              <a:t>、有点不顺心的事就彻夜难眠。 </a:t>
            </a:r>
          </a:p>
          <a:p>
            <a:r>
              <a:rPr lang="en-US" altLang="zh-CN" sz="2000"/>
              <a:t>8</a:t>
            </a:r>
            <a:r>
              <a:rPr lang="zh-CN" altLang="en-US" sz="2000"/>
              <a:t>、换个地方就难以入睡。 </a:t>
            </a:r>
          </a:p>
          <a:p>
            <a:r>
              <a:rPr lang="en-US" altLang="zh-CN" sz="2000"/>
              <a:t>9</a:t>
            </a:r>
            <a:r>
              <a:rPr lang="zh-CN" altLang="en-US" sz="2000"/>
              <a:t>、一上夜班就睡眠不好。 </a:t>
            </a:r>
          </a:p>
          <a:p>
            <a:r>
              <a:rPr lang="en-US" altLang="zh-CN" sz="2000"/>
              <a:t>10</a:t>
            </a:r>
            <a:r>
              <a:rPr lang="zh-CN" altLang="en-US" sz="2000"/>
              <a:t>、使用安眠药才能安然入睡。（选</a:t>
            </a:r>
            <a:r>
              <a:rPr lang="en-US" altLang="zh-CN" sz="2000"/>
              <a:t>A</a:t>
            </a:r>
            <a:r>
              <a:rPr lang="zh-CN" altLang="en-US" sz="2000"/>
              <a:t>记</a:t>
            </a:r>
            <a:r>
              <a:rPr lang="en-US" altLang="zh-CN" sz="2000"/>
              <a:t>5</a:t>
            </a:r>
            <a:r>
              <a:rPr lang="zh-CN" altLang="en-US" sz="2000"/>
              <a:t>分，</a:t>
            </a:r>
            <a:r>
              <a:rPr lang="en-US" altLang="zh-CN" sz="2000"/>
              <a:t>B</a:t>
            </a:r>
            <a:r>
              <a:rPr lang="zh-CN" altLang="en-US" sz="2000"/>
              <a:t>记</a:t>
            </a:r>
            <a:r>
              <a:rPr lang="en-US" altLang="zh-CN" sz="2000"/>
              <a:t>2</a:t>
            </a:r>
            <a:r>
              <a:rPr lang="zh-CN" altLang="en-US" sz="2000"/>
              <a:t>分，</a:t>
            </a:r>
            <a:r>
              <a:rPr lang="en-US" altLang="zh-CN" sz="2000"/>
              <a:t>C</a:t>
            </a:r>
            <a:r>
              <a:rPr lang="zh-CN" altLang="en-US" sz="2000"/>
              <a:t>记</a:t>
            </a:r>
            <a:r>
              <a:rPr lang="en-US" altLang="zh-CN" sz="2000"/>
              <a:t>1</a:t>
            </a:r>
            <a:r>
              <a:rPr lang="zh-CN" altLang="en-US" sz="2000"/>
              <a:t>分，</a:t>
            </a:r>
            <a:r>
              <a:rPr lang="en-US" altLang="zh-CN" sz="2000"/>
              <a:t>D</a:t>
            </a:r>
            <a:r>
              <a:rPr lang="zh-CN" altLang="en-US" sz="2000"/>
              <a:t>记</a:t>
            </a:r>
            <a:r>
              <a:rPr lang="en-US" altLang="zh-CN" sz="2000"/>
              <a:t>0</a:t>
            </a:r>
            <a:r>
              <a:rPr lang="zh-CN" altLang="en-US" sz="2000"/>
              <a:t>分） </a:t>
            </a:r>
          </a:p>
          <a:p>
            <a:r>
              <a:rPr lang="zh-CN" altLang="en-US" sz="2000"/>
              <a:t>总分＞</a:t>
            </a:r>
            <a:r>
              <a:rPr lang="en-US" altLang="zh-CN" sz="2000"/>
              <a:t>20</a:t>
            </a:r>
            <a:r>
              <a:rPr lang="zh-CN" altLang="en-US" sz="2000"/>
              <a:t>分以上为严重睡眠障碍；</a:t>
            </a:r>
            <a:r>
              <a:rPr lang="en-US" altLang="zh-CN" sz="2000"/>
              <a:t>5~20</a:t>
            </a:r>
            <a:r>
              <a:rPr lang="zh-CN" altLang="en-US" sz="2000"/>
              <a:t>分说明睡眠质量比较差；＜</a:t>
            </a:r>
            <a:r>
              <a:rPr lang="en-US" altLang="zh-CN" sz="2000"/>
              <a:t>5</a:t>
            </a:r>
            <a:r>
              <a:rPr lang="zh-CN" altLang="en-US" sz="2000"/>
              <a:t>分说明睡眠质量良好。 如果你的累计得分在</a:t>
            </a:r>
            <a:r>
              <a:rPr lang="en-US" altLang="zh-CN" sz="2000"/>
              <a:t>5</a:t>
            </a:r>
            <a:r>
              <a:rPr lang="zh-CN" altLang="en-US" sz="2000"/>
              <a:t>分以上，特别是有</a:t>
            </a:r>
            <a:r>
              <a:rPr lang="en-US" altLang="zh-CN" sz="2000"/>
              <a:t>A</a:t>
            </a:r>
            <a:r>
              <a:rPr lang="zh-CN" altLang="en-US" sz="2000"/>
              <a:t>项得分，需要高度重视，想办法改善睡眠状况。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27649"/>
          <p:cNvSpPr>
            <a:spLocks noGrp="1"/>
          </p:cNvSpPr>
          <p:nvPr>
            <p:ph type="title"/>
          </p:nvPr>
        </p:nvSpPr>
        <p:spPr/>
        <p:txBody>
          <a:bodyPr anchor="ctr"/>
          <a:lstStyle/>
          <a:p>
            <a:pPr algn="l"/>
            <a:r>
              <a:rPr lang="zh-CN" altLang="en-US">
                <a:ea typeface="宋体" panose="02010600030101010101" pitchFamily="2" charset="-122"/>
              </a:rPr>
              <a:t>护理措施</a:t>
            </a:r>
          </a:p>
        </p:txBody>
      </p:sp>
      <p:sp>
        <p:nvSpPr>
          <p:cNvPr id="27651" name="文本占位符 27650"/>
          <p:cNvSpPr>
            <a:spLocks noGrp="1"/>
          </p:cNvSpPr>
          <p:nvPr>
            <p:ph type="body" sz="half" idx="1"/>
          </p:nvPr>
        </p:nvSpPr>
        <p:spPr>
          <a:xfrm>
            <a:off x="762000" y="1447800"/>
            <a:ext cx="4113213" cy="5029200"/>
          </a:xfrm>
        </p:spPr>
        <p:txBody>
          <a:bodyPr/>
          <a:lstStyle/>
          <a:p>
            <a:r>
              <a:rPr lang="zh-CN" altLang="en-US" sz="2400">
                <a:ea typeface="宋体" panose="02010600030101010101" pitchFamily="2" charset="-122"/>
              </a:rPr>
              <a:t>满足患者身体的需要</a:t>
            </a:r>
          </a:p>
          <a:p>
            <a:r>
              <a:rPr lang="zh-CN" altLang="en-US" sz="2400">
                <a:ea typeface="宋体" panose="02010600030101010101" pitchFamily="2" charset="-122"/>
              </a:rPr>
              <a:t> 减轻患者的心理压力</a:t>
            </a:r>
          </a:p>
          <a:p>
            <a:r>
              <a:rPr lang="zh-CN" altLang="en-US" sz="2400">
                <a:ea typeface="宋体" panose="02010600030101010101" pitchFamily="2" charset="-122"/>
              </a:rPr>
              <a:t> 创造良好的睡眠环境</a:t>
            </a:r>
          </a:p>
          <a:p>
            <a:r>
              <a:rPr lang="zh-CN" altLang="en-US" sz="2400">
                <a:ea typeface="宋体" panose="02010600030101010101" pitchFamily="2" charset="-122"/>
              </a:rPr>
              <a:t> 合理使用药物</a:t>
            </a:r>
          </a:p>
          <a:p>
            <a:r>
              <a:rPr lang="zh-CN" altLang="en-US" sz="2400">
                <a:ea typeface="宋体" panose="02010600030101010101" pitchFamily="2" charset="-122"/>
              </a:rPr>
              <a:t> 建立良好的睡眠习惯</a:t>
            </a:r>
          </a:p>
          <a:p>
            <a:r>
              <a:rPr lang="zh-CN" altLang="en-US" sz="2400">
                <a:ea typeface="宋体" panose="02010600030101010101" pitchFamily="2" charset="-122"/>
              </a:rPr>
              <a:t> 做好晚间护理</a:t>
            </a:r>
          </a:p>
          <a:p>
            <a:endParaRPr lang="zh-CN" altLang="en-US" sz="2400">
              <a:ea typeface="宋体" panose="02010600030101010101" pitchFamily="2" charset="-122"/>
            </a:endParaRPr>
          </a:p>
        </p:txBody>
      </p:sp>
      <p:pic>
        <p:nvPicPr>
          <p:cNvPr id="27652" name="图片 27651" descr="图片1"/>
          <p:cNvPicPr>
            <a:picLocks noChangeAspect="1"/>
          </p:cNvPicPr>
          <p:nvPr/>
        </p:nvPicPr>
        <p:blipFill>
          <a:blip r:embed="rId2" cstate="print"/>
          <a:stretch>
            <a:fillRect/>
          </a:stretch>
        </p:blipFill>
        <p:spPr>
          <a:xfrm>
            <a:off x="5508625" y="1989138"/>
            <a:ext cx="3408363" cy="4508500"/>
          </a:xfrm>
          <a:prstGeom prst="rect">
            <a:avLst/>
          </a:prstGeom>
          <a:noFill/>
          <a:ln w="9525">
            <a:noFill/>
          </a:ln>
        </p:spPr>
      </p:pic>
      <p:pic>
        <p:nvPicPr>
          <p:cNvPr id="27653" name="内容占位符 27652" descr="12868658495821[1]"/>
          <p:cNvPicPr>
            <a:picLocks noGrp="1" noChangeAspect="1"/>
          </p:cNvPicPr>
          <p:nvPr>
            <p:ph sz="half" idx="2"/>
          </p:nvPr>
        </p:nvPicPr>
        <p:blipFill>
          <a:blip r:embed="rId3" cstate="print"/>
          <a:stretch>
            <a:fillRect/>
          </a:stretch>
        </p:blipFill>
        <p:spPr>
          <a:xfrm>
            <a:off x="395288" y="4292600"/>
            <a:ext cx="4113212" cy="2249488"/>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副标题 28673"/>
          <p:cNvSpPr>
            <a:spLocks noGrp="1"/>
          </p:cNvSpPr>
          <p:nvPr>
            <p:ph type="subTitle" idx="1"/>
          </p:nvPr>
        </p:nvSpPr>
        <p:spPr>
          <a:xfrm>
            <a:off x="2833688" y="4081463"/>
            <a:ext cx="5167312" cy="414337"/>
          </a:xfrm>
        </p:spPr>
        <p:txBody>
          <a:bodyPr anchor="t"/>
          <a:lstStyle/>
          <a:p>
            <a:pPr algn="r" defTabSz="914400">
              <a:lnSpc>
                <a:spcPct val="80000"/>
              </a:lnSpc>
              <a:buSzPct val="100000"/>
            </a:pPr>
            <a:r>
              <a:rPr lang="en-US" altLang="zh-CN" sz="1400" b="1" kern="1200" baseline="0" dirty="0">
                <a:solidFill>
                  <a:schemeClr val="accent2"/>
                </a:solidFill>
                <a:latin typeface="Verdana" panose="020B0604030504040204" pitchFamily="2" charset="0"/>
                <a:ea typeface="宋体" panose="02010600030101010101" pitchFamily="2" charset="-122"/>
              </a:rPr>
              <a:t> </a:t>
            </a:r>
          </a:p>
        </p:txBody>
      </p:sp>
      <p:sp>
        <p:nvSpPr>
          <p:cNvPr id="28675" name="矩形 28674"/>
          <p:cNvSpPr/>
          <p:nvPr/>
        </p:nvSpPr>
        <p:spPr>
          <a:xfrm>
            <a:off x="2916238" y="2781300"/>
            <a:ext cx="5689600" cy="792163"/>
          </a:xfrm>
          <a:prstGeom prst="rect">
            <a:avLst/>
          </a:prstGeom>
        </p:spPr>
        <p:txBody>
          <a:bodyPr wrap="none" fromWordArt="1">
            <a:prstTxWarp prst="textDeflate">
              <a:avLst>
                <a:gd name="adj" fmla="val 0"/>
              </a:avLst>
            </a:prstTxWarp>
            <a:normAutofit/>
          </a:bodyPr>
          <a:lstStyle/>
          <a:p>
            <a:pPr algn="ctr"/>
            <a:r>
              <a:rPr lang="zh-CN" altLang="en-US" sz="3600" b="1">
                <a:ln w="28575" cap="flat" cmpd="sng">
                  <a:solidFill>
                    <a:schemeClr val="bg1"/>
                  </a:solidFill>
                  <a:prstDash val="solid"/>
                  <a:headEnd type="none" w="med" len="med"/>
                  <a:tailEnd type="none" w="med" len="med"/>
                </a:ln>
                <a:gradFill rotWithShape="1">
                  <a:gsLst>
                    <a:gs pos="0">
                      <a:schemeClr val="hlink"/>
                    </a:gs>
                    <a:gs pos="100000">
                      <a:schemeClr val="accent1"/>
                    </a:gs>
                  </a:gsLst>
                  <a:lin ang="0" scaled="1"/>
                  <a:tileRect/>
                </a:gradFill>
                <a:effectLst>
                  <a:outerShdw dist="89803" dir="2699999" algn="ctr" rotWithShape="0">
                    <a:schemeClr val="tx2">
                      <a:alpha val="50000"/>
                    </a:schemeClr>
                  </a:outerShdw>
                </a:effectLst>
                <a:latin typeface="Arial" panose="020B0604020202020204" pitchFamily="34" charset="0"/>
                <a:ea typeface="Arial" panose="020B0604020202020204" pitchFamily="34" charset="0"/>
              </a:rPr>
              <a:t>Thank You !</a:t>
            </a:r>
          </a:p>
        </p:txBody>
      </p:sp>
      <p:sp>
        <p:nvSpPr>
          <p:cNvPr id="28676" name="矩形 28675"/>
          <p:cNvSpPr/>
          <p:nvPr/>
        </p:nvSpPr>
        <p:spPr>
          <a:xfrm>
            <a:off x="2484438" y="404813"/>
            <a:ext cx="5616575" cy="2305050"/>
          </a:xfrm>
          <a:prstGeom prst="rect">
            <a:avLst/>
          </a:prstGeom>
        </p:spPr>
        <p:txBody>
          <a:bodyPr wrap="none" fromWordArt="1">
            <a:prstTxWarp prst="textDeflate">
              <a:avLst>
                <a:gd name="adj" fmla="val 26227"/>
              </a:avLst>
            </a:prstTxWarp>
            <a:normAutofit/>
          </a:bodyPr>
          <a:lstStyle/>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重视睡眠问题 </a:t>
            </a:r>
          </a:p>
          <a:p>
            <a:pPr algn="ctr"/>
            <a:r>
              <a:rPr lang="zh-CN" altLang="en-US" sz="3600">
                <a:ln w="9525" cap="flat" cmpd="sng">
                  <a:solidFill>
                    <a:srgbClr val="000000"/>
                  </a:solidFill>
                  <a:prstDash val="solid"/>
                  <a:headEnd type="none" w="med" len="med"/>
                  <a:tailEnd type="none" w="med" len="med"/>
                </a:ln>
                <a:solidFill>
                  <a:srgbClr val="000000"/>
                </a:solidFill>
                <a:latin typeface="宋体" panose="02010600030101010101" pitchFamily="2" charset="-122"/>
                <a:ea typeface="宋体" panose="02010600030101010101" pitchFamily="2" charset="-122"/>
              </a:rPr>
              <a:t>     提高生命质量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p:cTn id="7" dur="500" decel="50000" fill="hold">
                                          <p:stCondLst>
                                            <p:cond delay="0"/>
                                          </p:stCondLst>
                                        </p:cTn>
                                        <p:tgtEl>
                                          <p:spTgt spid="2867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867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8676"/>
                                        </p:tgtEl>
                                        <p:attrNameLst>
                                          <p:attrName>ppt_w</p:attrName>
                                        </p:attrNameLst>
                                      </p:cBhvr>
                                      <p:tavLst>
                                        <p:tav tm="0">
                                          <p:val>
                                            <p:strVal val="#ppt_w*.05"/>
                                          </p:val>
                                        </p:tav>
                                        <p:tav tm="100000">
                                          <p:val>
                                            <p:strVal val="#ppt_w"/>
                                          </p:val>
                                        </p:tav>
                                      </p:tavLst>
                                    </p:anim>
                                    <p:anim calcmode="lin" valueType="num">
                                      <p:cBhvr>
                                        <p:cTn id="10" dur="1000" fill="hold"/>
                                        <p:tgtEl>
                                          <p:spTgt spid="2867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867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867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867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8676"/>
                                        </p:tgtEl>
                                      </p:cBhvr>
                                    </p:animEffec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28675"/>
                                        </p:tgtEl>
                                        <p:attrNameLst>
                                          <p:attrName>style.visibility</p:attrName>
                                        </p:attrNameLst>
                                      </p:cBhvr>
                                      <p:to>
                                        <p:strVal val="visible"/>
                                      </p:to>
                                    </p:set>
                                    <p:anim calcmode="lin" valueType="num">
                                      <p:cBhvr>
                                        <p:cTn id="18" dur="500" fill="hold"/>
                                        <p:tgtEl>
                                          <p:spTgt spid="28675"/>
                                        </p:tgtEl>
                                        <p:attrNameLst>
                                          <p:attrName>ppt_w</p:attrName>
                                        </p:attrNameLst>
                                      </p:cBhvr>
                                      <p:tavLst>
                                        <p:tav tm="0">
                                          <p:val>
                                            <p:fltVal val="0"/>
                                          </p:val>
                                        </p:tav>
                                        <p:tav tm="100000">
                                          <p:val>
                                            <p:strVal val="#ppt_w"/>
                                          </p:val>
                                        </p:tav>
                                      </p:tavLst>
                                    </p:anim>
                                    <p:anim calcmode="lin" valueType="num">
                                      <p:cBhvr>
                                        <p:cTn id="19" dur="500" fill="hold"/>
                                        <p:tgtEl>
                                          <p:spTgt spid="28675"/>
                                        </p:tgtEl>
                                        <p:attrNameLst>
                                          <p:attrName>ppt_h</p:attrName>
                                        </p:attrNameLst>
                                      </p:cBhvr>
                                      <p:tavLst>
                                        <p:tav tm="0">
                                          <p:val>
                                            <p:fltVal val="0"/>
                                          </p:val>
                                        </p:tav>
                                        <p:tav tm="100000">
                                          <p:val>
                                            <p:strVal val="#ppt_h"/>
                                          </p:val>
                                        </p:tav>
                                      </p:tavLst>
                                    </p:anim>
                                    <p:animEffect transition="in" filter="fade">
                                      <p:cBhvr>
                                        <p:cTn id="20" dur="5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5121"/>
          <p:cNvSpPr>
            <a:spLocks noGrp="1"/>
          </p:cNvSpPr>
          <p:nvPr>
            <p:ph type="title"/>
          </p:nvPr>
        </p:nvSpPr>
        <p:spPr/>
        <p:txBody>
          <a:bodyPr anchor="ctr"/>
          <a:lstStyle/>
          <a:p>
            <a:r>
              <a:rPr lang="zh-CN" altLang="en-US">
                <a:ea typeface="宋体" panose="02010600030101010101" pitchFamily="2" charset="-122"/>
              </a:rPr>
              <a:t>睡 眠 现 状</a:t>
            </a:r>
          </a:p>
        </p:txBody>
      </p:sp>
      <p:sp>
        <p:nvSpPr>
          <p:cNvPr id="5123" name="文本占位符 5122"/>
          <p:cNvSpPr>
            <a:spLocks noGrp="1"/>
          </p:cNvSpPr>
          <p:nvPr>
            <p:ph type="body" idx="1"/>
          </p:nvPr>
        </p:nvSpPr>
        <p:spPr>
          <a:xfrm>
            <a:off x="838200" y="1600200"/>
            <a:ext cx="4813300" cy="4997450"/>
          </a:xfrm>
        </p:spPr>
        <p:txBody>
          <a:bodyPr/>
          <a:lstStyle/>
          <a:p>
            <a:r>
              <a:rPr lang="zh-CN" altLang="en-US" b="1" dirty="0">
                <a:ea typeface="宋体" panose="02010600030101010101" pitchFamily="2" charset="-122"/>
              </a:rPr>
              <a:t>人的一生中有三分之一的时间必须花在睡眠上，五天不睡人就会死去。</a:t>
            </a:r>
          </a:p>
          <a:p>
            <a:r>
              <a:rPr lang="zh-CN" altLang="en-US" b="1" dirty="0">
                <a:ea typeface="宋体" panose="02010600030101010101" pitchFamily="2" charset="-122"/>
              </a:rPr>
              <a:t>睡眠作为生命所必须的过程，是机体复原、整合和巩固记忆的重要环节，是健康不可缺少的组成部分。</a:t>
            </a:r>
          </a:p>
          <a:p>
            <a:r>
              <a:rPr lang="zh-CN" altLang="en-US" b="1" dirty="0">
                <a:ea typeface="宋体" panose="02010600030101010101" pitchFamily="2" charset="-122"/>
              </a:rPr>
              <a:t>据世界卫生组织调查，</a:t>
            </a:r>
            <a:r>
              <a:rPr lang="en-US" altLang="zh-CN" b="1" dirty="0">
                <a:ea typeface="宋体" panose="02010600030101010101" pitchFamily="2" charset="-122"/>
              </a:rPr>
              <a:t>27%</a:t>
            </a:r>
            <a:r>
              <a:rPr lang="zh-CN" altLang="en-US" b="1" dirty="0">
                <a:ea typeface="宋体" panose="02010600030101010101" pitchFamily="2" charset="-122"/>
              </a:rPr>
              <a:t>的人有睡眠问题。</a:t>
            </a:r>
            <a:r>
              <a:rPr lang="zh-TW" altLang="en-US" b="1" dirty="0">
                <a:ea typeface="宋体" panose="02010600030101010101" pitchFamily="2" charset="-122"/>
              </a:rPr>
              <a:t>全世界每</a:t>
            </a:r>
            <a:r>
              <a:rPr lang="en-US" altLang="zh-CN" b="1" dirty="0">
                <a:ea typeface="宋体" panose="02010600030101010101" pitchFamily="2" charset="-122"/>
              </a:rPr>
              <a:t>4</a:t>
            </a:r>
            <a:r>
              <a:rPr lang="zh-CN" altLang="en-US" b="1" dirty="0">
                <a:ea typeface="宋体" panose="02010600030101010101" pitchFamily="2" charset="-122"/>
              </a:rPr>
              <a:t>个</a:t>
            </a:r>
            <a:r>
              <a:rPr lang="zh-TW" altLang="en-US" b="1" dirty="0">
                <a:ea typeface="宋体" panose="02010600030101010101" pitchFamily="2" charset="-122"/>
              </a:rPr>
              <a:t>人中就有</a:t>
            </a:r>
            <a:r>
              <a:rPr lang="en-US" altLang="zh-CN" b="1" dirty="0">
                <a:ea typeface="宋体" panose="02010600030101010101" pitchFamily="2" charset="-122"/>
              </a:rPr>
              <a:t>1</a:t>
            </a:r>
            <a:r>
              <a:rPr lang="zh-CN" altLang="en-US" b="1" dirty="0">
                <a:ea typeface="宋体" panose="02010600030101010101" pitchFamily="2" charset="-122"/>
              </a:rPr>
              <a:t>个</a:t>
            </a:r>
            <a:r>
              <a:rPr lang="zh-TW" altLang="en-US" b="1" dirty="0">
                <a:ea typeface="宋体" panose="02010600030101010101" pitchFamily="2" charset="-122"/>
              </a:rPr>
              <a:t>人患有或</a:t>
            </a:r>
            <a:r>
              <a:rPr lang="zh-CN" altLang="en-US" b="1" dirty="0">
                <a:ea typeface="宋体" panose="02010600030101010101" pitchFamily="2" charset="-122"/>
              </a:rPr>
              <a:t>轻</a:t>
            </a:r>
            <a:r>
              <a:rPr lang="zh-TW" altLang="en-US" b="1" dirty="0">
                <a:ea typeface="宋体" panose="02010600030101010101" pitchFamily="2" charset="-122"/>
              </a:rPr>
              <a:t>或重的失眠症。</a:t>
            </a:r>
          </a:p>
          <a:p>
            <a:endParaRPr lang="en-US" altLang="zh-CN" b="1" dirty="0">
              <a:ea typeface="宋体" panose="02010600030101010101" pitchFamily="2" charset="-122"/>
            </a:endParaRPr>
          </a:p>
          <a:p>
            <a:endParaRPr lang="en-US" altLang="zh-CN" sz="2400" dirty="0">
              <a:solidFill>
                <a:schemeClr val="tx2"/>
              </a:solidFill>
              <a:ea typeface="宋体" panose="02010600030101010101" pitchFamily="2" charset="-122"/>
            </a:endParaRPr>
          </a:p>
        </p:txBody>
      </p:sp>
      <p:sp>
        <p:nvSpPr>
          <p:cNvPr id="5124" name="矩形 5123"/>
          <p:cNvSpPr/>
          <p:nvPr/>
        </p:nvSpPr>
        <p:spPr>
          <a:xfrm>
            <a:off x="1600200" y="5715000"/>
            <a:ext cx="6324600" cy="228600"/>
          </a:xfrm>
          <a:prstGeom prst="rect">
            <a:avLst/>
          </a:prstGeom>
          <a:noFill/>
          <a:ln w="9525">
            <a:noFill/>
          </a:ln>
        </p:spPr>
        <p:txBody>
          <a:bodyPr>
            <a:spAutoFit/>
          </a:bodyPr>
          <a:lstStyle/>
          <a:p>
            <a:endParaRPr lang="en-US" altLang="x-none" sz="900" dirty="0">
              <a:solidFill>
                <a:srgbClr val="000000"/>
              </a:solidFill>
              <a:ea typeface="宋体" panose="02010600030101010101" pitchFamily="2" charset="-122"/>
            </a:endParaRPr>
          </a:p>
        </p:txBody>
      </p:sp>
      <p:pic>
        <p:nvPicPr>
          <p:cNvPr id="5125" name="图片 5124" descr="NewsMedia_166755"/>
          <p:cNvPicPr>
            <a:picLocks noChangeAspect="1"/>
          </p:cNvPicPr>
          <p:nvPr/>
        </p:nvPicPr>
        <p:blipFill>
          <a:blip r:embed="rId2" cstate="print"/>
          <a:stretch>
            <a:fillRect/>
          </a:stretch>
        </p:blipFill>
        <p:spPr>
          <a:xfrm>
            <a:off x="5867400" y="1557338"/>
            <a:ext cx="2828925" cy="511175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slide(fromBottom)">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slide(fromBottom)">
                                      <p:cBhvr>
                                        <p:cTn id="12" dur="5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slide(fromBottom)">
                                      <p:cBhvr>
                                        <p:cTn id="17"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6145"/>
          <p:cNvSpPr>
            <a:spLocks noGrp="1"/>
          </p:cNvSpPr>
          <p:nvPr>
            <p:ph type="title"/>
          </p:nvPr>
        </p:nvSpPr>
        <p:spPr>
          <a:xfrm>
            <a:off x="1547813" y="260350"/>
            <a:ext cx="5797550" cy="1368425"/>
          </a:xfrm>
        </p:spPr>
        <p:txBody>
          <a:bodyPr anchor="ctr"/>
          <a:lstStyle/>
          <a:p>
            <a:r>
              <a:rPr lang="zh-CN" altLang="en-US" sz="3600">
                <a:ea typeface="宋体" panose="02010600030101010101" pitchFamily="2" charset="-122"/>
              </a:rPr>
              <a:t>学习目标</a:t>
            </a:r>
          </a:p>
        </p:txBody>
      </p:sp>
      <p:grpSp>
        <p:nvGrpSpPr>
          <p:cNvPr id="6147" name="组合 6146"/>
          <p:cNvGrpSpPr/>
          <p:nvPr/>
        </p:nvGrpSpPr>
        <p:grpSpPr>
          <a:xfrm>
            <a:off x="1692275" y="1700213"/>
            <a:ext cx="6048375" cy="1006475"/>
            <a:chOff x="0" y="0"/>
            <a:chExt cx="3810" cy="634"/>
          </a:xfrm>
        </p:grpSpPr>
        <p:grpSp>
          <p:nvGrpSpPr>
            <p:cNvPr id="6148" name="组合 6147"/>
            <p:cNvGrpSpPr/>
            <p:nvPr/>
          </p:nvGrpSpPr>
          <p:grpSpPr>
            <a:xfrm>
              <a:off x="0" y="136"/>
              <a:ext cx="115" cy="115"/>
              <a:chOff x="0" y="0"/>
              <a:chExt cx="115" cy="115"/>
            </a:xfrm>
          </p:grpSpPr>
          <p:sp>
            <p:nvSpPr>
              <p:cNvPr id="6149" name="直角三角形 6148"/>
              <p:cNvSpPr/>
              <p:nvPr/>
            </p:nvSpPr>
            <p:spPr>
              <a:xfrm rot="2700000">
                <a:off x="0" y="0"/>
                <a:ext cx="115" cy="115"/>
              </a:xfrm>
              <a:prstGeom prst="rtTriangle">
                <a:avLst/>
              </a:prstGeom>
              <a:solidFill>
                <a:srgbClr val="808080"/>
              </a:solidFill>
              <a:ln w="9525">
                <a:noFill/>
              </a:ln>
            </p:spPr>
            <p:txBody>
              <a:bodyPr/>
              <a:lstStyle/>
              <a:p>
                <a:endParaRPr lang="zh-CN" altLang="en-US"/>
              </a:p>
            </p:txBody>
          </p:sp>
          <p:sp>
            <p:nvSpPr>
              <p:cNvPr id="6150" name="直角三角形 6149"/>
              <p:cNvSpPr/>
              <p:nvPr/>
            </p:nvSpPr>
            <p:spPr>
              <a:xfrm rot="-2700000" flipH="1">
                <a:off x="0" y="0"/>
                <a:ext cx="115" cy="115"/>
              </a:xfrm>
              <a:prstGeom prst="rtTriangle">
                <a:avLst/>
              </a:prstGeom>
              <a:solidFill>
                <a:schemeClr val="hlink"/>
              </a:solidFill>
              <a:ln w="9525">
                <a:noFill/>
              </a:ln>
            </p:spPr>
            <p:txBody>
              <a:bodyPr/>
              <a:lstStyle/>
              <a:p>
                <a:endParaRPr lang="zh-CN" altLang="en-US"/>
              </a:p>
            </p:txBody>
          </p:sp>
        </p:grpSp>
        <p:sp>
          <p:nvSpPr>
            <p:cNvPr id="6151" name="文本框 6150"/>
            <p:cNvSpPr txBox="1"/>
            <p:nvPr/>
          </p:nvSpPr>
          <p:spPr>
            <a:xfrm>
              <a:off x="136" y="0"/>
              <a:ext cx="3674" cy="634"/>
            </a:xfrm>
            <a:prstGeom prst="rect">
              <a:avLst/>
            </a:prstGeom>
            <a:noFill/>
            <a:ln w="9525">
              <a:noFill/>
            </a:ln>
          </p:spPr>
          <p:txBody>
            <a:bodyPr>
              <a:spAutoFit/>
            </a:bodyPr>
            <a:lstStyle/>
            <a:p>
              <a:r>
                <a:rPr lang="zh-CN" altLang="en-US" b="1" dirty="0">
                  <a:solidFill>
                    <a:srgbClr val="000000"/>
                  </a:solidFill>
                  <a:ea typeface="黑体" panose="02010609060101010101" pitchFamily="2" charset="-122"/>
                </a:rPr>
                <a:t>认知目标</a:t>
              </a:r>
              <a:r>
                <a:rPr lang="zh-CN" altLang="en-US" sz="3200" dirty="0">
                  <a:solidFill>
                    <a:srgbClr val="000000"/>
                  </a:solidFill>
                  <a:ea typeface="宋体" panose="02010600030101010101" pitchFamily="2" charset="-122"/>
                </a:rPr>
                <a:t>：</a:t>
              </a:r>
              <a:r>
                <a:rPr lang="zh-CN" altLang="en-US" b="1" dirty="0">
                  <a:solidFill>
                    <a:srgbClr val="000000"/>
                  </a:solidFill>
                  <a:ea typeface="宋体" panose="02010600030101010101" pitchFamily="2" charset="-122"/>
                </a:rPr>
                <a:t>了解睡眠、睡眠障碍的                       定义及类型</a:t>
              </a:r>
              <a:endParaRPr lang="zh-CN" altLang="en-US" b="1" dirty="0">
                <a:solidFill>
                  <a:schemeClr val="tx2"/>
                </a:solidFill>
                <a:latin typeface="宋体" panose="02010600030101010101" pitchFamily="2" charset="-122"/>
                <a:ea typeface="宋体" panose="02010600030101010101" pitchFamily="2" charset="-122"/>
              </a:endParaRPr>
            </a:p>
            <a:p>
              <a:r>
                <a:rPr lang="zh-CN" altLang="en-US" b="1" dirty="0">
                  <a:solidFill>
                    <a:schemeClr val="tx2"/>
                  </a:solidFill>
                  <a:latin typeface="宋体" panose="02010600030101010101" pitchFamily="2" charset="-122"/>
                  <a:ea typeface="宋体" panose="02010600030101010101" pitchFamily="2" charset="-122"/>
                </a:rPr>
                <a:t>      </a:t>
              </a:r>
            </a:p>
          </p:txBody>
        </p:sp>
      </p:grpSp>
      <p:grpSp>
        <p:nvGrpSpPr>
          <p:cNvPr id="6152" name="组合 6151"/>
          <p:cNvGrpSpPr/>
          <p:nvPr/>
        </p:nvGrpSpPr>
        <p:grpSpPr>
          <a:xfrm>
            <a:off x="1692275" y="3089275"/>
            <a:ext cx="6267450" cy="1006475"/>
            <a:chOff x="0" y="0"/>
            <a:chExt cx="3948" cy="634"/>
          </a:xfrm>
        </p:grpSpPr>
        <p:grpSp>
          <p:nvGrpSpPr>
            <p:cNvPr id="6153" name="组合 6152"/>
            <p:cNvGrpSpPr/>
            <p:nvPr/>
          </p:nvGrpSpPr>
          <p:grpSpPr>
            <a:xfrm>
              <a:off x="0" y="169"/>
              <a:ext cx="115" cy="115"/>
              <a:chOff x="0" y="0"/>
              <a:chExt cx="115" cy="115"/>
            </a:xfrm>
          </p:grpSpPr>
          <p:sp>
            <p:nvSpPr>
              <p:cNvPr id="6154" name="直角三角形 6153"/>
              <p:cNvSpPr/>
              <p:nvPr/>
            </p:nvSpPr>
            <p:spPr>
              <a:xfrm rot="2700000">
                <a:off x="0" y="0"/>
                <a:ext cx="115" cy="115"/>
              </a:xfrm>
              <a:prstGeom prst="rtTriangle">
                <a:avLst/>
              </a:prstGeom>
              <a:solidFill>
                <a:srgbClr val="808080"/>
              </a:solidFill>
              <a:ln w="9525">
                <a:noFill/>
              </a:ln>
            </p:spPr>
            <p:txBody>
              <a:bodyPr/>
              <a:lstStyle/>
              <a:p>
                <a:endParaRPr lang="zh-CN" altLang="en-US"/>
              </a:p>
            </p:txBody>
          </p:sp>
          <p:sp>
            <p:nvSpPr>
              <p:cNvPr id="6155" name="直角三角形 6154"/>
              <p:cNvSpPr/>
              <p:nvPr/>
            </p:nvSpPr>
            <p:spPr>
              <a:xfrm rot="-2700000" flipH="1">
                <a:off x="0" y="0"/>
                <a:ext cx="115" cy="115"/>
              </a:xfrm>
              <a:prstGeom prst="rtTriangle">
                <a:avLst/>
              </a:prstGeom>
              <a:solidFill>
                <a:schemeClr val="folHlink"/>
              </a:solidFill>
              <a:ln w="9525">
                <a:noFill/>
              </a:ln>
            </p:spPr>
            <p:txBody>
              <a:bodyPr/>
              <a:lstStyle/>
              <a:p>
                <a:endParaRPr lang="zh-CN" altLang="en-US"/>
              </a:p>
            </p:txBody>
          </p:sp>
        </p:grpSp>
        <p:sp>
          <p:nvSpPr>
            <p:cNvPr id="6156" name="文本框 6155"/>
            <p:cNvSpPr txBox="1"/>
            <p:nvPr/>
          </p:nvSpPr>
          <p:spPr>
            <a:xfrm>
              <a:off x="136" y="0"/>
              <a:ext cx="3812" cy="634"/>
            </a:xfrm>
            <a:prstGeom prst="rect">
              <a:avLst/>
            </a:prstGeom>
            <a:noFill/>
            <a:ln w="9525">
              <a:noFill/>
            </a:ln>
          </p:spPr>
          <p:txBody>
            <a:bodyPr wrap="none" anchor="t">
              <a:spAutoFit/>
            </a:bodyPr>
            <a:lstStyle/>
            <a:p>
              <a:pPr eaLnBrk="0" hangingPunct="0"/>
              <a:r>
                <a:rPr lang="zh-CN" altLang="en-US" b="1" dirty="0">
                  <a:solidFill>
                    <a:srgbClr val="000000"/>
                  </a:solidFill>
                  <a:ea typeface="黑体" panose="02010609060101010101" pitchFamily="2" charset="-122"/>
                </a:rPr>
                <a:t>能力目标</a:t>
              </a:r>
              <a:r>
                <a:rPr lang="zh-CN" altLang="en-US" sz="3200" b="1" dirty="0">
                  <a:solidFill>
                    <a:srgbClr val="000000"/>
                  </a:solidFill>
                  <a:ea typeface="黑体" panose="02010609060101010101" pitchFamily="2" charset="-122"/>
                </a:rPr>
                <a:t>：</a:t>
              </a:r>
              <a:r>
                <a:rPr lang="zh-CN" altLang="en-US" b="1" dirty="0">
                  <a:solidFill>
                    <a:srgbClr val="000000"/>
                  </a:solidFill>
                  <a:ea typeface="宋体" panose="02010600030101010101" pitchFamily="2" charset="-122"/>
                </a:rPr>
                <a:t>能区分睡眠障碍的类型</a:t>
              </a:r>
              <a:endParaRPr lang="en-US" altLang="zh-CN" b="1" dirty="0">
                <a:solidFill>
                  <a:schemeClr val="tx2"/>
                </a:solidFill>
                <a:latin typeface="宋体" panose="02010600030101010101" pitchFamily="2" charset="-122"/>
                <a:ea typeface="宋体" panose="02010600030101010101" pitchFamily="2" charset="-122"/>
              </a:endParaRPr>
            </a:p>
          </p:txBody>
        </p:sp>
      </p:grpSp>
      <p:grpSp>
        <p:nvGrpSpPr>
          <p:cNvPr id="6157" name="组合 6156"/>
          <p:cNvGrpSpPr/>
          <p:nvPr/>
        </p:nvGrpSpPr>
        <p:grpSpPr>
          <a:xfrm>
            <a:off x="1763713" y="4313238"/>
            <a:ext cx="6196012" cy="1604962"/>
            <a:chOff x="0" y="0"/>
            <a:chExt cx="3903" cy="1011"/>
          </a:xfrm>
        </p:grpSpPr>
        <p:grpSp>
          <p:nvGrpSpPr>
            <p:cNvPr id="6158" name="组合 6157"/>
            <p:cNvGrpSpPr/>
            <p:nvPr/>
          </p:nvGrpSpPr>
          <p:grpSpPr>
            <a:xfrm>
              <a:off x="0" y="170"/>
              <a:ext cx="115" cy="115"/>
              <a:chOff x="0" y="0"/>
              <a:chExt cx="115" cy="115"/>
            </a:xfrm>
          </p:grpSpPr>
          <p:sp>
            <p:nvSpPr>
              <p:cNvPr id="6159" name="直角三角形 6158"/>
              <p:cNvSpPr/>
              <p:nvPr/>
            </p:nvSpPr>
            <p:spPr>
              <a:xfrm rot="2700000">
                <a:off x="0" y="0"/>
                <a:ext cx="115" cy="115"/>
              </a:xfrm>
              <a:prstGeom prst="rtTriangle">
                <a:avLst/>
              </a:prstGeom>
              <a:solidFill>
                <a:srgbClr val="808080"/>
              </a:solidFill>
              <a:ln w="9525">
                <a:noFill/>
              </a:ln>
            </p:spPr>
            <p:txBody>
              <a:bodyPr/>
              <a:lstStyle/>
              <a:p>
                <a:endParaRPr lang="zh-CN" altLang="en-US"/>
              </a:p>
            </p:txBody>
          </p:sp>
          <p:sp>
            <p:nvSpPr>
              <p:cNvPr id="6160" name="直角三角形 6159"/>
              <p:cNvSpPr/>
              <p:nvPr/>
            </p:nvSpPr>
            <p:spPr>
              <a:xfrm rot="-2700000" flipH="1">
                <a:off x="0" y="0"/>
                <a:ext cx="115" cy="115"/>
              </a:xfrm>
              <a:prstGeom prst="rtTriangle">
                <a:avLst/>
              </a:prstGeom>
              <a:solidFill>
                <a:schemeClr val="accent2"/>
              </a:solidFill>
              <a:ln w="9525">
                <a:noFill/>
              </a:ln>
            </p:spPr>
            <p:txBody>
              <a:bodyPr/>
              <a:lstStyle/>
              <a:p>
                <a:endParaRPr lang="zh-CN" altLang="en-US"/>
              </a:p>
            </p:txBody>
          </p:sp>
        </p:grpSp>
        <p:sp>
          <p:nvSpPr>
            <p:cNvPr id="6161" name="文本框 6160"/>
            <p:cNvSpPr txBox="1"/>
            <p:nvPr/>
          </p:nvSpPr>
          <p:spPr>
            <a:xfrm>
              <a:off x="91" y="0"/>
              <a:ext cx="3812" cy="1011"/>
            </a:xfrm>
            <a:prstGeom prst="rect">
              <a:avLst/>
            </a:prstGeom>
            <a:noFill/>
            <a:ln w="9525">
              <a:noFill/>
            </a:ln>
          </p:spPr>
          <p:txBody>
            <a:bodyPr wrap="none" anchor="t">
              <a:spAutoFit/>
            </a:bodyPr>
            <a:lstStyle/>
            <a:p>
              <a:pPr>
                <a:spcBef>
                  <a:spcPct val="20000"/>
                </a:spcBef>
              </a:pPr>
              <a:r>
                <a:rPr lang="zh-CN" altLang="en-US" b="1" dirty="0">
                  <a:solidFill>
                    <a:srgbClr val="000000"/>
                  </a:solidFill>
                  <a:ea typeface="黑体" panose="02010609060101010101" pitchFamily="2" charset="-122"/>
                </a:rPr>
                <a:t>情感目标</a:t>
              </a:r>
              <a:r>
                <a:rPr lang="zh-CN" altLang="en-US" sz="3200" b="1" dirty="0">
                  <a:solidFill>
                    <a:srgbClr val="000000"/>
                  </a:solidFill>
                  <a:ea typeface="黑体" panose="02010609060101010101" pitchFamily="2" charset="-122"/>
                </a:rPr>
                <a:t>：</a:t>
              </a:r>
              <a:r>
                <a:rPr lang="zh-CN" altLang="en-US" b="1" dirty="0">
                  <a:solidFill>
                    <a:srgbClr val="000000"/>
                  </a:solidFill>
                  <a:ea typeface="宋体" panose="02010600030101010101" pitchFamily="2" charset="-122"/>
                </a:rPr>
                <a:t>知道如何让保证良好的睡眠</a:t>
              </a:r>
              <a:endParaRPr lang="zh-CN" altLang="en-US" b="1" dirty="0">
                <a:solidFill>
                  <a:srgbClr val="000000"/>
                </a:solidFill>
                <a:latin typeface="宋体" panose="02010600030101010101" pitchFamily="2" charset="-122"/>
                <a:ea typeface="宋体" panose="02010600030101010101" pitchFamily="2" charset="-122"/>
              </a:endParaRPr>
            </a:p>
            <a:p>
              <a:pPr>
                <a:spcBef>
                  <a:spcPct val="20000"/>
                </a:spcBef>
                <a:buChar char="•"/>
              </a:pPr>
              <a:endParaRPr lang="en-US" altLang="zh-CN" b="1" dirty="0">
                <a:solidFill>
                  <a:schemeClr val="tx2"/>
                </a:solidFill>
                <a:latin typeface="宋体" panose="02010600030101010101" pitchFamily="2" charset="-122"/>
                <a:ea typeface="宋体" panose="02010600030101010101"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slide(fromBottom)">
                                      <p:cBhvr>
                                        <p:cTn id="7" dur="500"/>
                                        <p:tgtEl>
                                          <p:spTgt spid="614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6152"/>
                                        </p:tgtEl>
                                        <p:attrNameLst>
                                          <p:attrName>style.visibility</p:attrName>
                                        </p:attrNameLst>
                                      </p:cBhvr>
                                      <p:to>
                                        <p:strVal val="visible"/>
                                      </p:to>
                                    </p:set>
                                    <p:animEffect transition="in" filter="slide(fromBottom)">
                                      <p:cBhvr>
                                        <p:cTn id="12" dur="500"/>
                                        <p:tgtEl>
                                          <p:spTgt spid="615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6157"/>
                                        </p:tgtEl>
                                        <p:attrNameLst>
                                          <p:attrName>style.visibility</p:attrName>
                                        </p:attrNameLst>
                                      </p:cBhvr>
                                      <p:to>
                                        <p:strVal val="visible"/>
                                      </p:to>
                                    </p:set>
                                    <p:animEffect transition="in" filter="slide(fromBottom)">
                                      <p:cBhvr>
                                        <p:cTn id="17" dur="500"/>
                                        <p:tgtEl>
                                          <p:spTgt spid="6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9217"/>
          <p:cNvSpPr>
            <a:spLocks noGrp="1"/>
          </p:cNvSpPr>
          <p:nvPr>
            <p:ph type="title"/>
          </p:nvPr>
        </p:nvSpPr>
        <p:spPr>
          <a:xfrm>
            <a:off x="1763713" y="620713"/>
            <a:ext cx="6372225" cy="563562"/>
          </a:xfrm>
        </p:spPr>
        <p:txBody>
          <a:bodyPr anchor="ctr"/>
          <a:lstStyle/>
          <a:p>
            <a:r>
              <a:rPr lang="zh-CN" altLang="en-US" b="1" dirty="0">
                <a:solidFill>
                  <a:srgbClr val="FFFFFF"/>
                </a:solidFill>
                <a:ea typeface="宋体" panose="02010600030101010101" pitchFamily="2" charset="-122"/>
              </a:rPr>
              <a:t>睡眠障碍（</a:t>
            </a:r>
            <a:r>
              <a:rPr lang="en-US" altLang="zh-CN" b="1" dirty="0">
                <a:solidFill>
                  <a:srgbClr val="FFFFFF"/>
                </a:solidFill>
                <a:ea typeface="宋体" panose="02010600030101010101" pitchFamily="2" charset="-122"/>
              </a:rPr>
              <a:t>sleep disorder</a:t>
            </a:r>
            <a:r>
              <a:rPr lang="zh-CN" altLang="en-US" b="1" dirty="0">
                <a:solidFill>
                  <a:srgbClr val="FFFFFF"/>
                </a:solidFill>
                <a:ea typeface="宋体" panose="02010600030101010101" pitchFamily="2" charset="-122"/>
              </a:rPr>
              <a:t>）</a:t>
            </a:r>
          </a:p>
        </p:txBody>
      </p:sp>
      <p:sp>
        <p:nvSpPr>
          <p:cNvPr id="9219" name="文本占位符 9218"/>
          <p:cNvSpPr>
            <a:spLocks noGrp="1"/>
          </p:cNvSpPr>
          <p:nvPr>
            <p:ph type="body" idx="1"/>
          </p:nvPr>
        </p:nvSpPr>
        <p:spPr>
          <a:xfrm>
            <a:off x="762000" y="1447800"/>
            <a:ext cx="4889500" cy="5029200"/>
          </a:xfrm>
        </p:spPr>
        <p:txBody>
          <a:bodyPr/>
          <a:lstStyle/>
          <a:p>
            <a:pPr>
              <a:spcBef>
                <a:spcPct val="50000"/>
              </a:spcBef>
              <a:buClrTx/>
              <a:buNone/>
            </a:pPr>
            <a:r>
              <a:rPr lang="en-US" altLang="zh-CN">
                <a:ea typeface="宋体" panose="02010600030101010101" pitchFamily="2" charset="-122"/>
              </a:rPr>
              <a:t>   </a:t>
            </a:r>
            <a:r>
              <a:rPr lang="zh-CN" altLang="en-US" sz="3600">
                <a:ea typeface="宋体" panose="02010600030101010101" pitchFamily="2" charset="-122"/>
              </a:rPr>
              <a:t>是指睡眠</a:t>
            </a:r>
            <a:r>
              <a:rPr lang="zh-CN" altLang="en-US" sz="3600">
                <a:solidFill>
                  <a:srgbClr val="FF1708"/>
                </a:solidFill>
                <a:ea typeface="宋体" panose="02010600030101010101" pitchFamily="2" charset="-122"/>
              </a:rPr>
              <a:t>量</a:t>
            </a:r>
            <a:r>
              <a:rPr lang="zh-CN" altLang="en-US" sz="3600">
                <a:ea typeface="宋体" panose="02010600030101010101" pitchFamily="2" charset="-122"/>
              </a:rPr>
              <a:t>及</a:t>
            </a:r>
            <a:r>
              <a:rPr lang="zh-CN" altLang="en-US" sz="3600">
                <a:solidFill>
                  <a:srgbClr val="FF1708"/>
                </a:solidFill>
                <a:ea typeface="宋体" panose="02010600030101010101" pitchFamily="2" charset="-122"/>
              </a:rPr>
              <a:t>质</a:t>
            </a:r>
            <a:r>
              <a:rPr lang="zh-CN" altLang="en-US" sz="3600">
                <a:ea typeface="宋体" panose="02010600030101010101" pitchFamily="2" charset="-122"/>
              </a:rPr>
              <a:t>的异常，或在睡眠时发生某些临床症状，也包括影响入睡或保持正常睡眠能力的障碍，如睡眠减少或睡眠过多，以及异常的睡眠相关行为。</a:t>
            </a:r>
          </a:p>
          <a:p>
            <a:pPr>
              <a:buNone/>
            </a:pPr>
            <a:endParaRPr lang="zh-CN" altLang="en-US" sz="3600">
              <a:ea typeface="宋体" panose="02010600030101010101" pitchFamily="2" charset="-122"/>
            </a:endParaRPr>
          </a:p>
        </p:txBody>
      </p:sp>
      <p:pic>
        <p:nvPicPr>
          <p:cNvPr id="9220" name="图片 9219" descr="yzbhqq63192"/>
          <p:cNvPicPr>
            <a:picLocks noChangeAspect="1"/>
          </p:cNvPicPr>
          <p:nvPr/>
        </p:nvPicPr>
        <p:blipFill>
          <a:blip r:embed="rId2" cstate="print"/>
          <a:stretch>
            <a:fillRect/>
          </a:stretch>
        </p:blipFill>
        <p:spPr>
          <a:xfrm>
            <a:off x="5580063" y="1700213"/>
            <a:ext cx="3240087" cy="441007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0241"/>
          <p:cNvSpPr>
            <a:spLocks noGrp="1"/>
          </p:cNvSpPr>
          <p:nvPr>
            <p:ph type="title"/>
          </p:nvPr>
        </p:nvSpPr>
        <p:spPr>
          <a:xfrm>
            <a:off x="0" y="549275"/>
            <a:ext cx="5508625" cy="666750"/>
          </a:xfrm>
        </p:spPr>
        <p:txBody>
          <a:bodyPr anchor="ctr"/>
          <a:lstStyle/>
          <a:p>
            <a:r>
              <a:rPr lang="zh-CN" altLang="en-US" sz="3600" b="1" dirty="0">
                <a:solidFill>
                  <a:srgbClr val="FFFFFF"/>
                </a:solidFill>
                <a:ea typeface="宋体" panose="02010600030101010101" pitchFamily="2" charset="-122"/>
              </a:rPr>
              <a:t>分 类</a:t>
            </a:r>
            <a:endParaRPr lang="en-US" altLang="zh-CN" sz="3600" b="1" dirty="0">
              <a:solidFill>
                <a:srgbClr val="FFFFFF"/>
              </a:solidFill>
              <a:ea typeface="宋体" panose="02010600030101010101" pitchFamily="2" charset="-122"/>
            </a:endParaRPr>
          </a:p>
        </p:txBody>
      </p:sp>
      <p:grpSp>
        <p:nvGrpSpPr>
          <p:cNvPr id="10243" name="组合 10242"/>
          <p:cNvGrpSpPr/>
          <p:nvPr/>
        </p:nvGrpSpPr>
        <p:grpSpPr>
          <a:xfrm>
            <a:off x="873760" y="2624455"/>
            <a:ext cx="4044950" cy="3740785"/>
            <a:chOff x="0" y="0"/>
            <a:chExt cx="2021" cy="2041"/>
          </a:xfrm>
        </p:grpSpPr>
        <p:grpSp>
          <p:nvGrpSpPr>
            <p:cNvPr id="10244" name="组合 10243"/>
            <p:cNvGrpSpPr/>
            <p:nvPr/>
          </p:nvGrpSpPr>
          <p:grpSpPr>
            <a:xfrm>
              <a:off x="0" y="137"/>
              <a:ext cx="1639" cy="1904"/>
              <a:chOff x="0" y="0"/>
              <a:chExt cx="1440" cy="1680"/>
            </a:xfrm>
          </p:grpSpPr>
          <p:sp>
            <p:nvSpPr>
              <p:cNvPr id="10245" name="圆角矩形 10244"/>
              <p:cNvSpPr/>
              <p:nvPr/>
            </p:nvSpPr>
            <p:spPr>
              <a:xfrm>
                <a:off x="0" y="0"/>
                <a:ext cx="1440" cy="1680"/>
              </a:xfrm>
              <a:prstGeom prst="roundRect">
                <a:avLst>
                  <a:gd name="adj" fmla="val 16667"/>
                </a:avLst>
              </a:prstGeom>
              <a:noFill/>
              <a:ln w="38100" cap="flat" cmpd="sng">
                <a:solidFill>
                  <a:schemeClr val="tx1"/>
                </a:solidFill>
                <a:prstDash val="solid"/>
                <a:headEnd type="none" w="med" len="med"/>
                <a:tailEnd type="none" w="med" len="med"/>
              </a:ln>
            </p:spPr>
            <p:txBody>
              <a:bodyPr wrap="none" anchor="ctr"/>
              <a:lstStyle/>
              <a:p>
                <a:pPr algn="ctr" eaLnBrk="0" hangingPunct="0"/>
                <a:endParaRPr lang="zh-CN" altLang="en-US" sz="1800" dirty="0">
                  <a:latin typeface="Verdana" panose="020B0604030504040204" pitchFamily="2" charset="0"/>
                  <a:ea typeface="宋体" panose="02010600030101010101" pitchFamily="2" charset="-122"/>
                </a:endParaRPr>
              </a:p>
            </p:txBody>
          </p:sp>
          <p:sp>
            <p:nvSpPr>
              <p:cNvPr id="10246" name="文本框 10245"/>
              <p:cNvSpPr txBox="1"/>
              <p:nvPr/>
            </p:nvSpPr>
            <p:spPr>
              <a:xfrm>
                <a:off x="60" y="126"/>
                <a:ext cx="1284" cy="1259"/>
              </a:xfrm>
              <a:prstGeom prst="rect">
                <a:avLst/>
              </a:prstGeom>
              <a:noFill/>
              <a:ln w="9525">
                <a:noFill/>
              </a:ln>
            </p:spPr>
            <p:txBody>
              <a:bodyPr wrap="square">
                <a:spAutoFit/>
              </a:bodyPr>
              <a:lstStyle/>
              <a:p>
                <a:pPr eaLnBrk="0" hangingPunct="0"/>
                <a:r>
                  <a:rPr lang="zh-CN" altLang="en-US" sz="3600" b="1" u="sng" dirty="0">
                    <a:ea typeface="宋体" panose="02010600030101010101" pitchFamily="2" charset="-122"/>
                  </a:rPr>
                  <a:t>睡眠失调：</a:t>
                </a:r>
              </a:p>
              <a:p>
                <a:pPr algn="ctr" eaLnBrk="0" hangingPunct="0"/>
                <a:r>
                  <a:rPr lang="zh-CN" altLang="en-US" sz="3200" dirty="0">
                    <a:solidFill>
                      <a:srgbClr val="FF1708"/>
                    </a:solidFill>
                    <a:ea typeface="宋体" panose="02010600030101010101" pitchFamily="2" charset="-122"/>
                  </a:rPr>
                  <a:t>失     眠</a:t>
                </a:r>
                <a:endParaRPr lang="zh-CN" altLang="en-US" sz="3200" dirty="0">
                  <a:ea typeface="宋体" panose="02010600030101010101" pitchFamily="2" charset="-122"/>
                </a:endParaRPr>
              </a:p>
              <a:p>
                <a:pPr algn="ctr" eaLnBrk="0" hangingPunct="0"/>
                <a:r>
                  <a:rPr lang="zh-CN" altLang="en-US" sz="3200" dirty="0">
                    <a:ea typeface="宋体" panose="02010600030101010101" pitchFamily="2" charset="-122"/>
                  </a:rPr>
                  <a:t>嗜     睡</a:t>
                </a:r>
              </a:p>
              <a:p>
                <a:pPr algn="ctr" eaLnBrk="0" hangingPunct="0"/>
                <a:r>
                  <a:rPr lang="zh-CN" altLang="en-US" sz="3200" dirty="0">
                    <a:ea typeface="宋体" panose="02010600030101010101" pitchFamily="2" charset="-122"/>
                  </a:rPr>
                  <a:t>发作性睡病</a:t>
                </a:r>
              </a:p>
              <a:p>
                <a:pPr algn="ctr" eaLnBrk="0" hangingPunct="0"/>
                <a:r>
                  <a:rPr lang="zh-CN" altLang="en-US" sz="3200" dirty="0">
                    <a:ea typeface="宋体" panose="02010600030101010101" pitchFamily="2" charset="-122"/>
                  </a:rPr>
                  <a:t>睡眠</a:t>
                </a:r>
                <a:r>
                  <a:rPr lang="en-US" altLang="zh-CN" sz="3200" dirty="0">
                    <a:ea typeface="宋体" panose="02010600030101010101" pitchFamily="2" charset="-122"/>
                  </a:rPr>
                  <a:t>-</a:t>
                </a:r>
                <a:r>
                  <a:rPr lang="zh-CN" altLang="en-US" sz="3200" dirty="0">
                    <a:ea typeface="宋体" panose="02010600030101010101" pitchFamily="2" charset="-122"/>
                  </a:rPr>
                  <a:t>节律障碍</a:t>
                </a:r>
                <a:endParaRPr lang="en-US" altLang="zh-CN" sz="3200" dirty="0">
                  <a:ea typeface="宋体" panose="02010600030101010101" pitchFamily="2" charset="-122"/>
                </a:endParaRPr>
              </a:p>
            </p:txBody>
          </p:sp>
        </p:grpSp>
        <p:sp>
          <p:nvSpPr>
            <p:cNvPr id="10247" name="未知"/>
            <p:cNvSpPr/>
            <p:nvPr/>
          </p:nvSpPr>
          <p:spPr>
            <a:xfrm>
              <a:off x="1452" y="0"/>
              <a:ext cx="569" cy="782"/>
            </a:xfrm>
            <a:custGeom>
              <a:avLst/>
              <a:gdLst/>
              <a:ahLst/>
              <a:cxnLst/>
              <a:rect l="0" t="0" r="0" b="0"/>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alpha val="100000"/>
                  </a:schemeClr>
                </a:gs>
                <a:gs pos="100000">
                  <a:schemeClr val="accent2">
                    <a:gamma/>
                    <a:tint val="63529"/>
                    <a:invGamma/>
                    <a:alpha val="100000"/>
                  </a:schemeClr>
                </a:gs>
              </a:gsLst>
              <a:lin ang="0" scaled="1"/>
              <a:tileRect/>
            </a:gradFill>
            <a:ln w="9525">
              <a:noFill/>
            </a:ln>
          </p:spPr>
          <p:txBody>
            <a:bodyPr/>
            <a:lstStyle/>
            <a:p>
              <a:endParaRPr lang="zh-CN" altLang="en-US"/>
            </a:p>
          </p:txBody>
        </p:sp>
      </p:grpSp>
      <p:sp>
        <p:nvSpPr>
          <p:cNvPr id="10248" name="矩形 10247"/>
          <p:cNvSpPr>
            <a:spLocks noChangeAspect="1" noTextEdit="1"/>
          </p:cNvSpPr>
          <p:nvPr/>
        </p:nvSpPr>
        <p:spPr>
          <a:xfrm flipH="1">
            <a:off x="5148263" y="3213100"/>
            <a:ext cx="909637" cy="1244600"/>
          </a:xfrm>
          <a:prstGeom prst="rect">
            <a:avLst/>
          </a:prstGeom>
          <a:noFill/>
          <a:ln w="9525">
            <a:noFill/>
          </a:ln>
        </p:spPr>
        <p:txBody>
          <a:bodyPr/>
          <a:lstStyle/>
          <a:p>
            <a:endParaRPr lang="zh-CN" altLang="en-US"/>
          </a:p>
        </p:txBody>
      </p:sp>
      <p:grpSp>
        <p:nvGrpSpPr>
          <p:cNvPr id="10249" name="组合 10248"/>
          <p:cNvGrpSpPr/>
          <p:nvPr/>
        </p:nvGrpSpPr>
        <p:grpSpPr>
          <a:xfrm>
            <a:off x="3059113" y="1125538"/>
            <a:ext cx="2998787" cy="1630362"/>
            <a:chOff x="0" y="0"/>
            <a:chExt cx="1889" cy="1027"/>
          </a:xfrm>
        </p:grpSpPr>
        <p:grpSp>
          <p:nvGrpSpPr>
            <p:cNvPr id="10250" name="组合 10249"/>
            <p:cNvGrpSpPr/>
            <p:nvPr/>
          </p:nvGrpSpPr>
          <p:grpSpPr>
            <a:xfrm>
              <a:off x="0" y="18"/>
              <a:ext cx="1889" cy="1009"/>
              <a:chOff x="0" y="0"/>
              <a:chExt cx="1889" cy="1009"/>
            </a:xfrm>
          </p:grpSpPr>
          <p:grpSp>
            <p:nvGrpSpPr>
              <p:cNvPr id="10251" name="组合 10250"/>
              <p:cNvGrpSpPr/>
              <p:nvPr/>
            </p:nvGrpSpPr>
            <p:grpSpPr>
              <a:xfrm>
                <a:off x="0" y="90"/>
                <a:ext cx="1889" cy="919"/>
                <a:chOff x="0" y="0"/>
                <a:chExt cx="1926" cy="937"/>
              </a:xfrm>
            </p:grpSpPr>
            <p:sp>
              <p:nvSpPr>
                <p:cNvPr id="10252" name="椭圆 10251"/>
                <p:cNvSpPr/>
                <p:nvPr/>
              </p:nvSpPr>
              <p:spPr>
                <a:xfrm>
                  <a:off x="21" y="30"/>
                  <a:ext cx="1905" cy="907"/>
                </a:xfrm>
                <a:prstGeom prst="ellipse">
                  <a:avLst/>
                </a:prstGeom>
                <a:gradFill rotWithShape="1">
                  <a:gsLst>
                    <a:gs pos="0">
                      <a:schemeClr val="hlink"/>
                    </a:gs>
                    <a:gs pos="100000">
                      <a:schemeClr val="hlink">
                        <a:gamma/>
                        <a:shade val="48627"/>
                        <a:invGamma/>
                      </a:schemeClr>
                    </a:gs>
                  </a:gsLst>
                  <a:lin ang="2700000" scaled="1"/>
                  <a:tileRect/>
                </a:gradFill>
                <a:ln w="9525">
                  <a:noFill/>
                </a:ln>
              </p:spPr>
              <p:txBody>
                <a:bodyPr/>
                <a:lstStyle/>
                <a:p>
                  <a:endParaRPr lang="zh-CN" altLang="en-US"/>
                </a:p>
              </p:txBody>
            </p:sp>
            <p:sp>
              <p:nvSpPr>
                <p:cNvPr id="10253" name="椭圆 10252"/>
                <p:cNvSpPr/>
                <p:nvPr/>
              </p:nvSpPr>
              <p:spPr>
                <a:xfrm>
                  <a:off x="0" y="0"/>
                  <a:ext cx="1905" cy="907"/>
                </a:xfrm>
                <a:prstGeom prst="ellipse">
                  <a:avLst/>
                </a:prstGeom>
                <a:gradFill rotWithShape="1">
                  <a:gsLst>
                    <a:gs pos="0">
                      <a:schemeClr val="hlink">
                        <a:gamma/>
                        <a:tint val="44314"/>
                        <a:invGamma/>
                      </a:schemeClr>
                    </a:gs>
                    <a:gs pos="100000">
                      <a:schemeClr val="hlink"/>
                    </a:gs>
                  </a:gsLst>
                  <a:lin ang="2700000" scaled="1"/>
                  <a:tileRect/>
                </a:gradFill>
                <a:ln w="9525">
                  <a:noFill/>
                </a:ln>
              </p:spPr>
              <p:txBody>
                <a:bodyPr/>
                <a:lstStyle/>
                <a:p>
                  <a:endParaRPr lang="zh-CN" altLang="en-US"/>
                </a:p>
              </p:txBody>
            </p:sp>
          </p:grpSp>
          <p:sp>
            <p:nvSpPr>
              <p:cNvPr id="10254" name="椭圆 10253"/>
              <p:cNvSpPr/>
              <p:nvPr/>
            </p:nvSpPr>
            <p:spPr>
              <a:xfrm>
                <a:off x="89" y="0"/>
                <a:ext cx="1691" cy="845"/>
              </a:xfrm>
              <a:prstGeom prst="ellipse">
                <a:avLst/>
              </a:prstGeom>
              <a:gradFill rotWithShape="1">
                <a:gsLst>
                  <a:gs pos="0">
                    <a:schemeClr val="accent1">
                      <a:gamma/>
                      <a:shade val="46275"/>
                      <a:invGamma/>
                    </a:schemeClr>
                  </a:gs>
                  <a:gs pos="100000">
                    <a:schemeClr val="accent1"/>
                  </a:gs>
                </a:gsLst>
                <a:lin ang="2700000" scaled="1"/>
                <a:tileRect/>
              </a:gradFill>
              <a:ln w="9525">
                <a:noFill/>
              </a:ln>
            </p:spPr>
            <p:txBody>
              <a:bodyPr/>
              <a:lstStyle/>
              <a:p>
                <a:endParaRPr lang="zh-CN" altLang="en-US"/>
              </a:p>
            </p:txBody>
          </p:sp>
          <p:sp>
            <p:nvSpPr>
              <p:cNvPr id="10255" name="椭圆 10254"/>
              <p:cNvSpPr/>
              <p:nvPr/>
            </p:nvSpPr>
            <p:spPr>
              <a:xfrm>
                <a:off x="111" y="5"/>
                <a:ext cx="1650" cy="824"/>
              </a:xfrm>
              <a:prstGeom prst="ellipse">
                <a:avLst/>
              </a:prstGeom>
              <a:gradFill rotWithShape="1">
                <a:gsLst>
                  <a:gs pos="0">
                    <a:schemeClr val="accent1">
                      <a:alpha val="0"/>
                    </a:schemeClr>
                  </a:gs>
                  <a:gs pos="100000">
                    <a:schemeClr val="accent1">
                      <a:gamma/>
                      <a:tint val="34902"/>
                      <a:invGamma/>
                    </a:schemeClr>
                  </a:gs>
                </a:gsLst>
                <a:lin ang="2700000" scaled="1"/>
                <a:tileRect/>
              </a:gradFill>
              <a:ln w="9525">
                <a:noFill/>
              </a:ln>
            </p:spPr>
            <p:txBody>
              <a:bodyPr/>
              <a:lstStyle/>
              <a:p>
                <a:endParaRPr lang="zh-CN" altLang="en-US"/>
              </a:p>
            </p:txBody>
          </p:sp>
          <p:sp>
            <p:nvSpPr>
              <p:cNvPr id="10256" name="椭圆 10255"/>
              <p:cNvSpPr/>
              <p:nvPr/>
            </p:nvSpPr>
            <p:spPr>
              <a:xfrm>
                <a:off x="128" y="13"/>
                <a:ext cx="1570" cy="770"/>
              </a:xfrm>
              <a:prstGeom prst="ellipse">
                <a:avLst/>
              </a:prstGeom>
              <a:gradFill rotWithShape="1">
                <a:gsLst>
                  <a:gs pos="0">
                    <a:schemeClr val="accent1">
                      <a:gamma/>
                      <a:shade val="79216"/>
                      <a:invGamma/>
                    </a:schemeClr>
                  </a:gs>
                  <a:gs pos="100000">
                    <a:schemeClr val="accent1">
                      <a:alpha val="48000"/>
                    </a:schemeClr>
                  </a:gs>
                </a:gsLst>
                <a:lin ang="2700000" scaled="1"/>
                <a:tileRect/>
              </a:gradFill>
              <a:ln w="9525">
                <a:noFill/>
              </a:ln>
            </p:spPr>
            <p:txBody>
              <a:bodyPr/>
              <a:lstStyle/>
              <a:p>
                <a:endParaRPr lang="zh-CN" altLang="en-US"/>
              </a:p>
            </p:txBody>
          </p:sp>
          <p:sp>
            <p:nvSpPr>
              <p:cNvPr id="10257" name="椭圆 10256"/>
              <p:cNvSpPr/>
              <p:nvPr/>
            </p:nvSpPr>
            <p:spPr>
              <a:xfrm>
                <a:off x="211" y="30"/>
                <a:ext cx="1382" cy="624"/>
              </a:xfrm>
              <a:prstGeom prst="ellipse">
                <a:avLst/>
              </a:prstGeom>
              <a:gradFill rotWithShape="1">
                <a:gsLst>
                  <a:gs pos="0">
                    <a:schemeClr val="accent1">
                      <a:gamma/>
                      <a:tint val="0"/>
                      <a:invGamma/>
                    </a:schemeClr>
                  </a:gs>
                  <a:gs pos="100000">
                    <a:schemeClr val="accent1">
                      <a:alpha val="37999"/>
                    </a:schemeClr>
                  </a:gs>
                </a:gsLst>
                <a:lin ang="2700000" scaled="1"/>
                <a:tileRect/>
              </a:gradFill>
              <a:ln w="9525">
                <a:noFill/>
              </a:ln>
            </p:spPr>
            <p:txBody>
              <a:bodyPr/>
              <a:lstStyle/>
              <a:p>
                <a:endParaRPr lang="zh-CN" altLang="en-US"/>
              </a:p>
            </p:txBody>
          </p:sp>
        </p:grpSp>
        <p:sp>
          <p:nvSpPr>
            <p:cNvPr id="10258" name="文本框 10257"/>
            <p:cNvSpPr txBox="1"/>
            <p:nvPr/>
          </p:nvSpPr>
          <p:spPr>
            <a:xfrm>
              <a:off x="536" y="0"/>
              <a:ext cx="758" cy="826"/>
            </a:xfrm>
            <a:prstGeom prst="rect">
              <a:avLst/>
            </a:prstGeom>
            <a:noFill/>
            <a:ln w="9525">
              <a:noFill/>
            </a:ln>
          </p:spPr>
          <p:txBody>
            <a:bodyPr wrap="none" anchor="t">
              <a:spAutoFit/>
            </a:bodyPr>
            <a:lstStyle/>
            <a:p>
              <a:pPr algn="ctr"/>
              <a:r>
                <a:rPr lang="zh-CN" altLang="en-US" sz="4000" b="1" dirty="0">
                  <a:solidFill>
                    <a:schemeClr val="tx2"/>
                  </a:solidFill>
                  <a:ea typeface="宋体" panose="02010600030101010101" pitchFamily="2" charset="-122"/>
                </a:rPr>
                <a:t>睡眠</a:t>
              </a:r>
            </a:p>
            <a:p>
              <a:pPr algn="ctr"/>
              <a:r>
                <a:rPr lang="zh-CN" altLang="en-US" sz="4000" b="1" dirty="0">
                  <a:solidFill>
                    <a:schemeClr val="tx2"/>
                  </a:solidFill>
                  <a:ea typeface="宋体" panose="02010600030101010101" pitchFamily="2" charset="-122"/>
                </a:rPr>
                <a:t>障碍</a:t>
              </a:r>
              <a:endParaRPr lang="en-US" altLang="zh-CN" sz="4000" b="1" dirty="0">
                <a:solidFill>
                  <a:schemeClr val="tx2"/>
                </a:solidFill>
                <a:ea typeface="宋体" panose="02010600030101010101" pitchFamily="2" charset="-122"/>
              </a:endParaRPr>
            </a:p>
          </p:txBody>
        </p:sp>
      </p:grpSp>
      <p:grpSp>
        <p:nvGrpSpPr>
          <p:cNvPr id="10259" name="组合 10258"/>
          <p:cNvGrpSpPr/>
          <p:nvPr/>
        </p:nvGrpSpPr>
        <p:grpSpPr>
          <a:xfrm>
            <a:off x="4932363" y="2997200"/>
            <a:ext cx="3600450" cy="3173413"/>
            <a:chOff x="0" y="0"/>
            <a:chExt cx="2268" cy="1999"/>
          </a:xfrm>
        </p:grpSpPr>
        <p:grpSp>
          <p:nvGrpSpPr>
            <p:cNvPr id="10260" name="组合 10259"/>
            <p:cNvGrpSpPr/>
            <p:nvPr/>
          </p:nvGrpSpPr>
          <p:grpSpPr>
            <a:xfrm>
              <a:off x="499" y="46"/>
              <a:ext cx="1769" cy="1953"/>
              <a:chOff x="0" y="0"/>
              <a:chExt cx="1578" cy="1680"/>
            </a:xfrm>
          </p:grpSpPr>
          <p:sp>
            <p:nvSpPr>
              <p:cNvPr id="10261" name="圆角矩形 10260"/>
              <p:cNvSpPr/>
              <p:nvPr/>
            </p:nvSpPr>
            <p:spPr>
              <a:xfrm>
                <a:off x="0" y="0"/>
                <a:ext cx="1451" cy="1680"/>
              </a:xfrm>
              <a:prstGeom prst="roundRect">
                <a:avLst>
                  <a:gd name="adj" fmla="val 16667"/>
                </a:avLst>
              </a:prstGeom>
              <a:noFill/>
              <a:ln w="38100" cap="flat" cmpd="sng">
                <a:solidFill>
                  <a:schemeClr val="tx1"/>
                </a:solidFill>
                <a:prstDash val="solid"/>
                <a:headEnd type="none" w="med" len="med"/>
                <a:tailEnd type="none" w="med" len="med"/>
              </a:ln>
            </p:spPr>
            <p:txBody>
              <a:bodyPr wrap="none" anchor="ctr"/>
              <a:lstStyle/>
              <a:p>
                <a:pPr algn="ctr" eaLnBrk="0" hangingPunct="0"/>
                <a:endParaRPr lang="zh-CN" altLang="en-US" sz="1800" dirty="0">
                  <a:latin typeface="Verdana" panose="020B0604030504040204" pitchFamily="2" charset="0"/>
                  <a:ea typeface="宋体" panose="02010600030101010101" pitchFamily="2" charset="-122"/>
                </a:endParaRPr>
              </a:p>
            </p:txBody>
          </p:sp>
          <p:sp>
            <p:nvSpPr>
              <p:cNvPr id="10262" name="文本框 10261"/>
              <p:cNvSpPr txBox="1"/>
              <p:nvPr/>
            </p:nvSpPr>
            <p:spPr>
              <a:xfrm>
                <a:off x="136" y="226"/>
                <a:ext cx="1442" cy="1140"/>
              </a:xfrm>
              <a:prstGeom prst="rect">
                <a:avLst/>
              </a:prstGeom>
              <a:noFill/>
              <a:ln w="9525">
                <a:noFill/>
              </a:ln>
            </p:spPr>
            <p:txBody>
              <a:bodyPr>
                <a:spAutoFit/>
              </a:bodyPr>
              <a:lstStyle/>
              <a:p>
                <a:pPr eaLnBrk="0" hangingPunct="0"/>
                <a:r>
                  <a:rPr lang="zh-CN" altLang="en-US" sz="3600" b="1" u="sng" dirty="0">
                    <a:ea typeface="宋体" panose="02010600030101010101" pitchFamily="2" charset="-122"/>
                  </a:rPr>
                  <a:t>睡眠失常：</a:t>
                </a:r>
              </a:p>
              <a:p>
                <a:pPr algn="ctr" eaLnBrk="0" hangingPunct="0"/>
                <a:r>
                  <a:rPr lang="zh-CN" altLang="en-US" sz="3200" dirty="0">
                    <a:ea typeface="宋体" panose="02010600030101010101" pitchFamily="2" charset="-122"/>
                  </a:rPr>
                  <a:t>睡   惊</a:t>
                </a:r>
              </a:p>
              <a:p>
                <a:pPr algn="ctr" eaLnBrk="0" hangingPunct="0"/>
                <a:r>
                  <a:rPr lang="zh-CN" altLang="en-US" sz="3200" dirty="0">
                    <a:ea typeface="宋体" panose="02010600030101010101" pitchFamily="2" charset="-122"/>
                  </a:rPr>
                  <a:t>梦   魇</a:t>
                </a:r>
              </a:p>
              <a:p>
                <a:pPr algn="ctr" eaLnBrk="0" hangingPunct="0"/>
                <a:r>
                  <a:rPr lang="zh-CN" altLang="en-US" sz="3200" dirty="0">
                    <a:ea typeface="宋体" panose="02010600030101010101" pitchFamily="2" charset="-122"/>
                  </a:rPr>
                  <a:t>睡行症</a:t>
                </a:r>
                <a:endParaRPr lang="en-US" altLang="zh-CN" sz="3200" dirty="0">
                  <a:ea typeface="宋体" panose="02010600030101010101" pitchFamily="2" charset="-122"/>
                </a:endParaRPr>
              </a:p>
            </p:txBody>
          </p:sp>
        </p:grpSp>
        <p:sp>
          <p:nvSpPr>
            <p:cNvPr id="10263" name="未知"/>
            <p:cNvSpPr/>
            <p:nvPr/>
          </p:nvSpPr>
          <p:spPr>
            <a:xfrm flipH="1">
              <a:off x="0" y="0"/>
              <a:ext cx="569" cy="782"/>
            </a:xfrm>
            <a:custGeom>
              <a:avLst/>
              <a:gdLst/>
              <a:ahLst/>
              <a:cxnLst/>
              <a:rect l="0" t="0" r="0" b="0"/>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alpha val="100000"/>
                  </a:schemeClr>
                </a:gs>
                <a:gs pos="100000">
                  <a:schemeClr val="hlink">
                    <a:gamma/>
                    <a:tint val="31765"/>
                    <a:invGamma/>
                    <a:alpha val="100000"/>
                  </a:schemeClr>
                </a:gs>
              </a:gsLst>
              <a:lin ang="0" scaled="1"/>
              <a:tileRect/>
            </a:gradFill>
            <a:ln w="9525">
              <a:noFill/>
            </a:ln>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49"/>
                                        </p:tgtEl>
                                        <p:attrNameLst>
                                          <p:attrName>style.visibility</p:attrName>
                                        </p:attrNameLst>
                                      </p:cBhvr>
                                      <p:to>
                                        <p:strVal val="visible"/>
                                      </p:to>
                                    </p:set>
                                    <p:animEffect transition="in" filter="box(in)">
                                      <p:cBhvr>
                                        <p:cTn id="7" dur="500"/>
                                        <p:tgtEl>
                                          <p:spTgt spid="10249"/>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ntr" presetSubtype="0" fill="hold" nodeType="clickEffect">
                                  <p:stCondLst>
                                    <p:cond delay="0"/>
                                  </p:stCondLst>
                                  <p:childTnLst>
                                    <p:set>
                                      <p:cBhvr>
                                        <p:cTn id="11" dur="1" fill="hold">
                                          <p:stCondLst>
                                            <p:cond delay="0"/>
                                          </p:stCondLst>
                                        </p:cTn>
                                        <p:tgtEl>
                                          <p:spTgt spid="10243"/>
                                        </p:tgtEl>
                                        <p:attrNameLst>
                                          <p:attrName>style.visibility</p:attrName>
                                        </p:attrNameLst>
                                      </p:cBhvr>
                                      <p:to>
                                        <p:strVal val="visible"/>
                                      </p:to>
                                    </p:set>
                                    <p:anim from="(-#ppt_w/2)" to="(#ppt_x)" calcmode="lin" valueType="num">
                                      <p:cBhvr>
                                        <p:cTn id="12" dur="600" fill="hold">
                                          <p:stCondLst>
                                            <p:cond delay="0"/>
                                          </p:stCondLst>
                                        </p:cTn>
                                        <p:tgtEl>
                                          <p:spTgt spid="10243"/>
                                        </p:tgtEl>
                                        <p:attrNameLst>
                                          <p:attrName>ppt_x</p:attrName>
                                        </p:attrNameLst>
                                      </p:cBhvr>
                                    </p:anim>
                                    <p:anim from="0" to="-1.0" calcmode="lin" valueType="num">
                                      <p:cBhvr>
                                        <p:cTn id="13" dur="200" decel="50000" autoRev="1" fill="hold">
                                          <p:stCondLst>
                                            <p:cond delay="600"/>
                                          </p:stCondLst>
                                        </p:cTn>
                                        <p:tgtEl>
                                          <p:spTgt spid="10243"/>
                                        </p:tgtEl>
                                        <p:attrNameLst>
                                          <p:attrName>xshear</p:attrName>
                                        </p:attrNameLst>
                                      </p:cBhvr>
                                    </p:anim>
                                    <p:animScale>
                                      <p:cBhvr>
                                        <p:cTn id="14" dur="200" decel="100000" autoRev="1" fill="hold">
                                          <p:stCondLst>
                                            <p:cond delay="600"/>
                                          </p:stCondLst>
                                        </p:cTn>
                                        <p:tgtEl>
                                          <p:spTgt spid="10243"/>
                                        </p:tgtEl>
                                      </p:cBhvr>
                                      <p:from x="100000" y="100000"/>
                                      <p:to x="80000" y="100000"/>
                                    </p:animScale>
                                    <p:anim by="(#ppt_h/3+#ppt_w*0.1)" calcmode="lin" valueType="num">
                                      <p:cBhvr additive="sum">
                                        <p:cTn id="15" dur="200" decel="100000" autoRev="1" fill="hold">
                                          <p:stCondLst>
                                            <p:cond delay="600"/>
                                          </p:stCondLst>
                                        </p:cTn>
                                        <p:tgtEl>
                                          <p:spTgt spid="10243"/>
                                        </p:tgtEl>
                                        <p:attrNameLst>
                                          <p:attrName>ppt_x</p:attrName>
                                        </p:attrNameLst>
                                      </p:cBhvr>
                                    </p:anim>
                                  </p:childTnLst>
                                </p:cTn>
                              </p:par>
                            </p:childTnLst>
                          </p:cTn>
                        </p:par>
                      </p:childTnLst>
                    </p:cTn>
                  </p:par>
                  <p:par>
                    <p:cTn id="16" fill="hold">
                      <p:stCondLst>
                        <p:cond delay="indefinite"/>
                      </p:stCondLst>
                      <p:childTnLst>
                        <p:par>
                          <p:cTn id="17" fill="hold">
                            <p:stCondLst>
                              <p:cond delay="0"/>
                            </p:stCondLst>
                            <p:childTnLst>
                              <p:par>
                                <p:cTn id="18" presetID="34" presetClass="entr" presetSubtype="0" fill="hold" nodeType="clickEffect">
                                  <p:stCondLst>
                                    <p:cond delay="0"/>
                                  </p:stCondLst>
                                  <p:childTnLst>
                                    <p:set>
                                      <p:cBhvr>
                                        <p:cTn id="19" dur="1" fill="hold">
                                          <p:stCondLst>
                                            <p:cond delay="0"/>
                                          </p:stCondLst>
                                        </p:cTn>
                                        <p:tgtEl>
                                          <p:spTgt spid="10259"/>
                                        </p:tgtEl>
                                        <p:attrNameLst>
                                          <p:attrName>style.visibility</p:attrName>
                                        </p:attrNameLst>
                                      </p:cBhvr>
                                      <p:to>
                                        <p:strVal val="visible"/>
                                      </p:to>
                                    </p:set>
                                    <p:anim from="(-#ppt_w/2)" to="(#ppt_x)" calcmode="lin" valueType="num">
                                      <p:cBhvr>
                                        <p:cTn id="20" dur="600" fill="hold">
                                          <p:stCondLst>
                                            <p:cond delay="0"/>
                                          </p:stCondLst>
                                        </p:cTn>
                                        <p:tgtEl>
                                          <p:spTgt spid="10259"/>
                                        </p:tgtEl>
                                        <p:attrNameLst>
                                          <p:attrName>ppt_x</p:attrName>
                                        </p:attrNameLst>
                                      </p:cBhvr>
                                    </p:anim>
                                    <p:anim from="0" to="-1.0" calcmode="lin" valueType="num">
                                      <p:cBhvr>
                                        <p:cTn id="21" dur="200" decel="50000" autoRev="1" fill="hold">
                                          <p:stCondLst>
                                            <p:cond delay="600"/>
                                          </p:stCondLst>
                                        </p:cTn>
                                        <p:tgtEl>
                                          <p:spTgt spid="10259"/>
                                        </p:tgtEl>
                                        <p:attrNameLst>
                                          <p:attrName>xshear</p:attrName>
                                        </p:attrNameLst>
                                      </p:cBhvr>
                                    </p:anim>
                                    <p:animScale>
                                      <p:cBhvr>
                                        <p:cTn id="22" dur="200" decel="100000" autoRev="1" fill="hold">
                                          <p:stCondLst>
                                            <p:cond delay="600"/>
                                          </p:stCondLst>
                                        </p:cTn>
                                        <p:tgtEl>
                                          <p:spTgt spid="10259"/>
                                        </p:tgtEl>
                                      </p:cBhvr>
                                      <p:from x="100000" y="100000"/>
                                      <p:to x="80000" y="100000"/>
                                    </p:animScale>
                                    <p:anim by="(#ppt_h/3+#ppt_w*0.1)" calcmode="lin" valueType="num">
                                      <p:cBhvr additive="sum">
                                        <p:cTn id="23" dur="200" decel="100000" autoRev="1" fill="hold">
                                          <p:stCondLst>
                                            <p:cond delay="600"/>
                                          </p:stCondLst>
                                        </p:cTn>
                                        <p:tgtEl>
                                          <p:spTgt spid="1025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图片 11265" descr="c1561caf933e70eafbed50f2"/>
          <p:cNvPicPr>
            <a:picLocks noChangeAspect="1"/>
          </p:cNvPicPr>
          <p:nvPr/>
        </p:nvPicPr>
        <p:blipFill>
          <a:blip r:embed="rId2" cstate="print"/>
          <a:srcRect l="1637" t="1247" r="2034" b="3296"/>
          <a:stretch>
            <a:fillRect/>
          </a:stretch>
        </p:blipFill>
        <p:spPr>
          <a:xfrm>
            <a:off x="323850" y="1501775"/>
            <a:ext cx="8820150" cy="5356225"/>
          </a:xfrm>
          <a:prstGeom prst="rect">
            <a:avLst/>
          </a:prstGeom>
          <a:noFill/>
          <a:ln w="9525">
            <a:noFill/>
          </a:ln>
        </p:spPr>
      </p:pic>
      <p:sp>
        <p:nvSpPr>
          <p:cNvPr id="11267" name="标题 11266"/>
          <p:cNvSpPr>
            <a:spLocks noGrp="1"/>
          </p:cNvSpPr>
          <p:nvPr>
            <p:ph type="title"/>
          </p:nvPr>
        </p:nvSpPr>
        <p:spPr>
          <a:xfrm>
            <a:off x="1331913" y="549275"/>
            <a:ext cx="5410200" cy="563563"/>
          </a:xfrm>
        </p:spPr>
        <p:txBody>
          <a:bodyPr anchor="ctr"/>
          <a:lstStyle/>
          <a:p>
            <a:r>
              <a:rPr lang="zh-CN" altLang="en-US" b="1" dirty="0">
                <a:solidFill>
                  <a:srgbClr val="FFFFFF"/>
                </a:solidFill>
                <a:ea typeface="宋体" panose="02010600030101010101" pitchFamily="2" charset="-122"/>
              </a:rPr>
              <a:t>失眠（</a:t>
            </a:r>
            <a:r>
              <a:rPr lang="en-US" altLang="zh-CN" b="1" dirty="0">
                <a:solidFill>
                  <a:srgbClr val="FFFFFF"/>
                </a:solidFill>
                <a:ea typeface="宋体" panose="02010600030101010101" pitchFamily="2" charset="-122"/>
              </a:rPr>
              <a:t>insomnia</a:t>
            </a:r>
            <a:r>
              <a:rPr lang="zh-CN" altLang="en-US" b="1" dirty="0">
                <a:solidFill>
                  <a:srgbClr val="FFFFFF"/>
                </a:solidFill>
                <a:ea typeface="宋体" panose="02010600030101010101" pitchFamily="2" charset="-122"/>
              </a:rPr>
              <a:t>）</a:t>
            </a:r>
          </a:p>
        </p:txBody>
      </p:sp>
      <p:sp>
        <p:nvSpPr>
          <p:cNvPr id="11268" name="文本占位符 11267"/>
          <p:cNvSpPr>
            <a:spLocks noGrp="1"/>
          </p:cNvSpPr>
          <p:nvPr>
            <p:ph type="body" idx="1"/>
          </p:nvPr>
        </p:nvSpPr>
        <p:spPr>
          <a:xfrm>
            <a:off x="1187450" y="1484313"/>
            <a:ext cx="7129463" cy="2087562"/>
          </a:xfrm>
        </p:spPr>
        <p:txBody>
          <a:bodyPr/>
          <a:lstStyle/>
          <a:p>
            <a:r>
              <a:rPr lang="zh-CN" altLang="en-US" sz="3600">
                <a:ea typeface="宋体" panose="02010600030101010101" pitchFamily="2" charset="-122"/>
              </a:rPr>
              <a:t>通常是指患者对睡眠时间和（或）质量</a:t>
            </a:r>
            <a:r>
              <a:rPr lang="zh-CN" altLang="en-US" sz="3600">
                <a:solidFill>
                  <a:srgbClr val="FF1708"/>
                </a:solidFill>
                <a:ea typeface="宋体" panose="02010600030101010101" pitchFamily="2" charset="-122"/>
              </a:rPr>
              <a:t>不满足</a:t>
            </a:r>
            <a:r>
              <a:rPr lang="zh-CN" altLang="en-US" sz="3600">
                <a:ea typeface="宋体" panose="02010600030101010101" pitchFamily="2" charset="-122"/>
              </a:rPr>
              <a:t>并影响白天社会功能的一种主观体验。</a:t>
            </a:r>
          </a:p>
          <a:p>
            <a:pPr>
              <a:buNone/>
            </a:pPr>
            <a:endParaRPr lang="zh-CN" altLang="en-US" sz="3600">
              <a:ea typeface="宋体" panose="02010600030101010101" pitchFamily="2" charset="-122"/>
            </a:endParaRPr>
          </a:p>
        </p:txBody>
      </p:sp>
      <p:grpSp>
        <p:nvGrpSpPr>
          <p:cNvPr id="11269" name="组合 11268"/>
          <p:cNvGrpSpPr/>
          <p:nvPr/>
        </p:nvGrpSpPr>
        <p:grpSpPr>
          <a:xfrm>
            <a:off x="684213" y="3213100"/>
            <a:ext cx="4535487" cy="3233738"/>
            <a:chOff x="0" y="0"/>
            <a:chExt cx="2857" cy="2037"/>
          </a:xfrm>
        </p:grpSpPr>
        <p:pic>
          <p:nvPicPr>
            <p:cNvPr id="11270" name="Picture 5" descr="1"/>
            <p:cNvPicPr>
              <a:picLocks noChangeAspect="1"/>
            </p:cNvPicPr>
            <p:nvPr/>
          </p:nvPicPr>
          <p:blipFill>
            <a:blip r:embed="rId3" cstate="print">
              <a:clrChange>
                <a:clrFrom>
                  <a:srgbClr val="FFFFFF"/>
                </a:clrFrom>
                <a:clrTo>
                  <a:srgbClr val="FFFFFF">
                    <a:alpha val="0"/>
                  </a:srgbClr>
                </a:clrTo>
              </a:clrChange>
            </a:blip>
            <a:stretch>
              <a:fillRect/>
            </a:stretch>
          </p:blipFill>
          <p:spPr>
            <a:xfrm>
              <a:off x="0" y="0"/>
              <a:ext cx="2857" cy="1717"/>
            </a:xfrm>
            <a:prstGeom prst="rect">
              <a:avLst/>
            </a:prstGeom>
            <a:noFill/>
            <a:ln w="9525">
              <a:noFill/>
            </a:ln>
          </p:spPr>
        </p:pic>
        <p:sp>
          <p:nvSpPr>
            <p:cNvPr id="11271" name="文本框 11270"/>
            <p:cNvSpPr txBox="1"/>
            <p:nvPr/>
          </p:nvSpPr>
          <p:spPr>
            <a:xfrm>
              <a:off x="408" y="499"/>
              <a:ext cx="2359" cy="1538"/>
            </a:xfrm>
            <a:prstGeom prst="rect">
              <a:avLst/>
            </a:prstGeom>
            <a:noFill/>
            <a:ln w="9525">
              <a:noFill/>
            </a:ln>
          </p:spPr>
          <p:txBody>
            <a:bodyPr>
              <a:spAutoFit/>
            </a:bodyPr>
            <a:lstStyle/>
            <a:p>
              <a:r>
                <a:rPr lang="zh-CN" altLang="en-US" dirty="0">
                  <a:solidFill>
                    <a:schemeClr val="tx2"/>
                  </a:solidFill>
                  <a:ea typeface="宋体" panose="02010600030101010101" pitchFamily="2" charset="-122"/>
                </a:rPr>
                <a:t>入睡困难、多梦、</a:t>
              </a:r>
            </a:p>
            <a:p>
              <a:r>
                <a:rPr lang="zh-CN" altLang="en-US" dirty="0">
                  <a:solidFill>
                    <a:schemeClr val="tx2"/>
                  </a:solidFill>
                  <a:ea typeface="宋体" panose="02010600030101010101" pitchFamily="2" charset="-122"/>
                </a:rPr>
                <a:t>  易醒、早醒</a:t>
              </a:r>
            </a:p>
            <a:p>
              <a:r>
                <a:rPr lang="zh-CN" altLang="en-US" dirty="0">
                  <a:solidFill>
                    <a:schemeClr val="tx2"/>
                  </a:solidFill>
                  <a:ea typeface="宋体" panose="02010600030101010101" pitchFamily="2" charset="-122"/>
                </a:rPr>
                <a:t>  通宵不眠、醒后疲乏</a:t>
              </a:r>
            </a:p>
            <a:p>
              <a:r>
                <a:rPr lang="zh-CN" altLang="en-US" dirty="0">
                  <a:solidFill>
                    <a:schemeClr val="tx2"/>
                  </a:solidFill>
                  <a:ea typeface="宋体" panose="02010600030101010101" pitchFamily="2" charset="-122"/>
                </a:rPr>
                <a:t>                </a:t>
              </a:r>
            </a:p>
            <a:p>
              <a:pPr>
                <a:spcBef>
                  <a:spcPct val="50000"/>
                </a:spcBef>
              </a:pPr>
              <a:endParaRPr lang="zh-CN" altLang="en-US" dirty="0">
                <a:solidFill>
                  <a:schemeClr val="tx2"/>
                </a:solidFill>
                <a:ea typeface="宋体" panose="02010600030101010101" pitchFamily="2" charset="-122"/>
              </a:endParaRPr>
            </a:p>
          </p:txBody>
        </p:sp>
      </p:grpSp>
      <p:grpSp>
        <p:nvGrpSpPr>
          <p:cNvPr id="11272" name="组合 11271"/>
          <p:cNvGrpSpPr/>
          <p:nvPr/>
        </p:nvGrpSpPr>
        <p:grpSpPr>
          <a:xfrm>
            <a:off x="3708400" y="2636838"/>
            <a:ext cx="5435600" cy="2725737"/>
            <a:chOff x="0" y="0"/>
            <a:chExt cx="3424" cy="1717"/>
          </a:xfrm>
        </p:grpSpPr>
        <p:pic>
          <p:nvPicPr>
            <p:cNvPr id="11273" name="Picture 5" descr="1"/>
            <p:cNvPicPr>
              <a:picLocks noChangeAspect="1"/>
            </p:cNvPicPr>
            <p:nvPr/>
          </p:nvPicPr>
          <p:blipFill>
            <a:blip r:embed="rId3" cstate="print">
              <a:clrChange>
                <a:clrFrom>
                  <a:srgbClr val="FFFFFF"/>
                </a:clrFrom>
                <a:clrTo>
                  <a:srgbClr val="FFFFFF">
                    <a:alpha val="0"/>
                  </a:srgbClr>
                </a:clrTo>
              </a:clrChange>
            </a:blip>
            <a:stretch>
              <a:fillRect/>
            </a:stretch>
          </p:blipFill>
          <p:spPr>
            <a:xfrm>
              <a:off x="0" y="0"/>
              <a:ext cx="3424" cy="1717"/>
            </a:xfrm>
            <a:prstGeom prst="rect">
              <a:avLst/>
            </a:prstGeom>
            <a:noFill/>
            <a:ln w="9525">
              <a:noFill/>
            </a:ln>
          </p:spPr>
        </p:pic>
        <p:sp>
          <p:nvSpPr>
            <p:cNvPr id="11274" name="文本框 11273"/>
            <p:cNvSpPr txBox="1"/>
            <p:nvPr/>
          </p:nvSpPr>
          <p:spPr>
            <a:xfrm>
              <a:off x="408" y="363"/>
              <a:ext cx="2767" cy="1134"/>
            </a:xfrm>
            <a:prstGeom prst="rect">
              <a:avLst/>
            </a:prstGeom>
            <a:noFill/>
            <a:ln w="9525">
              <a:noFill/>
            </a:ln>
          </p:spPr>
          <p:txBody>
            <a:bodyPr>
              <a:spAutoFit/>
            </a:bodyPr>
            <a:lstStyle/>
            <a:p>
              <a:pPr>
                <a:spcBef>
                  <a:spcPct val="50000"/>
                </a:spcBef>
              </a:pPr>
              <a:r>
                <a:rPr lang="zh-CN" altLang="en-US" dirty="0">
                  <a:solidFill>
                    <a:schemeClr val="tx2"/>
                  </a:solidFill>
                  <a:ea typeface="宋体" panose="02010600030101010101" pitchFamily="2" charset="-122"/>
                </a:rPr>
                <a:t>常伴有：头昏目眩、心悸气短、体倦乏力、躁易怒、注意力不集中、健忘、效率下降等不适症状。</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ox(in)">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nodeType="clickEffect">
                                  <p:stCondLst>
                                    <p:cond delay="0"/>
                                  </p:stCondLst>
                                  <p:childTnLst>
                                    <p:animEffect transition="out" filter="dissolve">
                                      <p:cBhvr>
                                        <p:cTn id="11" dur="500"/>
                                        <p:tgtEl>
                                          <p:spTgt spid="11266"/>
                                        </p:tgtEl>
                                      </p:cBhvr>
                                    </p:animEffect>
                                    <p:set>
                                      <p:cBhvr>
                                        <p:cTn id="12" dur="1" fill="hold">
                                          <p:stCondLst>
                                            <p:cond delay="499"/>
                                          </p:stCondLst>
                                        </p:cTn>
                                        <p:tgtEl>
                                          <p:spTgt spid="1126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1268">
                                            <p:txEl>
                                              <p:pRg st="0" end="0"/>
                                            </p:txEl>
                                          </p:spTgt>
                                        </p:tgtEl>
                                        <p:attrNameLst>
                                          <p:attrName>style.visibility</p:attrName>
                                        </p:attrNameLst>
                                      </p:cBhvr>
                                      <p:to>
                                        <p:strVal val="visible"/>
                                      </p:to>
                                    </p:set>
                                    <p:animEffect transition="in" filter="slide(fromBottom)">
                                      <p:cBhvr>
                                        <p:cTn id="17" dur="500"/>
                                        <p:tgtEl>
                                          <p:spTgt spid="1126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1269"/>
                                        </p:tgtEl>
                                        <p:attrNameLst>
                                          <p:attrName>style.visibility</p:attrName>
                                        </p:attrNameLst>
                                      </p:cBhvr>
                                      <p:to>
                                        <p:strVal val="visible"/>
                                      </p:to>
                                    </p:set>
                                    <p:anim calcmode="lin" valueType="num">
                                      <p:cBhvr additive="base">
                                        <p:cTn id="22" dur="500" fill="hold"/>
                                        <p:tgtEl>
                                          <p:spTgt spid="11269"/>
                                        </p:tgtEl>
                                        <p:attrNameLst>
                                          <p:attrName>ppt_x</p:attrName>
                                        </p:attrNameLst>
                                      </p:cBhvr>
                                      <p:tavLst>
                                        <p:tav tm="0">
                                          <p:val>
                                            <p:strVal val="#ppt_x"/>
                                          </p:val>
                                        </p:tav>
                                        <p:tav tm="100000">
                                          <p:val>
                                            <p:strVal val="#ppt_x"/>
                                          </p:val>
                                        </p:tav>
                                      </p:tavLst>
                                    </p:anim>
                                    <p:anim calcmode="lin" valueType="num">
                                      <p:cBhvr additive="base">
                                        <p:cTn id="23" dur="500" fill="hold"/>
                                        <p:tgtEl>
                                          <p:spTgt spid="1126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1272"/>
                                        </p:tgtEl>
                                        <p:attrNameLst>
                                          <p:attrName>style.visibility</p:attrName>
                                        </p:attrNameLst>
                                      </p:cBhvr>
                                      <p:to>
                                        <p:strVal val="visible"/>
                                      </p:to>
                                    </p:set>
                                    <p:anim calcmode="lin" valueType="num">
                                      <p:cBhvr additive="base">
                                        <p:cTn id="28" dur="500" fill="hold"/>
                                        <p:tgtEl>
                                          <p:spTgt spid="11272"/>
                                        </p:tgtEl>
                                        <p:attrNameLst>
                                          <p:attrName>ppt_x</p:attrName>
                                        </p:attrNameLst>
                                      </p:cBhvr>
                                      <p:tavLst>
                                        <p:tav tm="0">
                                          <p:val>
                                            <p:strVal val="#ppt_x"/>
                                          </p:val>
                                        </p:tav>
                                        <p:tav tm="100000">
                                          <p:val>
                                            <p:strVal val="#ppt_x"/>
                                          </p:val>
                                        </p:tav>
                                      </p:tavLst>
                                    </p:anim>
                                    <p:anim calcmode="lin" valueType="num">
                                      <p:cBhvr additive="base">
                                        <p:cTn id="29" dur="500" fill="hold"/>
                                        <p:tgtEl>
                                          <p:spTgt spid="112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文本占位符 12290"/>
          <p:cNvSpPr>
            <a:spLocks noGrp="1"/>
          </p:cNvSpPr>
          <p:nvPr>
            <p:ph type="body" idx="1"/>
          </p:nvPr>
        </p:nvSpPr>
        <p:spPr>
          <a:xfrm>
            <a:off x="539750" y="1828800"/>
            <a:ext cx="8382000" cy="5029200"/>
          </a:xfrm>
        </p:spPr>
        <p:txBody>
          <a:bodyPr/>
          <a:lstStyle/>
          <a:p>
            <a:pPr>
              <a:buNone/>
            </a:pPr>
            <a:endParaRPr>
              <a:ea typeface="宋体" panose="02010600030101010101" pitchFamily="2" charset="-122"/>
            </a:endParaRPr>
          </a:p>
        </p:txBody>
      </p:sp>
      <p:grpSp>
        <p:nvGrpSpPr>
          <p:cNvPr id="12292" name="组合 12291"/>
          <p:cNvGrpSpPr/>
          <p:nvPr/>
        </p:nvGrpSpPr>
        <p:grpSpPr>
          <a:xfrm>
            <a:off x="323850" y="1425575"/>
            <a:ext cx="4057650" cy="2432050"/>
            <a:chOff x="0" y="0"/>
            <a:chExt cx="2556" cy="1532"/>
          </a:xfrm>
        </p:grpSpPr>
        <p:sp>
          <p:nvSpPr>
            <p:cNvPr id="12293" name="矩形 12292"/>
            <p:cNvSpPr/>
            <p:nvPr/>
          </p:nvSpPr>
          <p:spPr>
            <a:xfrm>
              <a:off x="0" y="0"/>
              <a:ext cx="2556" cy="1532"/>
            </a:xfrm>
            <a:prstGeom prst="rect">
              <a:avLst/>
            </a:prstGeom>
            <a:gradFill rotWithShape="1">
              <a:gsLst>
                <a:gs pos="0">
                  <a:srgbClr val="FFFFFF">
                    <a:alpha val="100000"/>
                  </a:srgbClr>
                </a:gs>
                <a:gs pos="7001">
                  <a:srgbClr val="E6E6E6">
                    <a:alpha val="100000"/>
                  </a:srgbClr>
                </a:gs>
                <a:gs pos="32001">
                  <a:srgbClr val="7D8496">
                    <a:alpha val="100000"/>
                  </a:srgbClr>
                </a:gs>
                <a:gs pos="47000">
                  <a:srgbClr val="E6E6E6">
                    <a:alpha val="100000"/>
                  </a:srgbClr>
                </a:gs>
                <a:gs pos="85001">
                  <a:srgbClr val="7D8496">
                    <a:alpha val="100000"/>
                  </a:srgbClr>
                </a:gs>
                <a:gs pos="100000">
                  <a:srgbClr val="E6E6E6">
                    <a:alpha val="100000"/>
                  </a:srgbClr>
                </a:gs>
              </a:gsLst>
              <a:path path="shape">
                <a:fillToRect l="50000" t="50000" r="50000" b="50000"/>
              </a:path>
              <a:tileRect/>
            </a:gradFill>
            <a:ln w="9525">
              <a:noFill/>
            </a:ln>
          </p:spPr>
          <p:txBody>
            <a:bodyPr/>
            <a:lstStyle/>
            <a:p>
              <a:endParaRPr lang="zh-CN" altLang="en-US"/>
            </a:p>
          </p:txBody>
        </p:sp>
        <p:sp>
          <p:nvSpPr>
            <p:cNvPr id="12294" name="矩形 12293"/>
            <p:cNvSpPr/>
            <p:nvPr/>
          </p:nvSpPr>
          <p:spPr>
            <a:xfrm>
              <a:off x="45" y="40"/>
              <a:ext cx="2466" cy="1460"/>
            </a:xfrm>
            <a:prstGeom prst="rect">
              <a:avLst/>
            </a:prstGeom>
            <a:gradFill rotWithShape="1">
              <a:gsLst>
                <a:gs pos="0">
                  <a:schemeClr val="accent1"/>
                </a:gs>
                <a:gs pos="100000">
                  <a:schemeClr val="accent2"/>
                </a:gs>
              </a:gsLst>
              <a:lin ang="5400000" scaled="1"/>
              <a:tileRect/>
            </a:gradFill>
            <a:ln w="9525">
              <a:noFill/>
            </a:ln>
          </p:spPr>
          <p:txBody>
            <a:bodyPr wrap="none" anchor="ctr"/>
            <a:lstStyle/>
            <a:p>
              <a:pPr latinLnBrk="1">
                <a:buClrTx/>
              </a:pPr>
              <a:endParaRPr lang="en-US" altLang="x-none" sz="1800" dirty="0">
                <a:solidFill>
                  <a:schemeClr val="bg1"/>
                </a:solidFill>
                <a:ea typeface="Gulim" panose="020B0600000101010101" pitchFamily="2" charset="-127"/>
              </a:endParaRPr>
            </a:p>
          </p:txBody>
        </p:sp>
      </p:grpSp>
      <p:grpSp>
        <p:nvGrpSpPr>
          <p:cNvPr id="12295" name="组合 12294"/>
          <p:cNvGrpSpPr/>
          <p:nvPr/>
        </p:nvGrpSpPr>
        <p:grpSpPr>
          <a:xfrm>
            <a:off x="4857750" y="1412875"/>
            <a:ext cx="4057650" cy="2432050"/>
            <a:chOff x="0" y="0"/>
            <a:chExt cx="2556" cy="1532"/>
          </a:xfrm>
        </p:grpSpPr>
        <p:sp>
          <p:nvSpPr>
            <p:cNvPr id="12296" name="矩形 12295"/>
            <p:cNvSpPr/>
            <p:nvPr/>
          </p:nvSpPr>
          <p:spPr>
            <a:xfrm>
              <a:off x="0" y="0"/>
              <a:ext cx="2556" cy="1532"/>
            </a:xfrm>
            <a:prstGeom prst="rect">
              <a:avLst/>
            </a:prstGeom>
            <a:gradFill rotWithShape="1">
              <a:gsLst>
                <a:gs pos="0">
                  <a:srgbClr val="FFFFFF">
                    <a:alpha val="100000"/>
                  </a:srgbClr>
                </a:gs>
                <a:gs pos="7001">
                  <a:srgbClr val="E6E6E6">
                    <a:alpha val="100000"/>
                  </a:srgbClr>
                </a:gs>
                <a:gs pos="32001">
                  <a:srgbClr val="7D8496">
                    <a:alpha val="100000"/>
                  </a:srgbClr>
                </a:gs>
                <a:gs pos="47000">
                  <a:srgbClr val="E6E6E6">
                    <a:alpha val="100000"/>
                  </a:srgbClr>
                </a:gs>
                <a:gs pos="85001">
                  <a:srgbClr val="7D8496">
                    <a:alpha val="100000"/>
                  </a:srgbClr>
                </a:gs>
                <a:gs pos="100000">
                  <a:srgbClr val="E6E6E6">
                    <a:alpha val="100000"/>
                  </a:srgbClr>
                </a:gs>
              </a:gsLst>
              <a:path path="shape">
                <a:fillToRect l="50000" t="50000" r="50000" b="50000"/>
              </a:path>
              <a:tileRect/>
            </a:gradFill>
            <a:ln w="9525">
              <a:noFill/>
            </a:ln>
          </p:spPr>
          <p:txBody>
            <a:bodyPr/>
            <a:lstStyle/>
            <a:p>
              <a:endParaRPr lang="zh-CN" altLang="en-US"/>
            </a:p>
          </p:txBody>
        </p:sp>
        <p:sp>
          <p:nvSpPr>
            <p:cNvPr id="12297" name="矩形 12296"/>
            <p:cNvSpPr/>
            <p:nvPr/>
          </p:nvSpPr>
          <p:spPr>
            <a:xfrm>
              <a:off x="45" y="40"/>
              <a:ext cx="2466" cy="1460"/>
            </a:xfrm>
            <a:prstGeom prst="rect">
              <a:avLst/>
            </a:prstGeom>
            <a:gradFill rotWithShape="1">
              <a:gsLst>
                <a:gs pos="0">
                  <a:schemeClr val="accent1"/>
                </a:gs>
                <a:gs pos="100000">
                  <a:schemeClr val="accent2"/>
                </a:gs>
              </a:gsLst>
              <a:lin ang="5400000" scaled="1"/>
              <a:tileRect/>
            </a:gradFill>
            <a:ln w="9525">
              <a:noFill/>
            </a:ln>
          </p:spPr>
          <p:txBody>
            <a:bodyPr wrap="none" anchor="ctr"/>
            <a:lstStyle/>
            <a:p>
              <a:pPr algn="r" latinLnBrk="1">
                <a:buClrTx/>
              </a:pPr>
              <a:r>
                <a:rPr lang="zh-CN" altLang="en-US" b="1" dirty="0">
                  <a:solidFill>
                    <a:schemeClr val="tx2"/>
                  </a:solidFill>
                  <a:ea typeface="楷体_GB2312" pitchFamily="1" charset="-122"/>
                </a:rPr>
                <a:t>   </a:t>
              </a:r>
              <a:endParaRPr lang="en-US" altLang="zh-CN" b="1" dirty="0">
                <a:solidFill>
                  <a:schemeClr val="tx2"/>
                </a:solidFill>
                <a:ea typeface="楷体_GB2312" pitchFamily="1" charset="-122"/>
              </a:endParaRPr>
            </a:p>
          </p:txBody>
        </p:sp>
      </p:grpSp>
      <p:sp>
        <p:nvSpPr>
          <p:cNvPr id="12298" name="矩形 12297"/>
          <p:cNvSpPr/>
          <p:nvPr/>
        </p:nvSpPr>
        <p:spPr>
          <a:xfrm>
            <a:off x="395288" y="4168775"/>
            <a:ext cx="3914775" cy="2317750"/>
          </a:xfrm>
          <a:prstGeom prst="rect">
            <a:avLst/>
          </a:prstGeom>
          <a:gradFill rotWithShape="1">
            <a:gsLst>
              <a:gs pos="0">
                <a:schemeClr val="accent1"/>
              </a:gs>
              <a:gs pos="100000">
                <a:schemeClr val="accent2"/>
              </a:gs>
            </a:gsLst>
            <a:lin ang="5400000" scaled="1"/>
            <a:tileRect/>
          </a:gradFill>
          <a:ln w="9525">
            <a:noFill/>
          </a:ln>
        </p:spPr>
        <p:txBody>
          <a:bodyPr wrap="none" anchor="ctr"/>
          <a:lstStyle/>
          <a:p>
            <a:pPr latinLnBrk="1">
              <a:buClr>
                <a:schemeClr val="tx1"/>
              </a:buClr>
              <a:buBlip>
                <a:blip r:embed="rId3"/>
              </a:buBlip>
            </a:pPr>
            <a:endParaRPr lang="en-US" altLang="x-none" sz="4000" b="1" dirty="0">
              <a:solidFill>
                <a:schemeClr val="tx2"/>
              </a:solidFill>
              <a:ea typeface="楷体_GB2312" pitchFamily="1" charset="-122"/>
            </a:endParaRPr>
          </a:p>
        </p:txBody>
      </p:sp>
      <p:sp>
        <p:nvSpPr>
          <p:cNvPr id="12299" name="矩形 12298"/>
          <p:cNvSpPr/>
          <p:nvPr/>
        </p:nvSpPr>
        <p:spPr>
          <a:xfrm>
            <a:off x="4848225" y="4149725"/>
            <a:ext cx="3914775" cy="2317750"/>
          </a:xfrm>
          <a:prstGeom prst="rect">
            <a:avLst/>
          </a:prstGeom>
          <a:gradFill rotWithShape="1">
            <a:gsLst>
              <a:gs pos="0">
                <a:schemeClr val="accent1"/>
              </a:gs>
              <a:gs pos="100000">
                <a:schemeClr val="accent2"/>
              </a:gs>
            </a:gsLst>
            <a:lin ang="5400000" scaled="1"/>
            <a:tileRect/>
          </a:gradFill>
          <a:ln w="9525">
            <a:noFill/>
          </a:ln>
        </p:spPr>
        <p:txBody>
          <a:bodyPr wrap="none" anchor="ctr"/>
          <a:lstStyle/>
          <a:p>
            <a:pPr algn="r" latinLnBrk="1">
              <a:buClrTx/>
            </a:pPr>
            <a:endParaRPr lang="en-US" altLang="x-none" sz="1800" dirty="0">
              <a:solidFill>
                <a:schemeClr val="bg1"/>
              </a:solidFill>
              <a:ea typeface="Gulim" panose="020B0600000101010101" pitchFamily="2" charset="-127"/>
            </a:endParaRPr>
          </a:p>
        </p:txBody>
      </p:sp>
      <p:sp>
        <p:nvSpPr>
          <p:cNvPr id="12300" name="任意多边形 12299"/>
          <p:cNvSpPr/>
          <p:nvPr/>
        </p:nvSpPr>
        <p:spPr>
          <a:xfrm rot="18900000">
            <a:off x="2376488" y="1814513"/>
            <a:ext cx="4327525" cy="4327525"/>
          </a:xfrm>
          <a:custGeom>
            <a:avLst/>
            <a:gdLst>
              <a:gd name="txL" fmla="*/ 2160 w 21600"/>
              <a:gd name="txT" fmla="*/ 8640 h 21600"/>
              <a:gd name="txR" fmla="*/ 19440 w 21600"/>
              <a:gd name="txB" fmla="*/ 12960 h 21600"/>
            </a:gdLst>
            <a:ahLst/>
            <a:cxnLst/>
            <a:rect l="txL" t="txT" r="txR" b="txB"/>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gradFill rotWithShape="1">
            <a:gsLst>
              <a:gs pos="0">
                <a:schemeClr val="accent2"/>
              </a:gs>
              <a:gs pos="100000">
                <a:schemeClr val="tx2"/>
              </a:gs>
            </a:gsLst>
            <a:path path="rect">
              <a:fillToRect l="50000" t="50000" r="50000" b="50000"/>
            </a:path>
            <a:tileRect/>
          </a:gradFill>
          <a:ln w="9525">
            <a:noFill/>
          </a:ln>
        </p:spPr>
        <p:txBody>
          <a:bodyPr/>
          <a:lstStyle/>
          <a:p>
            <a:endParaRPr lang="zh-CN" altLang="en-US"/>
          </a:p>
        </p:txBody>
      </p:sp>
      <p:sp>
        <p:nvSpPr>
          <p:cNvPr id="12301" name="椭圆 12300"/>
          <p:cNvSpPr/>
          <p:nvPr/>
        </p:nvSpPr>
        <p:spPr>
          <a:xfrm>
            <a:off x="3486150" y="2784475"/>
            <a:ext cx="2362200" cy="2362200"/>
          </a:xfrm>
          <a:prstGeom prst="ellipse">
            <a:avLst/>
          </a:prstGeom>
          <a:gradFill rotWithShape="1">
            <a:gsLst>
              <a:gs pos="0">
                <a:schemeClr val="accent1"/>
              </a:gs>
              <a:gs pos="100000">
                <a:schemeClr val="accent2"/>
              </a:gs>
            </a:gsLst>
            <a:path path="shape">
              <a:fillToRect l="50000" t="50000" r="50000" b="50000"/>
            </a:path>
            <a:tileRect/>
          </a:gradFill>
          <a:ln w="9525">
            <a:noFill/>
          </a:ln>
        </p:spPr>
        <p:txBody>
          <a:bodyPr wrap="none" anchor="ctr"/>
          <a:lstStyle/>
          <a:p>
            <a:pPr algn="ctr" latinLnBrk="1"/>
            <a:endParaRPr lang="zh-CN" altLang="en-US" sz="4000" b="1" dirty="0">
              <a:solidFill>
                <a:schemeClr val="bg1"/>
              </a:solidFill>
              <a:latin typeface="宋体" panose="02010600030101010101" pitchFamily="2" charset="-122"/>
              <a:ea typeface="宋体" panose="02010600030101010101" pitchFamily="2" charset="-122"/>
            </a:endParaRPr>
          </a:p>
        </p:txBody>
      </p:sp>
      <p:sp>
        <p:nvSpPr>
          <p:cNvPr id="12302" name="文本框 12301"/>
          <p:cNvSpPr txBox="1"/>
          <p:nvPr/>
        </p:nvSpPr>
        <p:spPr>
          <a:xfrm>
            <a:off x="887413" y="1557338"/>
            <a:ext cx="2303462" cy="1938020"/>
          </a:xfrm>
          <a:prstGeom prst="rect">
            <a:avLst/>
          </a:prstGeom>
          <a:noFill/>
          <a:ln w="9525">
            <a:noFill/>
          </a:ln>
        </p:spPr>
        <p:txBody>
          <a:bodyPr wrap="square">
            <a:spAutoFit/>
          </a:bodyPr>
          <a:lstStyle/>
          <a:p>
            <a:pPr>
              <a:buClr>
                <a:schemeClr val="tx1"/>
              </a:buClr>
              <a:buFont typeface="Wingdings" panose="05000000000000000000" pitchFamily="2" charset="2"/>
              <a:buNone/>
            </a:pPr>
            <a:r>
              <a:rPr lang="zh-CN" altLang="en-US" sz="2400" dirty="0">
                <a:solidFill>
                  <a:schemeClr val="tx2"/>
                </a:solidFill>
                <a:ea typeface="宋体" panose="02010600030101010101" pitchFamily="2" charset="-122"/>
              </a:rPr>
              <a:t>白天睡眠过多，或醒来时达到完全觉醒状态的过渡时间延长的情况。</a:t>
            </a:r>
            <a:endParaRPr lang="en-US" altLang="zh-CN" sz="2400" dirty="0">
              <a:solidFill>
                <a:schemeClr val="tx2"/>
              </a:solidFill>
              <a:ea typeface="宋体" panose="02010600030101010101" pitchFamily="2" charset="-122"/>
            </a:endParaRPr>
          </a:p>
        </p:txBody>
      </p:sp>
      <p:sp>
        <p:nvSpPr>
          <p:cNvPr id="12303" name="文本框 12302"/>
          <p:cNvSpPr txBox="1"/>
          <p:nvPr/>
        </p:nvSpPr>
        <p:spPr>
          <a:xfrm>
            <a:off x="395605" y="4222115"/>
            <a:ext cx="2795270" cy="2306955"/>
          </a:xfrm>
          <a:prstGeom prst="rect">
            <a:avLst/>
          </a:prstGeom>
          <a:noFill/>
          <a:ln w="9525">
            <a:noFill/>
          </a:ln>
        </p:spPr>
        <p:txBody>
          <a:bodyPr wrap="square">
            <a:spAutoFit/>
          </a:bodyPr>
          <a:lstStyle/>
          <a:p>
            <a:r>
              <a:rPr lang="zh-CN" altLang="en-US" sz="2400" dirty="0">
                <a:solidFill>
                  <a:schemeClr val="tx2"/>
                </a:solidFill>
                <a:ea typeface="宋体" panose="02010600030101010101" pitchFamily="2" charset="-122"/>
              </a:rPr>
              <a:t>表现白天睡眠时间过多，醒转时想达到完全觉醒状态非常困难，醒转后常有短暂的意识模糊，可伴有抑郁情绪。</a:t>
            </a:r>
          </a:p>
        </p:txBody>
      </p:sp>
      <p:sp>
        <p:nvSpPr>
          <p:cNvPr id="12304" name="文本框 12303"/>
          <p:cNvSpPr txBox="1"/>
          <p:nvPr/>
        </p:nvSpPr>
        <p:spPr>
          <a:xfrm>
            <a:off x="6124575" y="1558290"/>
            <a:ext cx="2638425" cy="2306955"/>
          </a:xfrm>
          <a:prstGeom prst="rect">
            <a:avLst/>
          </a:prstGeom>
          <a:noFill/>
          <a:ln w="9525">
            <a:noFill/>
          </a:ln>
        </p:spPr>
        <p:txBody>
          <a:bodyPr wrap="square">
            <a:spAutoFit/>
          </a:bodyPr>
          <a:lstStyle/>
          <a:p>
            <a:r>
              <a:rPr lang="zh-CN" altLang="en-US" sz="2400" dirty="0">
                <a:solidFill>
                  <a:schemeClr val="tx2"/>
                </a:solidFill>
                <a:ea typeface="宋体" panose="02010600030101010101" pitchFamily="2" charset="-122"/>
              </a:rPr>
              <a:t>睡眠过多现象并非由于睡眠不足或存在发作性睡眠等其他神经精神疾病所致，而是常与心理因素有关。</a:t>
            </a:r>
          </a:p>
        </p:txBody>
      </p:sp>
      <p:sp>
        <p:nvSpPr>
          <p:cNvPr id="12305" name="文本框 12304"/>
          <p:cNvSpPr txBox="1"/>
          <p:nvPr/>
        </p:nvSpPr>
        <p:spPr>
          <a:xfrm>
            <a:off x="5621655" y="4221480"/>
            <a:ext cx="3300730" cy="2676525"/>
          </a:xfrm>
          <a:prstGeom prst="rect">
            <a:avLst/>
          </a:prstGeom>
          <a:noFill/>
          <a:ln w="9525">
            <a:noFill/>
          </a:ln>
        </p:spPr>
        <p:txBody>
          <a:bodyPr wrap="square">
            <a:spAutoFit/>
          </a:bodyPr>
          <a:lstStyle/>
          <a:p>
            <a:r>
              <a:rPr lang="zh-CN" altLang="en-US" dirty="0">
                <a:solidFill>
                  <a:schemeClr val="tx2"/>
                </a:solidFill>
                <a:ea typeface="宋体" panose="02010600030101010101" pitchFamily="2" charset="-122"/>
              </a:rPr>
              <a:t>部分可有白天睡眠发作，发作前有难以控制的困倦，常影响工作，学习和生活，为此感到苦恼，焦虑。</a:t>
            </a:r>
          </a:p>
        </p:txBody>
      </p:sp>
      <p:sp>
        <p:nvSpPr>
          <p:cNvPr id="12306" name="文本框 12305"/>
          <p:cNvSpPr txBox="1"/>
          <p:nvPr/>
        </p:nvSpPr>
        <p:spPr>
          <a:xfrm>
            <a:off x="3649980" y="3562668"/>
            <a:ext cx="2160588" cy="829945"/>
          </a:xfrm>
          <a:prstGeom prst="rect">
            <a:avLst/>
          </a:prstGeom>
          <a:noFill/>
          <a:ln w="9525">
            <a:noFill/>
          </a:ln>
        </p:spPr>
        <p:txBody>
          <a:bodyPr>
            <a:spAutoFit/>
          </a:bodyPr>
          <a:lstStyle/>
          <a:p>
            <a:pPr>
              <a:spcBef>
                <a:spcPct val="50000"/>
              </a:spcBef>
            </a:pPr>
            <a:r>
              <a:rPr lang="en-US" altLang="zh-CN" sz="4800" dirty="0">
                <a:solidFill>
                  <a:srgbClr val="FFFFFF"/>
                </a:solidFill>
                <a:ea typeface="宋体" panose="02010600030101010101" pitchFamily="2" charset="-122"/>
              </a:rPr>
              <a:t>  </a:t>
            </a:r>
            <a:r>
              <a:rPr lang="zh-CN" altLang="en-US" sz="4800" dirty="0">
                <a:solidFill>
                  <a:srgbClr val="FFFFFF"/>
                </a:solidFill>
                <a:ea typeface="宋体" panose="02010600030101010101" pitchFamily="2" charset="-122"/>
              </a:rPr>
              <a:t>嗜睡</a:t>
            </a:r>
          </a:p>
        </p:txBody>
      </p:sp>
      <p:sp>
        <p:nvSpPr>
          <p:cNvPr id="2" name="标题 1"/>
          <p:cNvSpPr>
            <a:spLocks noGrp="1"/>
          </p:cNvSpPr>
          <p:nvPr>
            <p:ph type="title"/>
          </p:nvPr>
        </p:nvSpPr>
        <p:spPr/>
        <p:txBody>
          <a:bodyPr/>
          <a:lstStyle/>
          <a:p>
            <a:r>
              <a:rPr lang="zh-CN" altLang="en-US"/>
              <a:t>嗜睡（</a:t>
            </a:r>
            <a:r>
              <a:rPr lang="en-US" altLang="zh-CN"/>
              <a:t>hypersomnia</a:t>
            </a:r>
            <a:r>
              <a:rPr lang="zh-CN" alt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2302">
                                            <p:txEl>
                                              <p:pRg st="0" end="0"/>
                                            </p:txEl>
                                          </p:spTgt>
                                        </p:tgtEl>
                                        <p:attrNameLst>
                                          <p:attrName>style.visibility</p:attrName>
                                        </p:attrNameLst>
                                      </p:cBhvr>
                                      <p:to>
                                        <p:strVal val="visible"/>
                                      </p:to>
                                    </p:set>
                                    <p:animEffect transition="in" filter="slide(fromBottom)">
                                      <p:cBhvr>
                                        <p:cTn id="7" dur="500"/>
                                        <p:tgtEl>
                                          <p:spTgt spid="123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2304">
                                            <p:txEl>
                                              <p:charRg st="0" end="18"/>
                                            </p:txEl>
                                          </p:spTgt>
                                        </p:tgtEl>
                                        <p:attrNameLst>
                                          <p:attrName>style.visibility</p:attrName>
                                        </p:attrNameLst>
                                      </p:cBhvr>
                                      <p:to>
                                        <p:strVal val="visible"/>
                                      </p:to>
                                    </p:set>
                                    <p:animEffect transition="in" filter="slide(fromBottom)">
                                      <p:cBhvr>
                                        <p:cTn id="12" dur="500"/>
                                        <p:tgtEl>
                                          <p:spTgt spid="12304">
                                            <p:txEl>
                                              <p:charRg st="0" end="1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2303">
                                            <p:txEl>
                                              <p:charRg st="0" end="19"/>
                                            </p:txEl>
                                          </p:spTgt>
                                        </p:tgtEl>
                                        <p:attrNameLst>
                                          <p:attrName>style.visibility</p:attrName>
                                        </p:attrNameLst>
                                      </p:cBhvr>
                                      <p:to>
                                        <p:strVal val="visible"/>
                                      </p:to>
                                    </p:set>
                                    <p:animEffect transition="in" filter="slide(fromBottom)">
                                      <p:cBhvr>
                                        <p:cTn id="17" dur="500"/>
                                        <p:tgtEl>
                                          <p:spTgt spid="12303">
                                            <p:txEl>
                                              <p:charRg st="0" end="1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2305">
                                            <p:txEl>
                                              <p:charRg st="0" end="31"/>
                                            </p:txEl>
                                          </p:spTgt>
                                        </p:tgtEl>
                                        <p:attrNameLst>
                                          <p:attrName>style.visibility</p:attrName>
                                        </p:attrNameLst>
                                      </p:cBhvr>
                                      <p:to>
                                        <p:strVal val="visible"/>
                                      </p:to>
                                    </p:set>
                                    <p:animEffect transition="in" filter="slide(fromBottom)">
                                      <p:cBhvr>
                                        <p:cTn id="22" dur="500"/>
                                        <p:tgtEl>
                                          <p:spTgt spid="12305">
                                            <p:txEl>
                                              <p:charRg st="0" end="3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4337"/>
          <p:cNvSpPr>
            <a:spLocks noGrp="1"/>
          </p:cNvSpPr>
          <p:nvPr>
            <p:ph type="title"/>
          </p:nvPr>
        </p:nvSpPr>
        <p:spPr/>
        <p:txBody>
          <a:bodyPr anchor="ctr"/>
          <a:lstStyle/>
          <a:p>
            <a:r>
              <a:rPr lang="zh-CN" altLang="en-US" sz="3600" dirty="0">
                <a:ea typeface="宋体" panose="02010600030101010101" pitchFamily="2" charset="-122"/>
              </a:rPr>
              <a:t>发作性睡眠（</a:t>
            </a:r>
            <a:r>
              <a:rPr lang="en-US" altLang="zh-CN" sz="3600" dirty="0">
                <a:ea typeface="宋体" panose="02010600030101010101" pitchFamily="2" charset="-122"/>
              </a:rPr>
              <a:t>narcolepsy</a:t>
            </a:r>
            <a:r>
              <a:rPr lang="zh-CN" altLang="en-US" sz="3600" dirty="0">
                <a:ea typeface="宋体" panose="02010600030101010101" pitchFamily="2" charset="-122"/>
              </a:rPr>
              <a:t>）</a:t>
            </a:r>
          </a:p>
        </p:txBody>
      </p:sp>
      <p:sp>
        <p:nvSpPr>
          <p:cNvPr id="14339" name="文本占位符 14338"/>
          <p:cNvSpPr>
            <a:spLocks noGrp="1"/>
          </p:cNvSpPr>
          <p:nvPr>
            <p:ph type="body" idx="1"/>
          </p:nvPr>
        </p:nvSpPr>
        <p:spPr/>
        <p:txBody>
          <a:bodyPr/>
          <a:lstStyle/>
          <a:p>
            <a:r>
              <a:rPr lang="zh-CN" altLang="en-US" sz="3200">
                <a:ea typeface="宋体" panose="02010600030101010101" pitchFamily="2" charset="-122"/>
              </a:rPr>
              <a:t>是指不可抗拒的突然发生的睡眠，并伴有</a:t>
            </a:r>
            <a:r>
              <a:rPr lang="zh-CN" altLang="en-US" sz="3200">
                <a:solidFill>
                  <a:srgbClr val="FF1708"/>
                </a:solidFill>
                <a:ea typeface="宋体" panose="02010600030101010101" pitchFamily="2" charset="-122"/>
              </a:rPr>
              <a:t>猝倒症</a:t>
            </a:r>
            <a:r>
              <a:rPr lang="zh-CN" altLang="en-US" sz="3200">
                <a:ea typeface="宋体" panose="02010600030101010101" pitchFamily="2" charset="-122"/>
              </a:rPr>
              <a:t>、</a:t>
            </a:r>
            <a:r>
              <a:rPr lang="zh-CN" altLang="en-US" sz="3200">
                <a:solidFill>
                  <a:srgbClr val="FF1708"/>
                </a:solidFill>
                <a:ea typeface="宋体" panose="02010600030101010101" pitchFamily="2" charset="-122"/>
              </a:rPr>
              <a:t>睡眠瘫痪</a:t>
            </a:r>
            <a:r>
              <a:rPr lang="zh-CN" altLang="en-US" sz="3200">
                <a:ea typeface="宋体" panose="02010600030101010101" pitchFamily="2" charset="-122"/>
              </a:rPr>
              <a:t>和</a:t>
            </a:r>
            <a:r>
              <a:rPr lang="zh-CN" altLang="en-US" sz="3200">
                <a:solidFill>
                  <a:srgbClr val="FF1708"/>
                </a:solidFill>
                <a:ea typeface="宋体" panose="02010600030101010101" pitchFamily="2" charset="-122"/>
              </a:rPr>
              <a:t>入睡幻觉</a:t>
            </a:r>
            <a:r>
              <a:rPr lang="zh-CN" altLang="en-US" sz="3200">
                <a:ea typeface="宋体" panose="02010600030101010101" pitchFamily="2" charset="-122"/>
              </a:rPr>
              <a:t>，是一种特殊的睡眠障碍。</a:t>
            </a:r>
          </a:p>
          <a:p>
            <a:endParaRPr lang="zh-CN" altLang="en-US" sz="3200">
              <a:ea typeface="宋体" panose="02010600030101010101" pitchFamily="2" charset="-122"/>
            </a:endParaRPr>
          </a:p>
          <a:p>
            <a:pPr>
              <a:buNone/>
            </a:pPr>
            <a:endParaRPr lang="zh-CN" altLang="en-US" sz="3200">
              <a:ea typeface="宋体" panose="02010600030101010101" pitchFamily="2" charset="-122"/>
            </a:endParaRPr>
          </a:p>
        </p:txBody>
      </p:sp>
      <p:grpSp>
        <p:nvGrpSpPr>
          <p:cNvPr id="14340" name="组合 14339"/>
          <p:cNvGrpSpPr/>
          <p:nvPr/>
        </p:nvGrpSpPr>
        <p:grpSpPr>
          <a:xfrm>
            <a:off x="539750" y="2060575"/>
            <a:ext cx="8388350" cy="4478338"/>
            <a:chOff x="0" y="0"/>
            <a:chExt cx="4416" cy="2404"/>
          </a:xfrm>
        </p:grpSpPr>
        <p:sp>
          <p:nvSpPr>
            <p:cNvPr id="14341" name="未知"/>
            <p:cNvSpPr/>
            <p:nvPr/>
          </p:nvSpPr>
          <p:spPr>
            <a:xfrm>
              <a:off x="2724" y="492"/>
              <a:ext cx="1238" cy="1662"/>
            </a:xfrm>
            <a:custGeom>
              <a:avLst/>
              <a:gdLst/>
              <a:ahLst/>
              <a:cxnLst/>
              <a:rect l="0" t="0" r="0" b="0"/>
              <a:pathLst>
                <a:path w="1238" h="1662">
                  <a:moveTo>
                    <a:pt x="1226" y="0"/>
                  </a:moveTo>
                  <a:lnTo>
                    <a:pt x="1238" y="1662"/>
                  </a:lnTo>
                  <a:lnTo>
                    <a:pt x="0" y="1662"/>
                  </a:lnTo>
                  <a:lnTo>
                    <a:pt x="4" y="416"/>
                  </a:lnTo>
                </a:path>
              </a:pathLst>
            </a:custGeom>
            <a:gradFill rotWithShape="1">
              <a:gsLst>
                <a:gs pos="0">
                  <a:schemeClr val="hlink">
                    <a:alpha val="100000"/>
                  </a:schemeClr>
                </a:gs>
                <a:gs pos="100000">
                  <a:schemeClr val="hlink">
                    <a:gamma/>
                    <a:tint val="0"/>
                    <a:invGamma/>
                    <a:alpha val="100000"/>
                  </a:schemeClr>
                </a:gs>
              </a:gsLst>
              <a:lin ang="5400000" scaled="1"/>
              <a:tileRect/>
            </a:gradFill>
            <a:ln w="9525">
              <a:noFill/>
            </a:ln>
          </p:spPr>
          <p:txBody>
            <a:bodyPr/>
            <a:lstStyle/>
            <a:p>
              <a:endParaRPr lang="zh-CN" altLang="en-US"/>
            </a:p>
          </p:txBody>
        </p:sp>
        <p:sp>
          <p:nvSpPr>
            <p:cNvPr id="14342" name="未知"/>
            <p:cNvSpPr/>
            <p:nvPr/>
          </p:nvSpPr>
          <p:spPr>
            <a:xfrm>
              <a:off x="1398" y="653"/>
              <a:ext cx="1248" cy="1664"/>
            </a:xfrm>
            <a:custGeom>
              <a:avLst/>
              <a:gdLst/>
              <a:ahLst/>
              <a:cxnLst/>
              <a:rect l="0" t="0" r="0" b="0"/>
              <a:pathLst>
                <a:path w="1248" h="1664">
                  <a:moveTo>
                    <a:pt x="1158" y="0"/>
                  </a:moveTo>
                  <a:lnTo>
                    <a:pt x="1248" y="288"/>
                  </a:lnTo>
                  <a:lnTo>
                    <a:pt x="1248" y="1645"/>
                  </a:lnTo>
                  <a:lnTo>
                    <a:pt x="0" y="1664"/>
                  </a:lnTo>
                  <a:lnTo>
                    <a:pt x="0" y="391"/>
                  </a:lnTo>
                </a:path>
              </a:pathLst>
            </a:custGeom>
            <a:gradFill rotWithShape="1">
              <a:gsLst>
                <a:gs pos="0">
                  <a:schemeClr val="accent2">
                    <a:alpha val="100000"/>
                  </a:schemeClr>
                </a:gs>
                <a:gs pos="100000">
                  <a:schemeClr val="accent2">
                    <a:gamma/>
                    <a:tint val="0"/>
                    <a:invGamma/>
                    <a:alpha val="100000"/>
                  </a:schemeClr>
                </a:gs>
              </a:gsLst>
              <a:lin ang="5400000" scaled="1"/>
              <a:tileRect/>
            </a:gradFill>
            <a:ln w="9525">
              <a:noFill/>
            </a:ln>
          </p:spPr>
          <p:txBody>
            <a:bodyPr/>
            <a:lstStyle/>
            <a:p>
              <a:endParaRPr lang="zh-CN" altLang="en-US"/>
            </a:p>
          </p:txBody>
        </p:sp>
        <p:sp>
          <p:nvSpPr>
            <p:cNvPr id="14343" name="未知"/>
            <p:cNvSpPr/>
            <p:nvPr/>
          </p:nvSpPr>
          <p:spPr>
            <a:xfrm>
              <a:off x="60" y="799"/>
              <a:ext cx="1248" cy="1287"/>
            </a:xfrm>
            <a:custGeom>
              <a:avLst/>
              <a:gdLst/>
              <a:ahLst/>
              <a:cxnLst/>
              <a:rect l="0" t="0" r="0" b="0"/>
              <a:pathLst>
                <a:path w="1248" h="1133">
                  <a:moveTo>
                    <a:pt x="1158" y="0"/>
                  </a:moveTo>
                  <a:lnTo>
                    <a:pt x="1248" y="256"/>
                  </a:lnTo>
                  <a:lnTo>
                    <a:pt x="1248" y="1133"/>
                  </a:lnTo>
                  <a:lnTo>
                    <a:pt x="0" y="1133"/>
                  </a:lnTo>
                  <a:lnTo>
                    <a:pt x="0" y="403"/>
                  </a:lnTo>
                </a:path>
              </a:pathLst>
            </a:custGeom>
            <a:gradFill rotWithShape="1">
              <a:gsLst>
                <a:gs pos="0">
                  <a:schemeClr val="accent1">
                    <a:alpha val="100000"/>
                  </a:schemeClr>
                </a:gs>
                <a:gs pos="100000">
                  <a:srgbClr val="E8E8E8">
                    <a:alpha val="100000"/>
                  </a:srgbClr>
                </a:gs>
              </a:gsLst>
              <a:lin ang="5400000" scaled="1"/>
              <a:tileRect/>
            </a:gradFill>
            <a:ln w="9525">
              <a:noFill/>
            </a:ln>
          </p:spPr>
          <p:txBody>
            <a:bodyPr/>
            <a:lstStyle/>
            <a:p>
              <a:endParaRPr lang="zh-CN" altLang="en-US"/>
            </a:p>
          </p:txBody>
        </p:sp>
        <p:sp>
          <p:nvSpPr>
            <p:cNvPr id="14344" name="未知"/>
            <p:cNvSpPr/>
            <p:nvPr/>
          </p:nvSpPr>
          <p:spPr>
            <a:xfrm>
              <a:off x="45" y="0"/>
              <a:ext cx="4371" cy="1066"/>
            </a:xfrm>
            <a:custGeom>
              <a:avLst/>
              <a:gdLst/>
              <a:ahLst/>
              <a:cxnLst/>
              <a:rect l="0" t="0" r="0" b="0"/>
              <a:pathLst>
                <a:path w="4371" h="1066">
                  <a:moveTo>
                    <a:pt x="0" y="845"/>
                  </a:moveTo>
                  <a:lnTo>
                    <a:pt x="1523" y="313"/>
                  </a:lnTo>
                  <a:lnTo>
                    <a:pt x="1610" y="617"/>
                  </a:lnTo>
                  <a:lnTo>
                    <a:pt x="2720" y="243"/>
                  </a:lnTo>
                  <a:lnTo>
                    <a:pt x="2784" y="538"/>
                  </a:lnTo>
                  <a:lnTo>
                    <a:pt x="3882" y="266"/>
                  </a:lnTo>
                  <a:lnTo>
                    <a:pt x="3795" y="0"/>
                  </a:lnTo>
                  <a:lnTo>
                    <a:pt x="4371" y="269"/>
                  </a:lnTo>
                  <a:lnTo>
                    <a:pt x="3961" y="832"/>
                  </a:lnTo>
                  <a:lnTo>
                    <a:pt x="3912" y="542"/>
                  </a:lnTo>
                  <a:lnTo>
                    <a:pt x="2594" y="921"/>
                  </a:lnTo>
                  <a:lnTo>
                    <a:pt x="2509" y="620"/>
                  </a:lnTo>
                  <a:lnTo>
                    <a:pt x="1344" y="968"/>
                  </a:lnTo>
                  <a:lnTo>
                    <a:pt x="1280" y="666"/>
                  </a:lnTo>
                  <a:lnTo>
                    <a:pt x="67" y="1066"/>
                  </a:lnTo>
                  <a:lnTo>
                    <a:pt x="0" y="845"/>
                  </a:lnTo>
                  <a:close/>
                </a:path>
              </a:pathLst>
            </a:custGeom>
            <a:gradFill rotWithShape="1">
              <a:gsLst>
                <a:gs pos="0">
                  <a:srgbClr val="990000">
                    <a:alpha val="100000"/>
                  </a:srgbClr>
                </a:gs>
                <a:gs pos="100000">
                  <a:srgbClr val="FF9933">
                    <a:alpha val="100000"/>
                  </a:srgbClr>
                </a:gs>
              </a:gsLst>
              <a:lin ang="0" scaled="1"/>
              <a:tileRect/>
            </a:gradFill>
            <a:ln w="9525"/>
            <a:scene3d>
              <a:camera prst="legacyPerspectiveTopRight">
                <a:rot lat="600000" lon="21000000" rev="0"/>
              </a:camera>
              <a:lightRig rig="legacyFlat4" dir="b"/>
            </a:scene3d>
            <a:sp3d extrusionH="163500" prstMaterial="legacyMatte">
              <a:bevelT w="13500" h="13500" prst="angle"/>
              <a:bevelB w="13500" h="13500" prst="angle"/>
              <a:extrusionClr>
                <a:srgbClr val="FF9933"/>
              </a:extrusionClr>
            </a:sp3d>
          </p:spPr>
          <p:txBody>
            <a:bodyPr/>
            <a:lstStyle/>
            <a:p>
              <a:endParaRPr lang="zh-CN" altLang="en-US"/>
            </a:p>
          </p:txBody>
        </p:sp>
        <p:sp>
          <p:nvSpPr>
            <p:cNvPr id="14345" name="棱台 14344"/>
            <p:cNvSpPr/>
            <p:nvPr/>
          </p:nvSpPr>
          <p:spPr>
            <a:xfrm>
              <a:off x="2778" y="2154"/>
              <a:ext cx="1122" cy="250"/>
            </a:xfrm>
            <a:prstGeom prst="bevel">
              <a:avLst>
                <a:gd name="adj" fmla="val 5949"/>
              </a:avLst>
            </a:prstGeom>
            <a:solidFill>
              <a:schemeClr val="hlink"/>
            </a:solidFill>
            <a:ln w="9525">
              <a:noFill/>
            </a:ln>
          </p:spPr>
          <p:txBody>
            <a:bodyPr wrap="none" anchor="ctr"/>
            <a:lstStyle/>
            <a:p>
              <a:pPr algn="ctr"/>
              <a:r>
                <a:rPr lang="zh-CN" altLang="en-US" dirty="0">
                  <a:solidFill>
                    <a:srgbClr val="FF1708"/>
                  </a:solidFill>
                  <a:ea typeface="宋体" panose="02010600030101010101" pitchFamily="2" charset="-122"/>
                  <a:sym typeface="+mn-ea"/>
                </a:rPr>
                <a:t>睡眠瘫痪</a:t>
              </a:r>
              <a:endParaRPr lang="zh-CN" altLang="en-US" sz="1600" dirty="0">
                <a:solidFill>
                  <a:schemeClr val="bg1"/>
                </a:solidFill>
                <a:ea typeface="宋体" panose="02010600030101010101" pitchFamily="2" charset="-122"/>
              </a:endParaRPr>
            </a:p>
          </p:txBody>
        </p:sp>
        <p:sp>
          <p:nvSpPr>
            <p:cNvPr id="14346" name="文本框 14345"/>
            <p:cNvSpPr txBox="1"/>
            <p:nvPr/>
          </p:nvSpPr>
          <p:spPr>
            <a:xfrm>
              <a:off x="0" y="952"/>
              <a:ext cx="1414" cy="1359"/>
            </a:xfrm>
            <a:prstGeom prst="rect">
              <a:avLst/>
            </a:prstGeom>
            <a:noFill/>
            <a:ln w="9525">
              <a:noFill/>
            </a:ln>
          </p:spPr>
          <p:txBody>
            <a:bodyPr>
              <a:spAutoFit/>
            </a:bodyPr>
            <a:lstStyle/>
            <a:p>
              <a:pPr marL="120650" indent="-120650">
                <a:spcBef>
                  <a:spcPct val="50000"/>
                </a:spcBef>
              </a:pPr>
              <a:r>
                <a:rPr lang="zh-CN" altLang="en-US" sz="1800" dirty="0">
                  <a:solidFill>
                    <a:srgbClr val="000099"/>
                  </a:solidFill>
                  <a:ea typeface="宋体" panose="02010600030101010101" pitchFamily="2" charset="-122"/>
                </a:rPr>
                <a:t>              </a:t>
              </a:r>
            </a:p>
            <a:p>
              <a:pPr marL="120650" indent="-120650">
                <a:spcBef>
                  <a:spcPct val="50000"/>
                </a:spcBef>
              </a:pPr>
              <a:r>
                <a:rPr lang="zh-CN" altLang="en-US" sz="1800" dirty="0">
                  <a:solidFill>
                    <a:srgbClr val="000099"/>
                  </a:solidFill>
                  <a:ea typeface="宋体" panose="02010600030101010101" pitchFamily="2" charset="-122"/>
                </a:rPr>
                <a:t>  </a:t>
              </a:r>
              <a:r>
                <a:rPr lang="zh-CN" altLang="en-US" sz="2000" dirty="0">
                  <a:solidFill>
                    <a:schemeClr val="tx2"/>
                  </a:solidFill>
                  <a:latin typeface="宋体" panose="02010600030101010101" pitchFamily="2" charset="-122"/>
                  <a:ea typeface="宋体" panose="02010600030101010101" pitchFamily="2" charset="-122"/>
                </a:rPr>
                <a:t>四肢无力</a:t>
              </a:r>
              <a:r>
                <a:rPr lang="en-US" altLang="zh-CN" sz="2000" dirty="0">
                  <a:solidFill>
                    <a:schemeClr val="tx2"/>
                  </a:solidFill>
                  <a:latin typeface="宋体" panose="02010600030101010101" pitchFamily="2" charset="-122"/>
                  <a:ea typeface="宋体" panose="02010600030101010101" pitchFamily="2" charset="-122"/>
                </a:rPr>
                <a:t>,</a:t>
              </a:r>
              <a:r>
                <a:rPr lang="zh-CN" altLang="en-US" sz="2000" dirty="0">
                  <a:solidFill>
                    <a:schemeClr val="tx2"/>
                  </a:solidFill>
                  <a:latin typeface="宋体" panose="02010600030101010101" pitchFamily="2" charset="-122"/>
                  <a:ea typeface="宋体" panose="02010600030101010101" pitchFamily="2" charset="-122"/>
                </a:rPr>
                <a:t>猝然倒地，意识清楚，历时短暂，常发生于大笑、恐惧或焦虑之后。 </a:t>
              </a:r>
            </a:p>
            <a:p>
              <a:pPr marL="120650" indent="-120650">
                <a:spcBef>
                  <a:spcPct val="50000"/>
                </a:spcBef>
              </a:pPr>
              <a:endParaRPr lang="zh-CN" altLang="en-US" sz="2000" dirty="0">
                <a:solidFill>
                  <a:schemeClr val="tx2"/>
                </a:solidFill>
                <a:latin typeface="宋体" panose="02010600030101010101" pitchFamily="2" charset="-122"/>
                <a:ea typeface="宋体" panose="02010600030101010101" pitchFamily="2" charset="-122"/>
              </a:endParaRPr>
            </a:p>
            <a:p>
              <a:pPr marL="120650" indent="-120650">
                <a:lnSpc>
                  <a:spcPct val="60000"/>
                </a:lnSpc>
                <a:spcBef>
                  <a:spcPct val="50000"/>
                </a:spcBef>
                <a:buClr>
                  <a:srgbClr val="1F3F5F"/>
                </a:buClr>
              </a:pPr>
              <a:endParaRPr lang="zh-CN" altLang="en-US" sz="2000" dirty="0">
                <a:solidFill>
                  <a:srgbClr val="000099"/>
                </a:solidFill>
                <a:latin typeface="宋体" panose="02010600030101010101" pitchFamily="2" charset="-122"/>
                <a:ea typeface="宋体" panose="02010600030101010101" pitchFamily="2" charset="-122"/>
              </a:endParaRPr>
            </a:p>
          </p:txBody>
        </p:sp>
        <p:sp>
          <p:nvSpPr>
            <p:cNvPr id="14347" name="棱台 14346"/>
            <p:cNvSpPr/>
            <p:nvPr/>
          </p:nvSpPr>
          <p:spPr>
            <a:xfrm>
              <a:off x="1451" y="2086"/>
              <a:ext cx="1122" cy="244"/>
            </a:xfrm>
            <a:prstGeom prst="bevel">
              <a:avLst>
                <a:gd name="adj" fmla="val 5949"/>
              </a:avLst>
            </a:prstGeom>
            <a:solidFill>
              <a:schemeClr val="hlink"/>
            </a:solidFill>
            <a:ln w="9525">
              <a:noFill/>
            </a:ln>
          </p:spPr>
          <p:txBody>
            <a:bodyPr wrap="none" anchor="ctr"/>
            <a:lstStyle/>
            <a:p>
              <a:pPr algn="ctr"/>
              <a:r>
                <a:rPr lang="zh-CN" altLang="en-US" dirty="0">
                  <a:solidFill>
                    <a:srgbClr val="FF1708"/>
                  </a:solidFill>
                  <a:ea typeface="宋体" panose="02010600030101010101" pitchFamily="2" charset="-122"/>
                </a:rPr>
                <a:t>入睡前幻觉</a:t>
              </a:r>
            </a:p>
          </p:txBody>
        </p:sp>
        <p:sp>
          <p:nvSpPr>
            <p:cNvPr id="14348" name="棱台 14347"/>
            <p:cNvSpPr/>
            <p:nvPr/>
          </p:nvSpPr>
          <p:spPr>
            <a:xfrm>
              <a:off x="136" y="2177"/>
              <a:ext cx="1122" cy="198"/>
            </a:xfrm>
            <a:prstGeom prst="bevel">
              <a:avLst>
                <a:gd name="adj" fmla="val 5949"/>
              </a:avLst>
            </a:prstGeom>
            <a:solidFill>
              <a:schemeClr val="hlink"/>
            </a:solidFill>
            <a:ln w="9525">
              <a:noFill/>
            </a:ln>
          </p:spPr>
          <p:txBody>
            <a:bodyPr wrap="none" anchor="ctr"/>
            <a:lstStyle/>
            <a:p>
              <a:pPr algn="ctr">
                <a:spcBef>
                  <a:spcPct val="50000"/>
                </a:spcBef>
              </a:pPr>
              <a:r>
                <a:rPr lang="zh-CN" altLang="en-US" dirty="0">
                  <a:solidFill>
                    <a:srgbClr val="FF1708"/>
                  </a:solidFill>
                  <a:ea typeface="宋体" panose="02010600030101010101" pitchFamily="2" charset="-122"/>
                </a:rPr>
                <a:t>猝倒症</a:t>
              </a:r>
            </a:p>
            <a:p>
              <a:pPr algn="ctr"/>
              <a:endParaRPr lang="zh-CN" altLang="en-US" sz="1600" dirty="0">
                <a:solidFill>
                  <a:schemeClr val="bg1"/>
                </a:solidFill>
                <a:ea typeface="宋体" panose="02010600030101010101" pitchFamily="2" charset="-122"/>
              </a:endParaRPr>
            </a:p>
          </p:txBody>
        </p:sp>
        <p:sp>
          <p:nvSpPr>
            <p:cNvPr id="14349" name="文本框 14348"/>
            <p:cNvSpPr txBox="1"/>
            <p:nvPr/>
          </p:nvSpPr>
          <p:spPr>
            <a:xfrm>
              <a:off x="1451" y="952"/>
              <a:ext cx="1155" cy="958"/>
            </a:xfrm>
            <a:prstGeom prst="rect">
              <a:avLst/>
            </a:prstGeom>
            <a:noFill/>
            <a:ln w="9525">
              <a:noFill/>
            </a:ln>
          </p:spPr>
          <p:txBody>
            <a:bodyPr wrap="square">
              <a:spAutoFit/>
            </a:bodyPr>
            <a:lstStyle/>
            <a:p>
              <a:pPr marL="120650" indent="-120650"/>
              <a:endParaRPr lang="zh-CN" altLang="en-US" sz="2000" dirty="0">
                <a:solidFill>
                  <a:schemeClr val="tx2"/>
                </a:solidFill>
                <a:latin typeface="宋体" panose="02010600030101010101" pitchFamily="2" charset="-122"/>
                <a:ea typeface="宋体" panose="02010600030101010101" pitchFamily="2" charset="-122"/>
                <a:sym typeface="+mn-ea"/>
              </a:endParaRPr>
            </a:p>
            <a:p>
              <a:pPr marL="120650" indent="-120650"/>
              <a:r>
                <a:rPr lang="zh-CN" altLang="en-US" sz="2000" dirty="0">
                  <a:solidFill>
                    <a:schemeClr val="tx2"/>
                  </a:solidFill>
                  <a:latin typeface="宋体" panose="02010600030101010101" pitchFamily="2" charset="-122"/>
                  <a:ea typeface="宋体" panose="02010600030101010101" pitchFamily="2" charset="-122"/>
                  <a:sym typeface="+mn-ea"/>
                </a:rPr>
                <a:t> 入睡前有与梦境相似的视、听幻觉，伴有恐惧感</a:t>
              </a:r>
              <a:endParaRPr lang="zh-CN" altLang="en-US" sz="2000" dirty="0">
                <a:solidFill>
                  <a:schemeClr val="tx2"/>
                </a:solidFill>
                <a:latin typeface="宋体" panose="02010600030101010101" pitchFamily="2" charset="-122"/>
                <a:ea typeface="宋体" panose="02010600030101010101" pitchFamily="2" charset="-122"/>
              </a:endParaRPr>
            </a:p>
            <a:p>
              <a:pPr>
                <a:spcBef>
                  <a:spcPct val="50000"/>
                </a:spcBef>
              </a:pPr>
              <a:endParaRPr lang="zh-CN" altLang="en-US" sz="2000" dirty="0">
                <a:solidFill>
                  <a:schemeClr val="tx2"/>
                </a:solidFill>
                <a:latin typeface="宋体" panose="02010600030101010101" pitchFamily="2" charset="-122"/>
                <a:ea typeface="宋体" panose="02010600030101010101" pitchFamily="2" charset="-122"/>
              </a:endParaRPr>
            </a:p>
          </p:txBody>
        </p:sp>
        <p:sp>
          <p:nvSpPr>
            <p:cNvPr id="14350" name="文本框 14349"/>
            <p:cNvSpPr txBox="1"/>
            <p:nvPr/>
          </p:nvSpPr>
          <p:spPr>
            <a:xfrm>
              <a:off x="2857" y="907"/>
              <a:ext cx="1134" cy="1453"/>
            </a:xfrm>
            <a:prstGeom prst="rect">
              <a:avLst/>
            </a:prstGeom>
            <a:noFill/>
            <a:ln w="9525">
              <a:noFill/>
            </a:ln>
          </p:spPr>
          <p:txBody>
            <a:bodyPr>
              <a:spAutoFit/>
            </a:bodyPr>
            <a:lstStyle/>
            <a:p>
              <a:r>
                <a:rPr lang="zh-CN" altLang="en-US" sz="2000" dirty="0">
                  <a:solidFill>
                    <a:schemeClr val="tx2"/>
                  </a:solidFill>
                  <a:latin typeface="宋体" panose="02010600030101010101" pitchFamily="2" charset="-122"/>
                  <a:ea typeface="宋体" panose="02010600030101010101" pitchFamily="2" charset="-122"/>
                  <a:sym typeface="+mn-ea"/>
                </a:rPr>
                <a:t>入睡时或刚睡醒后四肢不能活动，但睁眼、呼吸甚至说话如常，历时数分钟至数小时，可有濒死感</a:t>
              </a:r>
              <a:endParaRPr lang="zh-CN" altLang="en-US" sz="2000" dirty="0">
                <a:solidFill>
                  <a:schemeClr val="tx2"/>
                </a:solidFill>
                <a:latin typeface="宋体" panose="02010600030101010101" pitchFamily="2" charset="-122"/>
                <a:ea typeface="宋体" panose="02010600030101010101" pitchFamily="2" charset="-122"/>
              </a:endParaRPr>
            </a:p>
            <a:p>
              <a:endParaRPr lang="zh-CN" altLang="en-US" sz="2000" dirty="0">
                <a:solidFill>
                  <a:schemeClr val="tx2"/>
                </a:solidFill>
                <a:latin typeface="宋体" panose="02010600030101010101" pitchFamily="2" charset="-122"/>
                <a:ea typeface="宋体" panose="02010600030101010101" pitchFamily="2" charset="-122"/>
              </a:endParaRPr>
            </a:p>
            <a:p>
              <a:pPr>
                <a:spcBef>
                  <a:spcPct val="50000"/>
                </a:spcBef>
              </a:pPr>
              <a:endParaRPr lang="zh-CN" altLang="en-US" sz="2000" dirty="0">
                <a:solidFill>
                  <a:schemeClr val="tx2"/>
                </a:solidFill>
                <a:latin typeface="宋体" panose="02010600030101010101" pitchFamily="2" charset="-122"/>
                <a:ea typeface="宋体" panose="02010600030101010101"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lide(fromBottom)">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4340"/>
                                        </p:tgtEl>
                                        <p:attrNameLst>
                                          <p:attrName>style.visibility</p:attrName>
                                        </p:attrNameLst>
                                      </p:cBhvr>
                                      <p:to>
                                        <p:strVal val="visible"/>
                                      </p:to>
                                    </p:set>
                                    <p:animEffect transition="in" filter="checkerboard(across)">
                                      <p:cBhvr>
                                        <p:cTn id="12"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9457"/>
          <p:cNvSpPr/>
          <p:nvPr/>
        </p:nvSpPr>
        <p:spPr>
          <a:xfrm>
            <a:off x="2484438" y="4292600"/>
            <a:ext cx="5175250" cy="577850"/>
          </a:xfrm>
          <a:prstGeom prst="rect">
            <a:avLst/>
          </a:prstGeom>
          <a:solidFill>
            <a:schemeClr val="bg2"/>
          </a:solidFill>
          <a:ln w="9525">
            <a:noFill/>
          </a:ln>
        </p:spPr>
        <p:txBody>
          <a:bodyPr/>
          <a:lstStyle/>
          <a:p>
            <a:endParaRPr lang="zh-CN" altLang="en-US"/>
          </a:p>
        </p:txBody>
      </p:sp>
      <p:sp>
        <p:nvSpPr>
          <p:cNvPr id="19459" name="标题 19458"/>
          <p:cNvSpPr>
            <a:spLocks noGrp="1"/>
          </p:cNvSpPr>
          <p:nvPr>
            <p:ph type="title"/>
          </p:nvPr>
        </p:nvSpPr>
        <p:spPr/>
        <p:txBody>
          <a:bodyPr anchor="ctr"/>
          <a:lstStyle/>
          <a:p>
            <a:pPr algn="l"/>
            <a:r>
              <a:rPr lang="zh-CN" altLang="en-US">
                <a:ea typeface="宋体" panose="02010600030101010101" pitchFamily="2" charset="-122"/>
              </a:rPr>
              <a:t>其他类型睡眠障碍</a:t>
            </a:r>
          </a:p>
        </p:txBody>
      </p:sp>
      <p:sp>
        <p:nvSpPr>
          <p:cNvPr id="19460" name="文本占位符 19459"/>
          <p:cNvSpPr>
            <a:spLocks noGrp="1"/>
          </p:cNvSpPr>
          <p:nvPr>
            <p:ph type="body" idx="1"/>
          </p:nvPr>
        </p:nvSpPr>
        <p:spPr/>
        <p:txBody>
          <a:bodyPr/>
          <a:lstStyle/>
          <a:p>
            <a:pPr>
              <a:buNone/>
            </a:pPr>
            <a:endParaRPr>
              <a:ea typeface="宋体" panose="02010600030101010101" pitchFamily="2" charset="-122"/>
            </a:endParaRPr>
          </a:p>
        </p:txBody>
      </p:sp>
      <p:grpSp>
        <p:nvGrpSpPr>
          <p:cNvPr id="19461" name="组合 19460"/>
          <p:cNvGrpSpPr/>
          <p:nvPr/>
        </p:nvGrpSpPr>
        <p:grpSpPr>
          <a:xfrm>
            <a:off x="1187450" y="1916113"/>
            <a:ext cx="5184775" cy="935037"/>
            <a:chOff x="0" y="0"/>
            <a:chExt cx="3798" cy="728"/>
          </a:xfrm>
        </p:grpSpPr>
        <p:sp>
          <p:nvSpPr>
            <p:cNvPr id="19462" name="矩形 19461"/>
            <p:cNvSpPr/>
            <p:nvPr/>
          </p:nvSpPr>
          <p:spPr>
            <a:xfrm>
              <a:off x="207" y="18"/>
              <a:ext cx="3591" cy="425"/>
            </a:xfrm>
            <a:prstGeom prst="rect">
              <a:avLst/>
            </a:prstGeom>
            <a:solidFill>
              <a:schemeClr val="bg2"/>
            </a:solidFill>
            <a:ln w="9525">
              <a:noFill/>
            </a:ln>
          </p:spPr>
          <p:txBody>
            <a:bodyPr/>
            <a:lstStyle/>
            <a:p>
              <a:endParaRPr lang="zh-CN" altLang="en-US"/>
            </a:p>
          </p:txBody>
        </p:sp>
        <p:sp>
          <p:nvSpPr>
            <p:cNvPr id="19463" name="未知"/>
            <p:cNvSpPr/>
            <p:nvPr/>
          </p:nvSpPr>
          <p:spPr>
            <a:xfrm>
              <a:off x="0" y="4"/>
              <a:ext cx="820" cy="443"/>
            </a:xfrm>
            <a:custGeom>
              <a:avLst/>
              <a:gdLst/>
              <a:ahLst/>
              <a:cxnLst/>
              <a:rect l="0" t="0" r="0" b="0"/>
              <a:pathLst>
                <a:path w="1334" h="491">
                  <a:moveTo>
                    <a:pt x="2" y="0"/>
                  </a:moveTo>
                  <a:lnTo>
                    <a:pt x="0" y="491"/>
                  </a:lnTo>
                  <a:lnTo>
                    <a:pt x="872" y="491"/>
                  </a:lnTo>
                  <a:lnTo>
                    <a:pt x="1334" y="0"/>
                  </a:lnTo>
                  <a:lnTo>
                    <a:pt x="2" y="0"/>
                  </a:lnTo>
                  <a:close/>
                </a:path>
              </a:pathLst>
            </a:custGeom>
            <a:gradFill rotWithShape="1">
              <a:gsLst>
                <a:gs pos="0">
                  <a:schemeClr val="tx2"/>
                </a:gs>
                <a:gs pos="100000">
                  <a:schemeClr val="accent2"/>
                </a:gs>
              </a:gsLst>
              <a:lin ang="5400000" scaled="1"/>
              <a:tileRect/>
            </a:gradFill>
            <a:ln w="9525">
              <a:noFill/>
            </a:ln>
          </p:spPr>
          <p:txBody>
            <a:bodyPr/>
            <a:lstStyle/>
            <a:p>
              <a:endParaRPr lang="zh-CN" altLang="en-US"/>
            </a:p>
          </p:txBody>
        </p:sp>
        <p:sp>
          <p:nvSpPr>
            <p:cNvPr id="19464" name="文本框 19463"/>
            <p:cNvSpPr txBox="1"/>
            <p:nvPr/>
          </p:nvSpPr>
          <p:spPr>
            <a:xfrm>
              <a:off x="100" y="0"/>
              <a:ext cx="371" cy="546"/>
            </a:xfrm>
            <a:prstGeom prst="rect">
              <a:avLst/>
            </a:prstGeom>
            <a:noFill/>
            <a:ln w="9525">
              <a:noFill/>
            </a:ln>
            <a:effectLst>
              <a:outerShdw dist="85194" dir="1593903" algn="ctr" rotWithShape="0">
                <a:srgbClr val="11425C">
                  <a:alpha val="50000"/>
                </a:srgbClr>
              </a:outerShdw>
            </a:effectLst>
          </p:spPr>
          <p:txBody>
            <a:bodyPr wrap="none" anchor="t">
              <a:spAutoFit/>
            </a:bodyPr>
            <a:lstStyle/>
            <a:p>
              <a:pPr latinLnBrk="1"/>
              <a:r>
                <a:rPr lang="en-US" altLang="zh-CN" sz="4000" dirty="0">
                  <a:solidFill>
                    <a:schemeClr val="bg2"/>
                  </a:solidFill>
                  <a:latin typeface="Verdana" panose="020B0604030504040204" pitchFamily="2" charset="0"/>
                  <a:ea typeface="Gulim" panose="020B0600000101010101" pitchFamily="2" charset="-127"/>
                </a:rPr>
                <a:t>1</a:t>
              </a:r>
            </a:p>
          </p:txBody>
        </p:sp>
        <p:sp>
          <p:nvSpPr>
            <p:cNvPr id="19465" name="文本框 19464"/>
            <p:cNvSpPr txBox="1"/>
            <p:nvPr/>
          </p:nvSpPr>
          <p:spPr>
            <a:xfrm>
              <a:off x="861" y="40"/>
              <a:ext cx="1181" cy="688"/>
            </a:xfrm>
            <a:prstGeom prst="rect">
              <a:avLst/>
            </a:prstGeom>
            <a:noFill/>
            <a:ln w="9525">
              <a:noFill/>
            </a:ln>
          </p:spPr>
          <p:txBody>
            <a:bodyPr wrap="none" anchor="t">
              <a:spAutoFit/>
            </a:bodyPr>
            <a:lstStyle/>
            <a:p>
              <a:pPr eaLnBrk="0" hangingPunct="0"/>
              <a:r>
                <a:rPr lang="zh-CN" altLang="en-US" b="1" dirty="0">
                  <a:ea typeface="宋体" panose="02010600030101010101" pitchFamily="2" charset="-122"/>
                  <a:hlinkClick r:id="rId2" action="ppaction://hlinksldjump"/>
                </a:rPr>
                <a:t>睡眠</a:t>
              </a:r>
              <a:r>
                <a:rPr lang="zh-CN" altLang="en-US" b="1" dirty="0">
                  <a:solidFill>
                    <a:srgbClr val="00B050"/>
                  </a:solidFill>
                  <a:ea typeface="宋体" panose="02010600030101010101" pitchFamily="2" charset="-122"/>
                  <a:hlinkClick r:id="rId2" action="ppaction://hlinksldjump"/>
                </a:rPr>
                <a:t>过多</a:t>
              </a:r>
              <a:endParaRPr lang="zh-CN" altLang="en-US" b="1" dirty="0">
                <a:ea typeface="宋体" panose="02010600030101010101" pitchFamily="2" charset="-122"/>
              </a:endParaRPr>
            </a:p>
            <a:p>
              <a:pPr eaLnBrk="0" hangingPunct="0"/>
              <a:endParaRPr lang="en-US" altLang="zh-CN" sz="2400" dirty="0">
                <a:latin typeface="Verdana" panose="020B0604030504040204" pitchFamily="2" charset="0"/>
                <a:ea typeface="Gulim" panose="020B0600000101010101" pitchFamily="2" charset="-127"/>
              </a:endParaRPr>
            </a:p>
          </p:txBody>
        </p:sp>
      </p:grpSp>
      <p:grpSp>
        <p:nvGrpSpPr>
          <p:cNvPr id="19466" name="组合 19465"/>
          <p:cNvGrpSpPr/>
          <p:nvPr/>
        </p:nvGrpSpPr>
        <p:grpSpPr>
          <a:xfrm>
            <a:off x="1979613" y="2708275"/>
            <a:ext cx="5400675" cy="931863"/>
            <a:chOff x="0" y="0"/>
            <a:chExt cx="3798" cy="756"/>
          </a:xfrm>
        </p:grpSpPr>
        <p:sp>
          <p:nvSpPr>
            <p:cNvPr id="19467" name="矩形 19466"/>
            <p:cNvSpPr/>
            <p:nvPr/>
          </p:nvSpPr>
          <p:spPr>
            <a:xfrm>
              <a:off x="207" y="18"/>
              <a:ext cx="3591" cy="425"/>
            </a:xfrm>
            <a:prstGeom prst="rect">
              <a:avLst/>
            </a:prstGeom>
            <a:solidFill>
              <a:schemeClr val="bg2"/>
            </a:solidFill>
            <a:ln w="9525">
              <a:noFill/>
            </a:ln>
          </p:spPr>
          <p:txBody>
            <a:bodyPr/>
            <a:lstStyle/>
            <a:p>
              <a:endParaRPr lang="zh-CN" altLang="en-US"/>
            </a:p>
          </p:txBody>
        </p:sp>
        <p:sp>
          <p:nvSpPr>
            <p:cNvPr id="19468" name="未知"/>
            <p:cNvSpPr/>
            <p:nvPr/>
          </p:nvSpPr>
          <p:spPr>
            <a:xfrm>
              <a:off x="0" y="4"/>
              <a:ext cx="820" cy="443"/>
            </a:xfrm>
            <a:custGeom>
              <a:avLst/>
              <a:gdLst/>
              <a:ahLst/>
              <a:cxnLst/>
              <a:rect l="0" t="0" r="0" b="0"/>
              <a:pathLst>
                <a:path w="1334" h="491">
                  <a:moveTo>
                    <a:pt x="2" y="0"/>
                  </a:moveTo>
                  <a:lnTo>
                    <a:pt x="0" y="491"/>
                  </a:lnTo>
                  <a:lnTo>
                    <a:pt x="872" y="491"/>
                  </a:lnTo>
                  <a:lnTo>
                    <a:pt x="1334" y="0"/>
                  </a:lnTo>
                  <a:lnTo>
                    <a:pt x="2" y="0"/>
                  </a:lnTo>
                  <a:close/>
                </a:path>
              </a:pathLst>
            </a:custGeom>
            <a:gradFill rotWithShape="1">
              <a:gsLst>
                <a:gs pos="0">
                  <a:schemeClr val="tx2"/>
                </a:gs>
                <a:gs pos="100000">
                  <a:schemeClr val="accent2"/>
                </a:gs>
              </a:gsLst>
              <a:lin ang="5400000" scaled="1"/>
              <a:tileRect/>
            </a:gradFill>
            <a:ln w="9525">
              <a:noFill/>
            </a:ln>
          </p:spPr>
          <p:txBody>
            <a:bodyPr/>
            <a:lstStyle/>
            <a:p>
              <a:endParaRPr lang="zh-CN" altLang="en-US"/>
            </a:p>
          </p:txBody>
        </p:sp>
        <p:sp>
          <p:nvSpPr>
            <p:cNvPr id="19469" name="文本框 19468"/>
            <p:cNvSpPr txBox="1"/>
            <p:nvPr/>
          </p:nvSpPr>
          <p:spPr>
            <a:xfrm>
              <a:off x="100" y="0"/>
              <a:ext cx="319" cy="569"/>
            </a:xfrm>
            <a:prstGeom prst="rect">
              <a:avLst/>
            </a:prstGeom>
            <a:noFill/>
            <a:ln w="9525">
              <a:noFill/>
            </a:ln>
            <a:effectLst>
              <a:outerShdw dist="85194" dir="1593903" algn="ctr" rotWithShape="0">
                <a:schemeClr val="tx2">
                  <a:alpha val="50000"/>
                </a:schemeClr>
              </a:outerShdw>
            </a:effectLst>
          </p:spPr>
          <p:txBody>
            <a:bodyPr>
              <a:spAutoFit/>
            </a:bodyPr>
            <a:lstStyle/>
            <a:p>
              <a:pPr latinLnBrk="1"/>
              <a:r>
                <a:rPr lang="en-US" altLang="zh-CN" sz="4000" dirty="0">
                  <a:solidFill>
                    <a:schemeClr val="bg2"/>
                  </a:solidFill>
                  <a:latin typeface="Verdana" panose="020B0604030504040204" pitchFamily="2" charset="0"/>
                  <a:ea typeface="Gulim" panose="020B0600000101010101" pitchFamily="2" charset="-127"/>
                </a:rPr>
                <a:t>2</a:t>
              </a:r>
            </a:p>
          </p:txBody>
        </p:sp>
        <p:sp>
          <p:nvSpPr>
            <p:cNvPr id="19470" name="文本框 19469"/>
            <p:cNvSpPr txBox="1"/>
            <p:nvPr/>
          </p:nvSpPr>
          <p:spPr>
            <a:xfrm>
              <a:off x="860" y="39"/>
              <a:ext cx="1134" cy="717"/>
            </a:xfrm>
            <a:prstGeom prst="rect">
              <a:avLst/>
            </a:prstGeom>
            <a:noFill/>
            <a:ln w="9525">
              <a:noFill/>
            </a:ln>
          </p:spPr>
          <p:txBody>
            <a:bodyPr wrap="none" anchor="t">
              <a:spAutoFit/>
            </a:bodyPr>
            <a:lstStyle/>
            <a:p>
              <a:pPr eaLnBrk="0" hangingPunct="0"/>
              <a:r>
                <a:rPr lang="zh-CN" altLang="en-US" b="1" dirty="0">
                  <a:ea typeface="宋体" panose="02010600030101010101" pitchFamily="2" charset="-122"/>
                  <a:hlinkClick r:id="rId3" action="ppaction://hlinksldjump"/>
                </a:rPr>
                <a:t>睡眠剥夺</a:t>
              </a:r>
              <a:endParaRPr lang="zh-CN" altLang="en-US" b="1" dirty="0">
                <a:ea typeface="宋体" panose="02010600030101010101" pitchFamily="2" charset="-122"/>
              </a:endParaRPr>
            </a:p>
            <a:p>
              <a:pPr eaLnBrk="0" hangingPunct="0"/>
              <a:endParaRPr lang="en-US" altLang="zh-CN" sz="2400" dirty="0">
                <a:latin typeface="Verdana" panose="020B0604030504040204" pitchFamily="2" charset="0"/>
                <a:ea typeface="Gulim" panose="020B0600000101010101" pitchFamily="2" charset="-127"/>
              </a:endParaRPr>
            </a:p>
          </p:txBody>
        </p:sp>
      </p:grpSp>
      <p:grpSp>
        <p:nvGrpSpPr>
          <p:cNvPr id="19471" name="组合 19470"/>
          <p:cNvGrpSpPr/>
          <p:nvPr/>
        </p:nvGrpSpPr>
        <p:grpSpPr>
          <a:xfrm>
            <a:off x="1116013" y="3500438"/>
            <a:ext cx="5256212" cy="937358"/>
            <a:chOff x="0" y="0"/>
            <a:chExt cx="3798" cy="794"/>
          </a:xfrm>
        </p:grpSpPr>
        <p:sp>
          <p:nvSpPr>
            <p:cNvPr id="19472" name="矩形 19471"/>
            <p:cNvSpPr/>
            <p:nvPr/>
          </p:nvSpPr>
          <p:spPr>
            <a:xfrm>
              <a:off x="207" y="18"/>
              <a:ext cx="3591" cy="425"/>
            </a:xfrm>
            <a:prstGeom prst="rect">
              <a:avLst/>
            </a:prstGeom>
            <a:solidFill>
              <a:schemeClr val="bg2"/>
            </a:solidFill>
            <a:ln w="9525">
              <a:noFill/>
            </a:ln>
          </p:spPr>
          <p:txBody>
            <a:bodyPr/>
            <a:lstStyle/>
            <a:p>
              <a:endParaRPr lang="zh-CN" altLang="en-US"/>
            </a:p>
          </p:txBody>
        </p:sp>
        <p:sp>
          <p:nvSpPr>
            <p:cNvPr id="19473" name="未知"/>
            <p:cNvSpPr/>
            <p:nvPr/>
          </p:nvSpPr>
          <p:spPr>
            <a:xfrm>
              <a:off x="0" y="4"/>
              <a:ext cx="820" cy="443"/>
            </a:xfrm>
            <a:custGeom>
              <a:avLst/>
              <a:gdLst/>
              <a:ahLst/>
              <a:cxnLst/>
              <a:rect l="0" t="0" r="0" b="0"/>
              <a:pathLst>
                <a:path w="1334" h="491">
                  <a:moveTo>
                    <a:pt x="2" y="0"/>
                  </a:moveTo>
                  <a:lnTo>
                    <a:pt x="0" y="491"/>
                  </a:lnTo>
                  <a:lnTo>
                    <a:pt x="872" y="491"/>
                  </a:lnTo>
                  <a:lnTo>
                    <a:pt x="1334" y="0"/>
                  </a:lnTo>
                  <a:lnTo>
                    <a:pt x="2" y="0"/>
                  </a:lnTo>
                  <a:close/>
                </a:path>
              </a:pathLst>
            </a:custGeom>
            <a:gradFill rotWithShape="1">
              <a:gsLst>
                <a:gs pos="0">
                  <a:schemeClr val="tx2"/>
                </a:gs>
                <a:gs pos="100000">
                  <a:schemeClr val="accent2"/>
                </a:gs>
              </a:gsLst>
              <a:lin ang="5400000" scaled="1"/>
              <a:tileRect/>
            </a:gradFill>
            <a:ln w="9525">
              <a:noFill/>
            </a:ln>
          </p:spPr>
          <p:txBody>
            <a:bodyPr/>
            <a:lstStyle/>
            <a:p>
              <a:endParaRPr lang="zh-CN" altLang="en-US"/>
            </a:p>
          </p:txBody>
        </p:sp>
        <p:sp>
          <p:nvSpPr>
            <p:cNvPr id="19474" name="文本框 19473"/>
            <p:cNvSpPr txBox="1"/>
            <p:nvPr/>
          </p:nvSpPr>
          <p:spPr>
            <a:xfrm>
              <a:off x="100" y="0"/>
              <a:ext cx="366" cy="594"/>
            </a:xfrm>
            <a:prstGeom prst="rect">
              <a:avLst/>
            </a:prstGeom>
            <a:noFill/>
            <a:ln w="9525">
              <a:noFill/>
            </a:ln>
            <a:effectLst>
              <a:outerShdw dist="85194" dir="1593903" algn="ctr" rotWithShape="0">
                <a:schemeClr val="tx2">
                  <a:alpha val="50000"/>
                </a:schemeClr>
              </a:outerShdw>
            </a:effectLst>
          </p:spPr>
          <p:txBody>
            <a:bodyPr wrap="none" anchor="t">
              <a:spAutoFit/>
            </a:bodyPr>
            <a:lstStyle/>
            <a:p>
              <a:pPr latinLnBrk="1"/>
              <a:r>
                <a:rPr lang="en-US" altLang="zh-CN" sz="4000" dirty="0">
                  <a:solidFill>
                    <a:schemeClr val="bg2"/>
                  </a:solidFill>
                  <a:latin typeface="Verdana" panose="020B0604030504040204" pitchFamily="2" charset="0"/>
                  <a:ea typeface="Gulim" panose="020B0600000101010101" pitchFamily="2" charset="-127"/>
                </a:rPr>
                <a:t>3</a:t>
              </a:r>
            </a:p>
          </p:txBody>
        </p:sp>
        <p:sp>
          <p:nvSpPr>
            <p:cNvPr id="19475" name="文本框 19474"/>
            <p:cNvSpPr txBox="1"/>
            <p:nvPr/>
          </p:nvSpPr>
          <p:spPr>
            <a:xfrm>
              <a:off x="861" y="39"/>
              <a:ext cx="1767" cy="755"/>
            </a:xfrm>
            <a:prstGeom prst="rect">
              <a:avLst/>
            </a:prstGeom>
            <a:noFill/>
            <a:ln w="9525">
              <a:noFill/>
            </a:ln>
          </p:spPr>
          <p:txBody>
            <a:bodyPr wrap="none" anchor="t">
              <a:spAutoFit/>
            </a:bodyPr>
            <a:lstStyle/>
            <a:p>
              <a:pPr eaLnBrk="0" hangingPunct="0"/>
              <a:r>
                <a:rPr lang="zh-CN" altLang="en-US" b="1" dirty="0">
                  <a:solidFill>
                    <a:srgbClr val="00B448"/>
                  </a:solidFill>
                  <a:ea typeface="宋体" panose="02010600030101010101" pitchFamily="2" charset="-122"/>
                </a:rPr>
                <a:t>睡行症</a:t>
              </a:r>
              <a:r>
                <a:rPr lang="en-US" altLang="zh-CN" b="1" dirty="0">
                  <a:solidFill>
                    <a:srgbClr val="00B050"/>
                  </a:solidFill>
                  <a:ea typeface="宋体" panose="02010600030101010101" pitchFamily="2" charset="-122"/>
                </a:rPr>
                <a:t>-</a:t>
              </a:r>
              <a:r>
                <a:rPr lang="zh-CN" altLang="en-US" b="1" dirty="0">
                  <a:solidFill>
                    <a:srgbClr val="00B050"/>
                  </a:solidFill>
                  <a:ea typeface="宋体" panose="02010600030101010101" pitchFamily="2" charset="-122"/>
                  <a:hlinkClick r:id="rId4" action="ppaction://hlinksldjump"/>
                </a:rPr>
                <a:t>梦游症</a:t>
              </a:r>
              <a:endParaRPr lang="zh-CN" altLang="en-US" b="1" dirty="0">
                <a:ea typeface="宋体" panose="02010600030101010101" pitchFamily="2" charset="-122"/>
              </a:endParaRPr>
            </a:p>
            <a:p>
              <a:pPr eaLnBrk="0" hangingPunct="0"/>
              <a:endParaRPr lang="en-US" altLang="zh-CN" sz="2400" dirty="0">
                <a:latin typeface="Verdana" panose="020B0604030504040204" pitchFamily="2" charset="0"/>
                <a:ea typeface="Gulim" panose="020B0600000101010101" pitchFamily="2" charset="-127"/>
              </a:endParaRPr>
            </a:p>
          </p:txBody>
        </p:sp>
      </p:grpSp>
      <p:grpSp>
        <p:nvGrpSpPr>
          <p:cNvPr id="19476" name="组合 19475"/>
          <p:cNvGrpSpPr/>
          <p:nvPr/>
        </p:nvGrpSpPr>
        <p:grpSpPr>
          <a:xfrm>
            <a:off x="2051050" y="4292600"/>
            <a:ext cx="3230563" cy="1457326"/>
            <a:chOff x="0" y="0"/>
            <a:chExt cx="2035" cy="918"/>
          </a:xfrm>
        </p:grpSpPr>
        <p:sp>
          <p:nvSpPr>
            <p:cNvPr id="19477" name="未知"/>
            <p:cNvSpPr/>
            <p:nvPr/>
          </p:nvSpPr>
          <p:spPr>
            <a:xfrm>
              <a:off x="0" y="3"/>
              <a:ext cx="817" cy="360"/>
            </a:xfrm>
            <a:custGeom>
              <a:avLst/>
              <a:gdLst/>
              <a:ahLst/>
              <a:cxnLst/>
              <a:rect l="0" t="0" r="0" b="0"/>
              <a:pathLst>
                <a:path w="1334" h="491">
                  <a:moveTo>
                    <a:pt x="2" y="0"/>
                  </a:moveTo>
                  <a:lnTo>
                    <a:pt x="0" y="491"/>
                  </a:lnTo>
                  <a:lnTo>
                    <a:pt x="872" y="491"/>
                  </a:lnTo>
                  <a:lnTo>
                    <a:pt x="1334" y="0"/>
                  </a:lnTo>
                  <a:lnTo>
                    <a:pt x="2" y="0"/>
                  </a:lnTo>
                  <a:close/>
                </a:path>
              </a:pathLst>
            </a:custGeom>
            <a:gradFill rotWithShape="1">
              <a:gsLst>
                <a:gs pos="0">
                  <a:schemeClr val="tx2"/>
                </a:gs>
                <a:gs pos="100000">
                  <a:schemeClr val="accent2"/>
                </a:gs>
              </a:gsLst>
              <a:lin ang="5400000" scaled="1"/>
              <a:tileRect/>
            </a:gradFill>
            <a:ln w="9525">
              <a:noFill/>
            </a:ln>
          </p:spPr>
          <p:txBody>
            <a:bodyPr/>
            <a:lstStyle/>
            <a:p>
              <a:endParaRPr lang="zh-CN" altLang="en-US"/>
            </a:p>
          </p:txBody>
        </p:sp>
        <p:sp>
          <p:nvSpPr>
            <p:cNvPr id="19478" name="文本框 19477"/>
            <p:cNvSpPr txBox="1"/>
            <p:nvPr/>
          </p:nvSpPr>
          <p:spPr>
            <a:xfrm>
              <a:off x="107" y="0"/>
              <a:ext cx="339" cy="442"/>
            </a:xfrm>
            <a:prstGeom prst="rect">
              <a:avLst/>
            </a:prstGeom>
            <a:noFill/>
            <a:ln w="9525">
              <a:noFill/>
            </a:ln>
            <a:effectLst>
              <a:outerShdw dist="85194" dir="1593903" algn="ctr" rotWithShape="0">
                <a:schemeClr val="tx2">
                  <a:alpha val="50000"/>
                </a:schemeClr>
              </a:outerShdw>
            </a:effectLst>
          </p:spPr>
          <p:txBody>
            <a:bodyPr>
              <a:spAutoFit/>
            </a:bodyPr>
            <a:lstStyle/>
            <a:p>
              <a:pPr latinLnBrk="1"/>
              <a:r>
                <a:rPr lang="en-US" altLang="zh-CN" sz="4000" dirty="0">
                  <a:solidFill>
                    <a:schemeClr val="bg2"/>
                  </a:solidFill>
                  <a:latin typeface="Verdana" panose="020B0604030504040204" pitchFamily="2" charset="0"/>
                  <a:ea typeface="Gulim" panose="020B0600000101010101" pitchFamily="2" charset="-127"/>
                </a:rPr>
                <a:t>4</a:t>
              </a:r>
            </a:p>
          </p:txBody>
        </p:sp>
        <p:sp>
          <p:nvSpPr>
            <p:cNvPr id="19479" name="文本框 19478"/>
            <p:cNvSpPr txBox="1"/>
            <p:nvPr/>
          </p:nvSpPr>
          <p:spPr>
            <a:xfrm>
              <a:off x="908" y="46"/>
              <a:ext cx="1127" cy="872"/>
            </a:xfrm>
            <a:prstGeom prst="rect">
              <a:avLst/>
            </a:prstGeom>
            <a:noFill/>
            <a:ln w="9525">
              <a:noFill/>
            </a:ln>
          </p:spPr>
          <p:txBody>
            <a:bodyPr wrap="none" anchor="t">
              <a:spAutoFit/>
            </a:bodyPr>
            <a:lstStyle/>
            <a:p>
              <a:pPr eaLnBrk="0" hangingPunct="0"/>
              <a:r>
                <a:rPr lang="zh-CN" altLang="en-US" b="1" dirty="0">
                  <a:solidFill>
                    <a:srgbClr val="00B050"/>
                  </a:solidFill>
                  <a:ea typeface="宋体" panose="02010600030101010101" pitchFamily="2" charset="-122"/>
                  <a:hlinkClick r:id="rId5" action="ppaction://hlinksldjump"/>
                </a:rPr>
                <a:t>梦     魇</a:t>
              </a:r>
              <a:r>
                <a:rPr lang="zh-CN" altLang="en-US" b="1" dirty="0">
                  <a:solidFill>
                    <a:srgbClr val="00B050"/>
                  </a:solidFill>
                  <a:ea typeface="宋体" panose="02010600030101010101" pitchFamily="2" charset="-122"/>
                </a:rPr>
                <a:t>    </a:t>
              </a:r>
            </a:p>
            <a:p>
              <a:pPr eaLnBrk="0" hangingPunct="0"/>
              <a:endParaRPr lang="zh-CN" altLang="en-US" b="1" dirty="0">
                <a:solidFill>
                  <a:srgbClr val="FFFFFF"/>
                </a:solidFill>
                <a:ea typeface="宋体" panose="02010600030101010101" pitchFamily="2" charset="-122"/>
              </a:endParaRPr>
            </a:p>
            <a:p>
              <a:pPr eaLnBrk="0" hangingPunct="0"/>
              <a:endParaRPr lang="en-US" altLang="zh-CN" b="1" dirty="0">
                <a:ea typeface="宋体" panose="02010600030101010101" pitchFamily="2" charset="-122"/>
              </a:endParaRPr>
            </a:p>
          </p:txBody>
        </p:sp>
      </p:grpSp>
      <p:grpSp>
        <p:nvGrpSpPr>
          <p:cNvPr id="19480" name="组合 19479"/>
          <p:cNvGrpSpPr/>
          <p:nvPr/>
        </p:nvGrpSpPr>
        <p:grpSpPr>
          <a:xfrm>
            <a:off x="1116013" y="5013325"/>
            <a:ext cx="5256212" cy="701675"/>
            <a:chOff x="0" y="0"/>
            <a:chExt cx="3798" cy="555"/>
          </a:xfrm>
        </p:grpSpPr>
        <p:sp>
          <p:nvSpPr>
            <p:cNvPr id="19481" name="矩形 19480"/>
            <p:cNvSpPr/>
            <p:nvPr/>
          </p:nvSpPr>
          <p:spPr>
            <a:xfrm>
              <a:off x="207" y="18"/>
              <a:ext cx="3591" cy="425"/>
            </a:xfrm>
            <a:prstGeom prst="rect">
              <a:avLst/>
            </a:prstGeom>
            <a:solidFill>
              <a:schemeClr val="bg2"/>
            </a:solidFill>
            <a:ln w="9525">
              <a:noFill/>
            </a:ln>
          </p:spPr>
          <p:txBody>
            <a:bodyPr/>
            <a:lstStyle/>
            <a:p>
              <a:endParaRPr lang="zh-CN" altLang="en-US"/>
            </a:p>
          </p:txBody>
        </p:sp>
        <p:sp>
          <p:nvSpPr>
            <p:cNvPr id="19482" name="未知"/>
            <p:cNvSpPr/>
            <p:nvPr/>
          </p:nvSpPr>
          <p:spPr>
            <a:xfrm>
              <a:off x="0" y="4"/>
              <a:ext cx="820" cy="443"/>
            </a:xfrm>
            <a:custGeom>
              <a:avLst/>
              <a:gdLst/>
              <a:ahLst/>
              <a:cxnLst/>
              <a:rect l="0" t="0" r="0" b="0"/>
              <a:pathLst>
                <a:path w="1334" h="491">
                  <a:moveTo>
                    <a:pt x="2" y="0"/>
                  </a:moveTo>
                  <a:lnTo>
                    <a:pt x="0" y="491"/>
                  </a:lnTo>
                  <a:lnTo>
                    <a:pt x="872" y="491"/>
                  </a:lnTo>
                  <a:lnTo>
                    <a:pt x="1334" y="0"/>
                  </a:lnTo>
                  <a:lnTo>
                    <a:pt x="2" y="0"/>
                  </a:lnTo>
                  <a:close/>
                </a:path>
              </a:pathLst>
            </a:custGeom>
            <a:gradFill rotWithShape="1">
              <a:gsLst>
                <a:gs pos="0">
                  <a:schemeClr val="tx2"/>
                </a:gs>
                <a:gs pos="100000">
                  <a:schemeClr val="accent2"/>
                </a:gs>
              </a:gsLst>
              <a:lin ang="5400000" scaled="1"/>
              <a:tileRect/>
            </a:gradFill>
            <a:ln w="9525">
              <a:noFill/>
            </a:ln>
          </p:spPr>
          <p:txBody>
            <a:bodyPr/>
            <a:lstStyle/>
            <a:p>
              <a:endParaRPr lang="zh-CN" altLang="en-US"/>
            </a:p>
          </p:txBody>
        </p:sp>
        <p:sp>
          <p:nvSpPr>
            <p:cNvPr id="19483" name="文本框 19482"/>
            <p:cNvSpPr txBox="1"/>
            <p:nvPr/>
          </p:nvSpPr>
          <p:spPr>
            <a:xfrm>
              <a:off x="100" y="0"/>
              <a:ext cx="366" cy="555"/>
            </a:xfrm>
            <a:prstGeom prst="rect">
              <a:avLst/>
            </a:prstGeom>
            <a:noFill/>
            <a:ln w="9525">
              <a:noFill/>
            </a:ln>
            <a:effectLst>
              <a:outerShdw dist="85194" dir="1593903" algn="ctr" rotWithShape="0">
                <a:schemeClr val="tx2">
                  <a:alpha val="50000"/>
                </a:schemeClr>
              </a:outerShdw>
            </a:effectLst>
          </p:spPr>
          <p:txBody>
            <a:bodyPr wrap="none" anchor="t">
              <a:spAutoFit/>
            </a:bodyPr>
            <a:lstStyle/>
            <a:p>
              <a:pPr latinLnBrk="1"/>
              <a:r>
                <a:rPr lang="en-US" altLang="zh-CN" sz="4000" dirty="0">
                  <a:solidFill>
                    <a:schemeClr val="bg2"/>
                  </a:solidFill>
                  <a:latin typeface="Verdana" panose="020B0604030504040204" pitchFamily="2" charset="0"/>
                  <a:ea typeface="Gulim" panose="020B0600000101010101" pitchFamily="2" charset="-127"/>
                </a:rPr>
                <a:t>5</a:t>
              </a:r>
            </a:p>
          </p:txBody>
        </p:sp>
        <p:sp>
          <p:nvSpPr>
            <p:cNvPr id="19484" name="文本框 19483"/>
            <p:cNvSpPr txBox="1"/>
            <p:nvPr/>
          </p:nvSpPr>
          <p:spPr>
            <a:xfrm>
              <a:off x="861" y="51"/>
              <a:ext cx="1150" cy="413"/>
            </a:xfrm>
            <a:prstGeom prst="rect">
              <a:avLst/>
            </a:prstGeom>
            <a:noFill/>
            <a:ln w="9525">
              <a:noFill/>
            </a:ln>
          </p:spPr>
          <p:txBody>
            <a:bodyPr wrap="none" anchor="t">
              <a:spAutoFit/>
            </a:bodyPr>
            <a:lstStyle/>
            <a:p>
              <a:pPr latinLnBrk="1"/>
              <a:r>
                <a:rPr lang="zh-CN" altLang="en-US" b="1" u="sng" dirty="0">
                  <a:solidFill>
                    <a:srgbClr val="92D050"/>
                  </a:solidFill>
                  <a:ea typeface="宋体" panose="02010600030101010101" pitchFamily="2" charset="-122"/>
                  <a:hlinkClick r:id="rId6" action="ppaction://hlinksldjump"/>
                </a:rPr>
                <a:t>夜</a:t>
              </a:r>
              <a:r>
                <a:rPr lang="en-US" altLang="zh-CN" b="1" u="sng" dirty="0">
                  <a:solidFill>
                    <a:srgbClr val="92D050"/>
                  </a:solidFill>
                  <a:ea typeface="宋体" panose="02010600030101010101" pitchFamily="2" charset="-122"/>
                  <a:hlinkClick r:id="rId6" action="ppaction://hlinksldjump"/>
                </a:rPr>
                <a:t>   </a:t>
              </a:r>
              <a:r>
                <a:rPr lang="zh-CN" altLang="en-US" b="1" u="sng" dirty="0">
                  <a:solidFill>
                    <a:srgbClr val="92D050"/>
                  </a:solidFill>
                  <a:ea typeface="宋体" panose="02010600030101010101" pitchFamily="2" charset="-122"/>
                  <a:hlinkClick r:id="rId6" action="ppaction://hlinksldjump"/>
                </a:rPr>
                <a:t>惊</a:t>
              </a:r>
              <a:r>
                <a:rPr lang="zh-CN" altLang="en-US" b="1" u="sng" dirty="0">
                  <a:solidFill>
                    <a:srgbClr val="92D050"/>
                  </a:solidFill>
                  <a:ea typeface="宋体" panose="02010600030101010101" pitchFamily="2" charset="-122"/>
                </a:rPr>
                <a:t>    </a:t>
              </a:r>
            </a:p>
          </p:txBody>
        </p:sp>
      </p:grpSp>
      <p:grpSp>
        <p:nvGrpSpPr>
          <p:cNvPr id="19485" name="组合 19484"/>
          <p:cNvGrpSpPr/>
          <p:nvPr/>
        </p:nvGrpSpPr>
        <p:grpSpPr>
          <a:xfrm>
            <a:off x="2124075" y="5805488"/>
            <a:ext cx="5400675" cy="701675"/>
            <a:chOff x="0" y="0"/>
            <a:chExt cx="3798" cy="555"/>
          </a:xfrm>
        </p:grpSpPr>
        <p:sp>
          <p:nvSpPr>
            <p:cNvPr id="19486" name="矩形 19485"/>
            <p:cNvSpPr/>
            <p:nvPr/>
          </p:nvSpPr>
          <p:spPr>
            <a:xfrm>
              <a:off x="207" y="18"/>
              <a:ext cx="3591" cy="425"/>
            </a:xfrm>
            <a:prstGeom prst="rect">
              <a:avLst/>
            </a:prstGeom>
            <a:solidFill>
              <a:schemeClr val="bg2"/>
            </a:solidFill>
            <a:ln w="9525">
              <a:noFill/>
            </a:ln>
          </p:spPr>
          <p:txBody>
            <a:bodyPr wrap="none" anchor="ctr"/>
            <a:lstStyle/>
            <a:p>
              <a:pPr algn="ctr"/>
              <a:r>
                <a:rPr lang="zh-CN" altLang="en-US" dirty="0">
                  <a:ea typeface="宋体" panose="02010600030101010101" pitchFamily="2" charset="-122"/>
                </a:rPr>
                <a:t> </a:t>
              </a:r>
            </a:p>
          </p:txBody>
        </p:sp>
        <p:sp>
          <p:nvSpPr>
            <p:cNvPr id="19487" name="未知"/>
            <p:cNvSpPr/>
            <p:nvPr/>
          </p:nvSpPr>
          <p:spPr>
            <a:xfrm>
              <a:off x="0" y="4"/>
              <a:ext cx="820" cy="443"/>
            </a:xfrm>
            <a:custGeom>
              <a:avLst/>
              <a:gdLst/>
              <a:ahLst/>
              <a:cxnLst/>
              <a:rect l="0" t="0" r="0" b="0"/>
              <a:pathLst>
                <a:path w="1334" h="491">
                  <a:moveTo>
                    <a:pt x="2" y="0"/>
                  </a:moveTo>
                  <a:lnTo>
                    <a:pt x="0" y="491"/>
                  </a:lnTo>
                  <a:lnTo>
                    <a:pt x="872" y="491"/>
                  </a:lnTo>
                  <a:lnTo>
                    <a:pt x="1334" y="0"/>
                  </a:lnTo>
                  <a:lnTo>
                    <a:pt x="2" y="0"/>
                  </a:lnTo>
                  <a:close/>
                </a:path>
              </a:pathLst>
            </a:custGeom>
            <a:gradFill rotWithShape="1">
              <a:gsLst>
                <a:gs pos="0">
                  <a:schemeClr val="tx2"/>
                </a:gs>
                <a:gs pos="100000">
                  <a:schemeClr val="accent2"/>
                </a:gs>
              </a:gsLst>
              <a:lin ang="5400000" scaled="1"/>
              <a:tileRect/>
            </a:gradFill>
            <a:ln w="9525">
              <a:noFill/>
            </a:ln>
          </p:spPr>
          <p:txBody>
            <a:bodyPr/>
            <a:lstStyle/>
            <a:p>
              <a:endParaRPr lang="zh-CN" altLang="en-US"/>
            </a:p>
          </p:txBody>
        </p:sp>
        <p:sp>
          <p:nvSpPr>
            <p:cNvPr id="19488" name="文本框 19487"/>
            <p:cNvSpPr txBox="1"/>
            <p:nvPr/>
          </p:nvSpPr>
          <p:spPr>
            <a:xfrm>
              <a:off x="100" y="0"/>
              <a:ext cx="357" cy="555"/>
            </a:xfrm>
            <a:prstGeom prst="rect">
              <a:avLst/>
            </a:prstGeom>
            <a:noFill/>
            <a:ln w="9525">
              <a:noFill/>
            </a:ln>
            <a:effectLst>
              <a:outerShdw dist="85194" dir="1593903" algn="ctr" rotWithShape="0">
                <a:schemeClr val="tx2">
                  <a:alpha val="50000"/>
                </a:schemeClr>
              </a:outerShdw>
            </a:effectLst>
          </p:spPr>
          <p:txBody>
            <a:bodyPr wrap="none" anchor="t">
              <a:spAutoFit/>
            </a:bodyPr>
            <a:lstStyle/>
            <a:p>
              <a:pPr latinLnBrk="1"/>
              <a:r>
                <a:rPr lang="en-US" altLang="zh-CN" sz="4000" dirty="0">
                  <a:solidFill>
                    <a:schemeClr val="bg2"/>
                  </a:solidFill>
                  <a:latin typeface="Verdana" panose="020B0604030504040204" pitchFamily="2" charset="0"/>
                  <a:ea typeface="Gulim" panose="020B0600000101010101" pitchFamily="2" charset="-127"/>
                </a:rPr>
                <a:t>6</a:t>
              </a:r>
            </a:p>
          </p:txBody>
        </p:sp>
        <p:sp>
          <p:nvSpPr>
            <p:cNvPr id="19489" name="文本框 19488"/>
            <p:cNvSpPr txBox="1"/>
            <p:nvPr/>
          </p:nvSpPr>
          <p:spPr>
            <a:xfrm>
              <a:off x="860" y="51"/>
              <a:ext cx="1116" cy="411"/>
            </a:xfrm>
            <a:prstGeom prst="rect">
              <a:avLst/>
            </a:prstGeom>
            <a:noFill/>
            <a:ln w="9525">
              <a:noFill/>
            </a:ln>
          </p:spPr>
          <p:txBody>
            <a:bodyPr wrap="none" anchor="t">
              <a:spAutoFit/>
            </a:bodyPr>
            <a:lstStyle/>
            <a:p>
              <a:pPr latinLnBrk="1"/>
              <a:r>
                <a:rPr lang="zh-CN" altLang="en-US" b="1" dirty="0">
                  <a:ea typeface="宋体" panose="02010600030101010101" pitchFamily="2" charset="-122"/>
                </a:rPr>
                <a:t> </a:t>
              </a:r>
              <a:r>
                <a:rPr lang="zh-CN" altLang="en-US" b="1" dirty="0">
                  <a:ea typeface="宋体" panose="02010600030101010101" pitchFamily="2" charset="-122"/>
                  <a:hlinkClick r:id="rId7" action="ppaction://hlinksldjump"/>
                </a:rPr>
                <a:t>遗      尿</a:t>
              </a:r>
              <a:endParaRPr lang="zh-CN" altLang="en-US" b="1" dirty="0">
                <a:ea typeface="宋体" panose="02010600030101010101"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19461"/>
                                        </p:tgtEl>
                                        <p:attrNameLst>
                                          <p:attrName>style.visibility</p:attrName>
                                        </p:attrNameLst>
                                      </p:cBhvr>
                                      <p:to>
                                        <p:strVal val="visible"/>
                                      </p:to>
                                    </p:set>
                                    <p:animEffect transition="in" filter="slide(fromLeft)">
                                      <p:cBhvr>
                                        <p:cTn id="7" dur="500"/>
                                        <p:tgtEl>
                                          <p:spTgt spid="19461"/>
                                        </p:tgtEl>
                                      </p:cBhvr>
                                    </p:animEffect>
                                  </p:childTnLst>
                                </p:cTn>
                              </p:par>
                              <p:par>
                                <p:cTn id="8" presetID="12" presetClass="entr" presetSubtype="8" fill="hold" nodeType="withEffect">
                                  <p:stCondLst>
                                    <p:cond delay="0"/>
                                  </p:stCondLst>
                                  <p:childTnLst>
                                    <p:set>
                                      <p:cBhvr>
                                        <p:cTn id="9" dur="1" fill="hold">
                                          <p:stCondLst>
                                            <p:cond delay="0"/>
                                          </p:stCondLst>
                                        </p:cTn>
                                        <p:tgtEl>
                                          <p:spTgt spid="19466"/>
                                        </p:tgtEl>
                                        <p:attrNameLst>
                                          <p:attrName>style.visibility</p:attrName>
                                        </p:attrNameLst>
                                      </p:cBhvr>
                                      <p:to>
                                        <p:strVal val="visible"/>
                                      </p:to>
                                    </p:set>
                                    <p:animEffect transition="in" filter="slide(fromLeft)">
                                      <p:cBhvr>
                                        <p:cTn id="10" dur="500"/>
                                        <p:tgtEl>
                                          <p:spTgt spid="19466"/>
                                        </p:tgtEl>
                                      </p:cBhvr>
                                    </p:animEffect>
                                  </p:childTnLst>
                                </p:cTn>
                              </p:par>
                              <p:par>
                                <p:cTn id="11" presetID="12" presetClass="entr" presetSubtype="8" fill="hold" nodeType="withEffect">
                                  <p:stCondLst>
                                    <p:cond delay="0"/>
                                  </p:stCondLst>
                                  <p:childTnLst>
                                    <p:set>
                                      <p:cBhvr>
                                        <p:cTn id="12" dur="1" fill="hold">
                                          <p:stCondLst>
                                            <p:cond delay="0"/>
                                          </p:stCondLst>
                                        </p:cTn>
                                        <p:tgtEl>
                                          <p:spTgt spid="19471"/>
                                        </p:tgtEl>
                                        <p:attrNameLst>
                                          <p:attrName>style.visibility</p:attrName>
                                        </p:attrNameLst>
                                      </p:cBhvr>
                                      <p:to>
                                        <p:strVal val="visible"/>
                                      </p:to>
                                    </p:set>
                                    <p:animEffect transition="in" filter="slide(fromLeft)">
                                      <p:cBhvr>
                                        <p:cTn id="13" dur="500"/>
                                        <p:tgtEl>
                                          <p:spTgt spid="19471"/>
                                        </p:tgtEl>
                                      </p:cBhvr>
                                    </p:animEffect>
                                  </p:childTnLst>
                                </p:cTn>
                              </p:par>
                              <p:par>
                                <p:cTn id="14" presetID="12" presetClass="entr" presetSubtype="8" fill="hold" nodeType="withEffect">
                                  <p:stCondLst>
                                    <p:cond delay="0"/>
                                  </p:stCondLst>
                                  <p:childTnLst>
                                    <p:set>
                                      <p:cBhvr>
                                        <p:cTn id="15" dur="1" fill="hold">
                                          <p:stCondLst>
                                            <p:cond delay="0"/>
                                          </p:stCondLst>
                                        </p:cTn>
                                        <p:tgtEl>
                                          <p:spTgt spid="19476"/>
                                        </p:tgtEl>
                                        <p:attrNameLst>
                                          <p:attrName>style.visibility</p:attrName>
                                        </p:attrNameLst>
                                      </p:cBhvr>
                                      <p:to>
                                        <p:strVal val="visible"/>
                                      </p:to>
                                    </p:set>
                                    <p:animEffect transition="in" filter="slide(fromLeft)">
                                      <p:cBhvr>
                                        <p:cTn id="16" dur="500"/>
                                        <p:tgtEl>
                                          <p:spTgt spid="19476"/>
                                        </p:tgtEl>
                                      </p:cBhvr>
                                    </p:animEffect>
                                  </p:childTnLst>
                                </p:cTn>
                              </p:par>
                              <p:par>
                                <p:cTn id="17" presetID="12" presetClass="entr" presetSubtype="8" fill="hold" nodeType="withEffect">
                                  <p:stCondLst>
                                    <p:cond delay="0"/>
                                  </p:stCondLst>
                                  <p:childTnLst>
                                    <p:set>
                                      <p:cBhvr>
                                        <p:cTn id="18" dur="1" fill="hold">
                                          <p:stCondLst>
                                            <p:cond delay="0"/>
                                          </p:stCondLst>
                                        </p:cTn>
                                        <p:tgtEl>
                                          <p:spTgt spid="19480"/>
                                        </p:tgtEl>
                                        <p:attrNameLst>
                                          <p:attrName>style.visibility</p:attrName>
                                        </p:attrNameLst>
                                      </p:cBhvr>
                                      <p:to>
                                        <p:strVal val="visible"/>
                                      </p:to>
                                    </p:set>
                                    <p:animEffect transition="in" filter="slide(fromLeft)">
                                      <p:cBhvr>
                                        <p:cTn id="19" dur="500"/>
                                        <p:tgtEl>
                                          <p:spTgt spid="19480"/>
                                        </p:tgtEl>
                                      </p:cBhvr>
                                    </p:animEffect>
                                  </p:childTnLst>
                                </p:cTn>
                              </p:par>
                              <p:par>
                                <p:cTn id="20" presetID="12" presetClass="entr" presetSubtype="8" fill="hold" nodeType="withEffect">
                                  <p:stCondLst>
                                    <p:cond delay="0"/>
                                  </p:stCondLst>
                                  <p:childTnLst>
                                    <p:set>
                                      <p:cBhvr>
                                        <p:cTn id="21" dur="1" fill="hold">
                                          <p:stCondLst>
                                            <p:cond delay="0"/>
                                          </p:stCondLst>
                                        </p:cTn>
                                        <p:tgtEl>
                                          <p:spTgt spid="19485"/>
                                        </p:tgtEl>
                                        <p:attrNameLst>
                                          <p:attrName>style.visibility</p:attrName>
                                        </p:attrNameLst>
                                      </p:cBhvr>
                                      <p:to>
                                        <p:strVal val="visible"/>
                                      </p:to>
                                    </p:set>
                                    <p:animEffect transition="in" filter="slide(fromLeft)">
                                      <p:cBhvr>
                                        <p:cTn id="22" dur="500"/>
                                        <p:tgtEl>
                                          <p:spTgt spid="19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40TGp_medical_light_v2">
  <a:themeElements>
    <a:clrScheme name="">
      <a:dk1>
        <a:srgbClr val="124B98"/>
      </a:dk1>
      <a:lt1>
        <a:srgbClr val="FFFFFF"/>
      </a:lt1>
      <a:dk2>
        <a:srgbClr val="000000"/>
      </a:dk2>
      <a:lt2>
        <a:srgbClr val="DDDDDD"/>
      </a:lt2>
      <a:accent1>
        <a:srgbClr val="4976D1"/>
      </a:accent1>
      <a:accent2>
        <a:srgbClr val="1BABE5"/>
      </a:accent2>
      <a:accent3>
        <a:srgbClr val="FFFFFF"/>
      </a:accent3>
      <a:accent4>
        <a:srgbClr val="0E3F82"/>
      </a:accent4>
      <a:accent5>
        <a:srgbClr val="B1BDE4"/>
      </a:accent5>
      <a:accent6>
        <a:srgbClr val="1799CD"/>
      </a:accent6>
      <a:hlink>
        <a:srgbClr val="4DC9A9"/>
      </a:hlink>
      <a:folHlink>
        <a:srgbClr val="9C76F0"/>
      </a:folHlink>
    </a:clrScheme>
    <a:fontScheme name="">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666699"/>
        </a:dk1>
        <a:lt1>
          <a:srgbClr val="FFFFFF"/>
        </a:lt1>
        <a:dk2>
          <a:srgbClr val="000000"/>
        </a:dk2>
        <a:lt2>
          <a:srgbClr val="C0C0C0"/>
        </a:lt2>
        <a:accent1>
          <a:srgbClr val="72B88E"/>
        </a:accent1>
        <a:accent2>
          <a:srgbClr val="8393E1"/>
        </a:accent2>
        <a:accent3>
          <a:srgbClr val="FFFFFF"/>
        </a:accent3>
        <a:accent4>
          <a:srgbClr val="575783"/>
        </a:accent4>
        <a:accent5>
          <a:srgbClr val="BCD8C6"/>
        </a:accent5>
        <a:accent6>
          <a:srgbClr val="7583CA"/>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
        <a:dk1>
          <a:srgbClr val="1D528D"/>
        </a:dk1>
        <a:lt1>
          <a:srgbClr val="FFFFFF"/>
        </a:lt1>
        <a:dk2>
          <a:srgbClr val="000000"/>
        </a:dk2>
        <a:lt2>
          <a:srgbClr val="DDDDDD"/>
        </a:lt2>
        <a:accent1>
          <a:srgbClr val="2CA3C8"/>
        </a:accent1>
        <a:accent2>
          <a:srgbClr val="9999FF"/>
        </a:accent2>
        <a:accent3>
          <a:srgbClr val="FFFFFF"/>
        </a:accent3>
        <a:accent4>
          <a:srgbClr val="174579"/>
        </a:accent4>
        <a:accent5>
          <a:srgbClr val="ACCEE0"/>
        </a:accent5>
        <a:accent6>
          <a:srgbClr val="8989E5"/>
        </a:accent6>
        <a:hlink>
          <a:srgbClr val="FF9933"/>
        </a:hlink>
        <a:folHlink>
          <a:srgbClr val="969696"/>
        </a:folHlink>
      </a:clrScheme>
      <a:clrMap bg1="lt1" tx1="dk1" bg2="lt2" tx2="dk2" accent1="accent1" accent2="accent2" accent3="accent3" accent4="accent4" accent5="accent5" accent6="accent6" hlink="hlink" folHlink="folHlink"/>
    </a:extraClrScheme>
    <a:extraClrScheme>
      <a:clrScheme name="">
        <a:dk1>
          <a:srgbClr val="124B98"/>
        </a:dk1>
        <a:lt1>
          <a:srgbClr val="FFFFFF"/>
        </a:lt1>
        <a:dk2>
          <a:srgbClr val="000000"/>
        </a:dk2>
        <a:lt2>
          <a:srgbClr val="DDDDDD"/>
        </a:lt2>
        <a:accent1>
          <a:srgbClr val="4976D1"/>
        </a:accent1>
        <a:accent2>
          <a:srgbClr val="1BABE5"/>
        </a:accent2>
        <a:accent3>
          <a:srgbClr val="FFFFFF"/>
        </a:accent3>
        <a:accent4>
          <a:srgbClr val="0E3F82"/>
        </a:accent4>
        <a:accent5>
          <a:srgbClr val="B1BDE4"/>
        </a:accent5>
        <a:accent6>
          <a:srgbClr val="1799CD"/>
        </a:accent6>
        <a:hlink>
          <a:srgbClr val="4DC9A9"/>
        </a:hlink>
        <a:folHlink>
          <a:srgbClr val="9C76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140TGp_medical_light_v2.pot</Template>
  <TotalTime>0</TotalTime>
  <Words>1186</Words>
  <Application>Microsoft Office PowerPoint</Application>
  <PresentationFormat>全屏显示(4:3)</PresentationFormat>
  <Paragraphs>130</Paragraphs>
  <Slides>18</Slides>
  <Notes>1</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140TGp_medical_light_v2</vt:lpstr>
      <vt:lpstr>幻灯片 1</vt:lpstr>
      <vt:lpstr>睡 眠 现 状</vt:lpstr>
      <vt:lpstr>学习目标</vt:lpstr>
      <vt:lpstr>睡眠障碍（sleep disorder）</vt:lpstr>
      <vt:lpstr>分 类</vt:lpstr>
      <vt:lpstr>失眠（insomnia）</vt:lpstr>
      <vt:lpstr>嗜睡（hypersomnia）</vt:lpstr>
      <vt:lpstr>发作性睡眠（narcolepsy）</vt:lpstr>
      <vt:lpstr>其他类型睡眠障碍</vt:lpstr>
      <vt:lpstr>睡眠过度（hypersonmnias）</vt:lpstr>
      <vt:lpstr>睡眠剥夺（sleep deprivation）</vt:lpstr>
      <vt:lpstr>梦游症（sleep walking）</vt:lpstr>
      <vt:lpstr>梦魇（nightmare）</vt:lpstr>
      <vt:lpstr>睡惊（night terrors）</vt:lpstr>
      <vt:lpstr>遗尿(bedwetting) </vt:lpstr>
      <vt:lpstr>掌握自己的睡眠模式</vt:lpstr>
      <vt:lpstr>护理措施</vt:lpstr>
      <vt:lpstr>幻灯片 18</vt:lpstr>
    </vt:vector>
  </TitlesOfParts>
  <Company>落雪梨花</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Bzdd</dc:creator>
  <cp:lastModifiedBy>陈建敏</cp:lastModifiedBy>
  <cp:revision>11</cp:revision>
  <dcterms:created xsi:type="dcterms:W3CDTF">2011-03-14T07:59:00Z</dcterms:created>
  <dcterms:modified xsi:type="dcterms:W3CDTF">2019-05-17T08:41:10Z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