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64" r:id="rId3"/>
    <p:sldId id="265" r:id="rId4"/>
    <p:sldId id="266" r:id="rId5"/>
    <p:sldId id="268" r:id="rId6"/>
    <p:sldId id="269" r:id="rId7"/>
    <p:sldId id="273" r:id="rId8"/>
    <p:sldId id="279" r:id="rId9"/>
    <p:sldId id="281" r:id="rId10"/>
    <p:sldId id="278" r:id="rId11"/>
    <p:sldId id="286" r:id="rId12"/>
    <p:sldId id="288" r:id="rId13"/>
    <p:sldId id="289" r:id="rId14"/>
    <p:sldId id="303" r:id="rId15"/>
    <p:sldId id="290" r:id="rId16"/>
    <p:sldId id="291" r:id="rId17"/>
    <p:sldId id="294" r:id="rId18"/>
    <p:sldId id="293" r:id="rId19"/>
    <p:sldId id="292" r:id="rId20"/>
    <p:sldId id="297" r:id="rId21"/>
    <p:sldId id="296" r:id="rId22"/>
    <p:sldId id="295" r:id="rId23"/>
    <p:sldId id="298" r:id="rId24"/>
    <p:sldId id="301" r:id="rId25"/>
    <p:sldId id="300" r:id="rId26"/>
    <p:sldId id="305" r:id="rId27"/>
    <p:sldId id="304" r:id="rId28"/>
    <p:sldId id="326" r:id="rId29"/>
    <p:sldId id="309" r:id="rId30"/>
    <p:sldId id="314" r:id="rId31"/>
    <p:sldId id="315" r:id="rId32"/>
    <p:sldId id="317" r:id="rId33"/>
    <p:sldId id="311" r:id="rId34"/>
    <p:sldId id="320" r:id="rId35"/>
    <p:sldId id="319" r:id="rId36"/>
    <p:sldId id="312" r:id="rId37"/>
    <p:sldId id="323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76" autoAdjust="0"/>
  </p:normalViewPr>
  <p:slideViewPr>
    <p:cSldViewPr>
      <p:cViewPr varScale="1">
        <p:scale>
          <a:sx n="80" d="100"/>
          <a:sy n="80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D20A2-D16E-471E-8016-536558D4D5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10472-0CFB-4FB7-BABE-B71AAA87D2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10472-0CFB-4FB7-BABE-B71AAA87D2C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2800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特殊字体：李旭科毛笔行书</a:t>
            </a:r>
          </a:p>
        </p:txBody>
      </p:sp>
      <p:sp>
        <p:nvSpPr>
          <p:cNvPr id="12800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2F12099C-CBD1-436B-AEA1-13733C92B93B}" type="slidenum">
              <a:rPr lang="zh-CN" altLang="en-US" sz="1200"/>
              <a:pPr algn="r"/>
              <a:t>37</a:t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file:///F:\&#35838;&#20214;\&#24247;&#22797;&#35270;&#39057;.mp4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file:///F:\&#35838;&#20214;\&#24247;&#22797;&#35270;&#39057;.mp4" TargetMode="Externa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/>
          <a:lstStyle/>
          <a:p>
            <a:r>
              <a:rPr lang="zh-CN" altLang="en-US" b="1" dirty="0" smtClean="0"/>
              <a:t>老年住院患者康复锻炼</a:t>
            </a:r>
            <a:endParaRPr lang="zh-CN" altLang="en-US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                                          </a:t>
            </a:r>
            <a:r>
              <a:rPr lang="en-US" altLang="zh-CN" dirty="0" smtClean="0">
                <a:solidFill>
                  <a:schemeClr val="tx1"/>
                </a:solidFill>
              </a:rPr>
              <a:t>801/802</a:t>
            </a:r>
            <a:r>
              <a:rPr lang="zh-CN" altLang="en-US" dirty="0" smtClean="0">
                <a:solidFill>
                  <a:schemeClr val="tx1"/>
                </a:solidFill>
              </a:rPr>
              <a:t>病区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/>
                </a:solidFill>
              </a:rPr>
              <a:t>                                        陆晓密</a:t>
            </a: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老年人心理变化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老年期的各种丧失，工作的丧失，收入的下降，亲人的离世，人际交往的减少</a:t>
            </a:r>
            <a:endParaRPr lang="zh-CN" altLang="en-US" dirty="0"/>
          </a:p>
        </p:txBody>
      </p:sp>
      <p:pic>
        <p:nvPicPr>
          <p:cNvPr id="8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/>
          <p:cNvGrpSpPr/>
          <p:nvPr/>
        </p:nvGrpSpPr>
        <p:grpSpPr>
          <a:xfrm>
            <a:off x="1071538" y="3286124"/>
            <a:ext cx="1465468" cy="3169919"/>
            <a:chOff x="331217" y="641217"/>
            <a:chExt cx="1465468" cy="3169919"/>
          </a:xfrm>
        </p:grpSpPr>
        <p:sp>
          <p:nvSpPr>
            <p:cNvPr id="13" name="矩形 12"/>
            <p:cNvSpPr/>
            <p:nvPr/>
          </p:nvSpPr>
          <p:spPr>
            <a:xfrm>
              <a:off x="331217" y="641217"/>
              <a:ext cx="1465468" cy="316991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331217" y="641217"/>
              <a:ext cx="1465468" cy="31699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wordArtVertRtl" wrap="square" lIns="248920" tIns="259475" rIns="248920" bIns="248920" numCol="1" spcCol="1270" anchor="t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2700" kern="1200" dirty="0" smtClean="0">
                  <a:solidFill>
                    <a:schemeClr val="tx1"/>
                  </a:solidFill>
                </a:rPr>
                <a:t>离群感</a:t>
              </a:r>
              <a:endParaRPr lang="zh-CN" altLang="en-US" sz="2700" kern="1200" dirty="0">
                <a:solidFill>
                  <a:schemeClr val="tx1"/>
                </a:solidFill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2700" kern="1200" dirty="0" smtClean="0">
                  <a:solidFill>
                    <a:schemeClr val="tx1"/>
                  </a:solidFill>
                </a:rPr>
                <a:t>孤独感</a:t>
              </a:r>
              <a:endParaRPr lang="zh-CN" altLang="en-US" sz="27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428992" y="3286124"/>
            <a:ext cx="1465468" cy="3169919"/>
            <a:chOff x="2462369" y="641217"/>
            <a:chExt cx="1465468" cy="3169919"/>
          </a:xfrm>
        </p:grpSpPr>
        <p:sp>
          <p:nvSpPr>
            <p:cNvPr id="16" name="矩形 15"/>
            <p:cNvSpPr/>
            <p:nvPr/>
          </p:nvSpPr>
          <p:spPr>
            <a:xfrm>
              <a:off x="2462369" y="641217"/>
              <a:ext cx="1465468" cy="316991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矩形 16"/>
            <p:cNvSpPr/>
            <p:nvPr/>
          </p:nvSpPr>
          <p:spPr>
            <a:xfrm>
              <a:off x="2462369" y="641217"/>
              <a:ext cx="1465468" cy="31699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wordArtVertRtl" wrap="square" lIns="248920" tIns="259475" rIns="248920" bIns="248920" numCol="1" spcCol="1270" anchor="t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2700" kern="1200" dirty="0" smtClean="0">
                  <a:solidFill>
                    <a:schemeClr val="tx1"/>
                  </a:solidFill>
                </a:rPr>
                <a:t>自尊心</a:t>
              </a:r>
              <a:endParaRPr lang="zh-CN" altLang="en-US" sz="2700" kern="1200" dirty="0">
                <a:solidFill>
                  <a:schemeClr val="tx1"/>
                </a:solidFill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2700" kern="1200" dirty="0" smtClean="0">
                  <a:solidFill>
                    <a:schemeClr val="tx1"/>
                  </a:solidFill>
                </a:rPr>
                <a:t>自卑感</a:t>
              </a:r>
              <a:endParaRPr lang="zh-CN" altLang="en-US" sz="27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929322" y="3286124"/>
            <a:ext cx="1465468" cy="3169919"/>
            <a:chOff x="4599969" y="654340"/>
            <a:chExt cx="1465468" cy="3169919"/>
          </a:xfrm>
        </p:grpSpPr>
        <p:sp>
          <p:nvSpPr>
            <p:cNvPr id="19" name="矩形 18"/>
            <p:cNvSpPr/>
            <p:nvPr/>
          </p:nvSpPr>
          <p:spPr>
            <a:xfrm>
              <a:off x="4599969" y="654340"/>
              <a:ext cx="1465468" cy="316991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矩形 19"/>
            <p:cNvSpPr/>
            <p:nvPr/>
          </p:nvSpPr>
          <p:spPr>
            <a:xfrm>
              <a:off x="4599969" y="654340"/>
              <a:ext cx="1465468" cy="31699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wordArtVertRtl" wrap="square" lIns="248920" tIns="259475" rIns="248920" bIns="248920" numCol="1" spcCol="1270" anchor="t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2700" kern="1200" dirty="0" smtClean="0">
                  <a:solidFill>
                    <a:schemeClr val="tx1"/>
                  </a:solidFill>
                </a:rPr>
                <a:t>衰老感</a:t>
              </a:r>
              <a:endParaRPr lang="zh-CN" altLang="en-US" sz="2700" kern="1200" dirty="0">
                <a:solidFill>
                  <a:schemeClr val="tx1"/>
                </a:solidFill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CN" altLang="en-US" sz="2700" kern="1200" dirty="0" smtClean="0">
                  <a:solidFill>
                    <a:schemeClr val="tx1"/>
                  </a:solidFill>
                </a:rPr>
                <a:t>死亡感</a:t>
              </a:r>
              <a:endParaRPr lang="zh-CN" altLang="en-US" sz="2700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康复治疗原则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早期开始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因材施教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全面综合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循序渐进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持之以恒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康复治疗学组成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物理治疗学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作业疗法学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言语治疗学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康复工程学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文娱治疗学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职业咨询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社会服务</a:t>
            </a:r>
            <a:endParaRPr lang="en-US" altLang="zh-CN" dirty="0" smtClean="0">
              <a:latin typeface="+mn-ea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康复锻炼内容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物理治疗仪的适应症及禁忌症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各种老年操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认知促进治疗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手工制作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创意画</a:t>
            </a:r>
            <a:endParaRPr lang="zh-CN" altLang="en-US" dirty="0">
              <a:latin typeface="+mn-ea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51520" y="234888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物理治疗仪的简介</a:t>
            </a:r>
            <a:endParaRPr lang="zh-CN" altLang="en-US" dirty="0"/>
          </a:p>
        </p:txBody>
      </p:sp>
      <p:pic>
        <p:nvPicPr>
          <p:cNvPr id="3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sz="4900" dirty="0" smtClean="0">
                <a:latin typeface="+mn-ea"/>
                <a:ea typeface="+mn-ea"/>
              </a:rPr>
              <a:t>脑循环功能治疗仪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4038600" cy="4525963"/>
          </a:xfrm>
        </p:spPr>
        <p:txBody>
          <a:bodyPr>
            <a:noAutofit/>
          </a:bodyPr>
          <a:lstStyle/>
          <a:p>
            <a:r>
              <a:rPr lang="zh-CN" altLang="zh-CN" sz="2200" dirty="0" smtClean="0">
                <a:latin typeface="+mn-ea"/>
              </a:rPr>
              <a:t>适应症：</a:t>
            </a:r>
          </a:p>
          <a:p>
            <a:pPr>
              <a:buNone/>
            </a:pPr>
            <a:r>
              <a:rPr lang="en-US" altLang="zh-CN" sz="2200" dirty="0" smtClean="0">
                <a:latin typeface="+mn-ea"/>
              </a:rPr>
              <a:t>1.</a:t>
            </a:r>
            <a:r>
              <a:rPr lang="zh-CN" altLang="zh-CN" sz="2200" dirty="0" smtClean="0">
                <a:latin typeface="+mn-ea"/>
              </a:rPr>
              <a:t>缺血性脑血管疾病、脑损伤性疾病、脑梗死各期、脑出血恢复期</a:t>
            </a:r>
          </a:p>
          <a:p>
            <a:pPr>
              <a:buNone/>
            </a:pPr>
            <a:r>
              <a:rPr lang="en-US" altLang="zh-CN" sz="2200" dirty="0" smtClean="0">
                <a:latin typeface="+mn-ea"/>
              </a:rPr>
              <a:t>2.</a:t>
            </a:r>
            <a:r>
              <a:rPr lang="zh-CN" altLang="zh-CN" sz="2200" dirty="0" smtClean="0">
                <a:latin typeface="+mn-ea"/>
              </a:rPr>
              <a:t>神经症、中风预防、脑供血不足（颈椎病导致椎动脉供血不足等）</a:t>
            </a:r>
          </a:p>
          <a:p>
            <a:pPr>
              <a:buNone/>
            </a:pPr>
            <a:r>
              <a:rPr lang="en-US" altLang="zh-CN" sz="2200" dirty="0" smtClean="0">
                <a:latin typeface="+mn-ea"/>
              </a:rPr>
              <a:t>3.</a:t>
            </a:r>
            <a:r>
              <a:rPr lang="zh-CN" altLang="zh-CN" sz="2200" dirty="0" smtClean="0">
                <a:latin typeface="+mn-ea"/>
              </a:rPr>
              <a:t>偏头痛、失眠、认知功能障碍、老年性痴呆、抑郁症等</a:t>
            </a:r>
          </a:p>
          <a:p>
            <a:pPr>
              <a:buNone/>
            </a:pPr>
            <a:r>
              <a:rPr lang="en-US" altLang="zh-CN" sz="2200" dirty="0" smtClean="0">
                <a:latin typeface="+mn-ea"/>
              </a:rPr>
              <a:t>4.</a:t>
            </a:r>
            <a:r>
              <a:rPr lang="zh-CN" altLang="zh-CN" sz="2200" dirty="0" smtClean="0">
                <a:latin typeface="+mn-ea"/>
              </a:rPr>
              <a:t>眼底动脉缺血、眼疲劳等眼科疾病</a:t>
            </a:r>
          </a:p>
          <a:p>
            <a:pPr>
              <a:buNone/>
            </a:pPr>
            <a:r>
              <a:rPr lang="en-US" altLang="zh-CN" sz="2200" dirty="0" smtClean="0">
                <a:latin typeface="+mn-ea"/>
              </a:rPr>
              <a:t>5.</a:t>
            </a:r>
            <a:r>
              <a:rPr lang="zh-CN" altLang="zh-CN" sz="2200" dirty="0" smtClean="0">
                <a:latin typeface="+mn-ea"/>
              </a:rPr>
              <a:t>脑卒中患者心脏自主神经功能失调</a:t>
            </a:r>
          </a:p>
          <a:p>
            <a:pPr>
              <a:buNone/>
            </a:pPr>
            <a:r>
              <a:rPr lang="en-US" altLang="zh-CN" sz="2200" dirty="0" smtClean="0">
                <a:latin typeface="+mn-ea"/>
              </a:rPr>
              <a:t>6.</a:t>
            </a:r>
            <a:r>
              <a:rPr lang="zh-CN" altLang="zh-CN" sz="2200" dirty="0" smtClean="0">
                <a:latin typeface="+mn-ea"/>
              </a:rPr>
              <a:t>小儿脑瘫</a:t>
            </a:r>
          </a:p>
          <a:p>
            <a:endParaRPr lang="zh-CN" altLang="en-US" sz="2200" dirty="0">
              <a:latin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4716016" y="1340768"/>
            <a:ext cx="4038600" cy="4525963"/>
          </a:xfrm>
        </p:spPr>
        <p:txBody>
          <a:bodyPr>
            <a:normAutofit/>
          </a:bodyPr>
          <a:lstStyle/>
          <a:p>
            <a:r>
              <a:rPr lang="zh-CN" altLang="zh-CN" sz="2400" dirty="0" smtClean="0">
                <a:latin typeface="+mn-ea"/>
              </a:rPr>
              <a:t>禁忌症：</a:t>
            </a:r>
          </a:p>
          <a:p>
            <a:pPr>
              <a:buNone/>
            </a:pPr>
            <a:r>
              <a:rPr lang="en-US" altLang="zh-CN" sz="2400" dirty="0" smtClean="0">
                <a:latin typeface="+mn-ea"/>
              </a:rPr>
              <a:t>1.</a:t>
            </a:r>
            <a:r>
              <a:rPr lang="zh-CN" altLang="zh-CN" sz="2400" dirty="0" smtClean="0">
                <a:latin typeface="+mn-ea"/>
              </a:rPr>
              <a:t>脑出血急性期患者</a:t>
            </a:r>
          </a:p>
          <a:p>
            <a:pPr>
              <a:buNone/>
            </a:pPr>
            <a:r>
              <a:rPr lang="en-US" altLang="zh-CN" sz="2400" dirty="0" smtClean="0">
                <a:latin typeface="+mn-ea"/>
              </a:rPr>
              <a:t>2.</a:t>
            </a:r>
            <a:r>
              <a:rPr lang="zh-CN" altLang="zh-CN" sz="2400" dirty="0" smtClean="0">
                <a:latin typeface="+mn-ea"/>
              </a:rPr>
              <a:t>佩戴心脏起搏器患者</a:t>
            </a:r>
          </a:p>
          <a:p>
            <a:pPr>
              <a:buNone/>
            </a:pPr>
            <a:r>
              <a:rPr lang="en-US" altLang="zh-CN" sz="2400" dirty="0" smtClean="0">
                <a:latin typeface="+mn-ea"/>
              </a:rPr>
              <a:t>3.</a:t>
            </a:r>
            <a:r>
              <a:rPr lang="zh-CN" altLang="zh-CN" sz="2400" dirty="0" smtClean="0">
                <a:latin typeface="+mn-ea"/>
              </a:rPr>
              <a:t>治疗部位皮肤外伤或皮肤溃烂者</a:t>
            </a:r>
          </a:p>
          <a:p>
            <a:pPr>
              <a:buNone/>
            </a:pPr>
            <a:r>
              <a:rPr lang="en-US" altLang="zh-CN" sz="2400" dirty="0" smtClean="0">
                <a:latin typeface="+mn-ea"/>
              </a:rPr>
              <a:t>  </a:t>
            </a:r>
            <a:endParaRPr lang="zh-CN" altLang="zh-CN" sz="2400" dirty="0" smtClean="0">
              <a:latin typeface="+mn-ea"/>
            </a:endParaRPr>
          </a:p>
          <a:p>
            <a:pPr>
              <a:buNone/>
            </a:pPr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356992"/>
            <a:ext cx="2664296" cy="2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zh-CN" sz="4900" b="1" dirty="0" smtClean="0"/>
              <a:t>超声药物透入治疗仪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zh-CN" sz="2400" dirty="0" smtClean="0"/>
              <a:t>功效：结合中医经络理论，通过对相应穴位的刺激达到疏通经络、行气活血、扶正祛邪及提高人体免疫能力的功效。</a:t>
            </a:r>
          </a:p>
          <a:p>
            <a:r>
              <a:rPr lang="zh-CN" altLang="zh-CN" sz="2400" b="1" dirty="0" smtClean="0"/>
              <a:t>适应症：</a:t>
            </a:r>
            <a:endParaRPr lang="zh-CN" altLang="zh-CN" sz="2400" dirty="0" smtClean="0"/>
          </a:p>
          <a:p>
            <a:pPr lvl="0"/>
            <a:r>
              <a:rPr lang="zh-CN" altLang="zh-CN" sz="2400" dirty="0" smtClean="0"/>
              <a:t>促进血液循环、改善静脉淋巴回流、消肿止痛</a:t>
            </a:r>
          </a:p>
          <a:p>
            <a:pPr lvl="0"/>
            <a:r>
              <a:rPr lang="zh-CN" altLang="zh-CN" sz="2400" dirty="0" smtClean="0"/>
              <a:t>软化疤痕、松解粘连、刺激组织再生</a:t>
            </a:r>
          </a:p>
          <a:p>
            <a:pPr lvl="0"/>
            <a:r>
              <a:rPr lang="zh-CN" altLang="zh-CN" sz="2400" dirty="0" smtClean="0"/>
              <a:t>疼痛：颈腰椎病、肩周炎、关节炎等</a:t>
            </a:r>
          </a:p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zh-CN" altLang="zh-CN" sz="2400" b="1" dirty="0" smtClean="0"/>
              <a:t>禁忌症：</a:t>
            </a:r>
            <a:endParaRPr lang="zh-CN" altLang="zh-CN" sz="2400" dirty="0" smtClean="0"/>
          </a:p>
          <a:p>
            <a:pPr lvl="0"/>
            <a:r>
              <a:rPr lang="zh-CN" altLang="zh-CN" sz="2400" dirty="0" smtClean="0"/>
              <a:t>出血倾向、急性化脓性炎症局部、心脏起搏器等体内电子植入设备的患者</a:t>
            </a:r>
          </a:p>
          <a:p>
            <a:endParaRPr lang="zh-CN" altLang="en-US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1" y="2996952"/>
            <a:ext cx="280831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zh-CN" sz="4900" b="1" dirty="0" smtClean="0">
                <a:latin typeface="+mn-ea"/>
                <a:ea typeface="+mn-ea"/>
              </a:rPr>
              <a:t>认知能力测试与训练治疗仪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zh-CN" altLang="zh-CN" sz="2400" b="1" dirty="0" smtClean="0"/>
              <a:t>认知能力训练</a:t>
            </a:r>
            <a:endParaRPr lang="zh-CN" altLang="zh-CN" sz="2400" dirty="0" smtClean="0"/>
          </a:p>
          <a:p>
            <a:pPr lvl="0"/>
            <a:r>
              <a:rPr lang="zh-CN" altLang="zh-CN" sz="2400" dirty="0" smtClean="0"/>
              <a:t>感知觉能力训练</a:t>
            </a:r>
          </a:p>
          <a:p>
            <a:pPr lvl="0"/>
            <a:r>
              <a:rPr lang="zh-CN" altLang="zh-CN" sz="2400" dirty="0" smtClean="0"/>
              <a:t>注意能力训练</a:t>
            </a:r>
          </a:p>
          <a:p>
            <a:pPr lvl="0"/>
            <a:r>
              <a:rPr lang="zh-CN" altLang="zh-CN" sz="2400" dirty="0" smtClean="0"/>
              <a:t>观察能力训练</a:t>
            </a:r>
          </a:p>
          <a:p>
            <a:pPr lvl="0"/>
            <a:r>
              <a:rPr lang="zh-CN" altLang="zh-CN" sz="2400" dirty="0" smtClean="0"/>
              <a:t>记忆能力训练</a:t>
            </a:r>
          </a:p>
          <a:p>
            <a:pPr lvl="0"/>
            <a:r>
              <a:rPr lang="zh-CN" altLang="zh-CN" sz="2400" dirty="0" smtClean="0"/>
              <a:t>思维（推理）能力训练</a:t>
            </a:r>
          </a:p>
          <a:p>
            <a:r>
              <a:rPr lang="zh-CN" altLang="zh-CN" sz="2400" b="1" dirty="0" smtClean="0"/>
              <a:t>认知能力训练内容：</a:t>
            </a:r>
            <a:endParaRPr lang="zh-CN" altLang="zh-CN" sz="2400" dirty="0" smtClean="0"/>
          </a:p>
          <a:p>
            <a:r>
              <a:rPr lang="zh-CN" altLang="zh-CN" sz="2400" dirty="0" smtClean="0"/>
              <a:t>注意力、观察力、记忆力、数字认知、图形认知、</a:t>
            </a:r>
          </a:p>
          <a:p>
            <a:r>
              <a:rPr lang="zh-CN" altLang="zh-CN" sz="2400" dirty="0" smtClean="0"/>
              <a:t>序列认知、异类鉴别、同类匹配</a:t>
            </a:r>
          </a:p>
          <a:p>
            <a:endParaRPr lang="zh-CN" altLang="en-US" sz="240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zh-CN" sz="2400" b="1" dirty="0" smtClean="0"/>
              <a:t>适应症：</a:t>
            </a:r>
            <a:endParaRPr lang="zh-CN" altLang="zh-CN" sz="2400" dirty="0" smtClean="0"/>
          </a:p>
          <a:p>
            <a:r>
              <a:rPr lang="zh-CN" altLang="zh-CN" sz="2400" dirty="0" smtClean="0"/>
              <a:t>用于成人认知障碍的评估、</a:t>
            </a:r>
          </a:p>
          <a:p>
            <a:r>
              <a:rPr lang="zh-CN" altLang="zh-CN" sz="2400" dirty="0" smtClean="0"/>
              <a:t>康复训练及指导。</a:t>
            </a:r>
          </a:p>
          <a:p>
            <a:endParaRPr lang="zh-CN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012976"/>
            <a:ext cx="3149617" cy="38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r>
              <a:rPr lang="zh-CN" altLang="zh-CN" b="1" dirty="0" smtClean="0"/>
              <a:t>多频体外振动排痰治疗仪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zh-CN" sz="2400" dirty="0" smtClean="0"/>
              <a:t>适应病症：</a:t>
            </a:r>
          </a:p>
          <a:p>
            <a:pPr lvl="0"/>
            <a:r>
              <a:rPr lang="zh-CN" altLang="zh-CN" sz="2400" dirty="0" smtClean="0"/>
              <a:t>协助术后、体弱患者增强排除呼吸系统痰液等分泌物的能力，改善淤滞的肺部血液循环状况</a:t>
            </a:r>
          </a:p>
          <a:p>
            <a:pPr lvl="0"/>
            <a:r>
              <a:rPr lang="zh-CN" altLang="zh-CN" sz="2400" dirty="0" smtClean="0"/>
              <a:t>预防、减少呼吸系统并发症的发生</a:t>
            </a:r>
          </a:p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zh-CN" sz="2400" dirty="0" smtClean="0">
                <a:latin typeface="+mn-ea"/>
              </a:rPr>
              <a:t>禁忌症：</a:t>
            </a:r>
          </a:p>
          <a:p>
            <a:r>
              <a:rPr lang="en-US" altLang="zh-CN" sz="2400" dirty="0" smtClean="0">
                <a:latin typeface="+mn-ea"/>
              </a:rPr>
              <a:t>1.</a:t>
            </a:r>
            <a:r>
              <a:rPr lang="zh-CN" altLang="zh-CN" sz="2400" dirty="0" smtClean="0">
                <a:latin typeface="+mn-ea"/>
              </a:rPr>
              <a:t>出血部位，肺部血栓，肺出血及咯血</a:t>
            </a:r>
            <a:r>
              <a:rPr lang="en-US" altLang="zh-CN" sz="2400" dirty="0" smtClean="0">
                <a:latin typeface="+mn-ea"/>
              </a:rPr>
              <a:t>2.</a:t>
            </a:r>
            <a:r>
              <a:rPr lang="zh-CN" altLang="zh-CN" sz="2400" dirty="0" smtClean="0">
                <a:latin typeface="+mn-ea"/>
              </a:rPr>
              <a:t>房颤、室颤，急性心梗</a:t>
            </a:r>
          </a:p>
          <a:p>
            <a:endParaRPr lang="zh-CN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56992"/>
            <a:ext cx="315329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zh-CN" sz="4900" b="1" dirty="0" smtClean="0"/>
              <a:t>红外线治疗仪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zh-CN" altLang="zh-CN" sz="2600" dirty="0" smtClean="0">
                <a:latin typeface="+mn-ea"/>
              </a:rPr>
              <a:t>适应症：</a:t>
            </a:r>
          </a:p>
          <a:p>
            <a:r>
              <a:rPr lang="en-US" altLang="zh-CN" sz="2600" dirty="0" smtClean="0">
                <a:latin typeface="+mn-ea"/>
              </a:rPr>
              <a:t>1.</a:t>
            </a:r>
            <a:r>
              <a:rPr lang="zh-CN" altLang="zh-CN" sz="2600" dirty="0" smtClean="0">
                <a:latin typeface="+mn-ea"/>
              </a:rPr>
              <a:t>基础护理：对褥疮患者、慢性溃疡有良好的愈合效果。</a:t>
            </a:r>
          </a:p>
          <a:p>
            <a:r>
              <a:rPr lang="en-US" altLang="zh-CN" sz="2600" dirty="0" smtClean="0">
                <a:latin typeface="+mn-ea"/>
              </a:rPr>
              <a:t>2.</a:t>
            </a:r>
            <a:r>
              <a:rPr lang="zh-CN" altLang="zh-CN" sz="2600" dirty="0" smtClean="0">
                <a:latin typeface="+mn-ea"/>
              </a:rPr>
              <a:t>外科护理：因手术后的伤口愈合、炎症、外感病症、创伤愈合、外周损伤病症。</a:t>
            </a:r>
          </a:p>
          <a:p>
            <a:r>
              <a:rPr lang="en-US" altLang="zh-CN" sz="2600" dirty="0" smtClean="0">
                <a:latin typeface="+mn-ea"/>
              </a:rPr>
              <a:t>3.</a:t>
            </a:r>
            <a:r>
              <a:rPr lang="zh-CN" altLang="zh-CN" sz="2600" dirty="0" smtClean="0">
                <a:latin typeface="+mn-ea"/>
              </a:rPr>
              <a:t>烧伤护理：大手术炎症、严重烧伤患者、烧伤后慢性溃疡、烧伤后感染。</a:t>
            </a:r>
          </a:p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zh-CN" altLang="zh-CN" sz="2400" dirty="0" smtClean="0"/>
              <a:t>禁忌症：</a:t>
            </a:r>
          </a:p>
          <a:p>
            <a:pPr lvl="0"/>
            <a:r>
              <a:rPr lang="zh-CN" altLang="zh-CN" sz="2400" dirty="0" smtClean="0"/>
              <a:t>有出血倾向</a:t>
            </a:r>
          </a:p>
          <a:p>
            <a:pPr lvl="0"/>
            <a:r>
              <a:rPr lang="zh-CN" altLang="zh-CN" sz="2400" dirty="0" smtClean="0"/>
              <a:t>重度动脉硬化，闭塞性脉管炎</a:t>
            </a:r>
          </a:p>
          <a:p>
            <a:endParaRPr lang="zh-CN" altLang="en-US" sz="2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852936"/>
            <a:ext cx="2329566" cy="352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一、老年人定义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二、康复定义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三、老年人的特点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四、康复锻炼的内容</a:t>
            </a:r>
            <a:endParaRPr lang="en-US" altLang="zh-CN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zh-CN" sz="4900" b="1" dirty="0" smtClean="0"/>
              <a:t>四肢血液循环顺序压缩治疗仪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zh-CN" sz="2400" dirty="0" smtClean="0">
                <a:latin typeface="+mn-ea"/>
              </a:rPr>
              <a:t>临床适应病症：</a:t>
            </a:r>
          </a:p>
          <a:p>
            <a:r>
              <a:rPr lang="en-US" altLang="zh-CN" sz="2400" dirty="0" smtClean="0">
                <a:latin typeface="+mn-ea"/>
              </a:rPr>
              <a:t>1.</a:t>
            </a:r>
            <a:r>
              <a:rPr lang="zh-CN" altLang="zh-CN" sz="2400" dirty="0" smtClean="0">
                <a:latin typeface="+mn-ea"/>
              </a:rPr>
              <a:t>淋巴水肿</a:t>
            </a:r>
            <a:r>
              <a:rPr lang="en-US" altLang="zh-CN" sz="2400" dirty="0" smtClean="0">
                <a:latin typeface="+mn-ea"/>
              </a:rPr>
              <a:t>            </a:t>
            </a:r>
          </a:p>
          <a:p>
            <a:r>
              <a:rPr lang="en-US" altLang="zh-CN" sz="2400" dirty="0" smtClean="0">
                <a:latin typeface="+mn-ea"/>
              </a:rPr>
              <a:t>2.</a:t>
            </a:r>
            <a:r>
              <a:rPr lang="zh-CN" altLang="zh-CN" sz="2400" dirty="0" smtClean="0">
                <a:latin typeface="+mn-ea"/>
              </a:rPr>
              <a:t>静脉曲张</a:t>
            </a:r>
            <a:r>
              <a:rPr lang="en-US" altLang="zh-CN" sz="2400" dirty="0" smtClean="0">
                <a:latin typeface="+mn-ea"/>
              </a:rPr>
              <a:t>  </a:t>
            </a:r>
            <a:endParaRPr lang="zh-CN" altLang="zh-CN" sz="2400" dirty="0" smtClean="0">
              <a:latin typeface="+mn-ea"/>
            </a:endParaRPr>
          </a:p>
          <a:p>
            <a:r>
              <a:rPr lang="en-US" altLang="zh-CN" sz="2400" dirty="0" smtClean="0">
                <a:latin typeface="+mn-ea"/>
              </a:rPr>
              <a:t>3.</a:t>
            </a:r>
            <a:r>
              <a:rPr lang="zh-CN" altLang="zh-CN" sz="2400" dirty="0" smtClean="0">
                <a:latin typeface="+mn-ea"/>
              </a:rPr>
              <a:t>间隙性跛行</a:t>
            </a:r>
            <a:endParaRPr lang="en-US" altLang="zh-CN" sz="2400" dirty="0" smtClean="0">
              <a:latin typeface="+mn-ea"/>
            </a:endParaRPr>
          </a:p>
          <a:p>
            <a:r>
              <a:rPr lang="en-US" altLang="zh-CN" sz="2400" dirty="0" smtClean="0">
                <a:latin typeface="+mn-ea"/>
              </a:rPr>
              <a:t>4.</a:t>
            </a:r>
            <a:r>
              <a:rPr lang="zh-CN" altLang="zh-CN" sz="2400" dirty="0" smtClean="0">
                <a:latin typeface="+mn-ea"/>
              </a:rPr>
              <a:t>末稍神经炎 </a:t>
            </a:r>
          </a:p>
          <a:p>
            <a:r>
              <a:rPr lang="en-US" altLang="zh-CN" sz="2400" dirty="0" smtClean="0">
                <a:latin typeface="+mn-ea"/>
              </a:rPr>
              <a:t>5.</a:t>
            </a:r>
            <a:r>
              <a:rPr lang="zh-CN" altLang="zh-CN" sz="2400" dirty="0" smtClean="0">
                <a:latin typeface="+mn-ea"/>
              </a:rPr>
              <a:t>糖尿病足</a:t>
            </a:r>
            <a:r>
              <a:rPr lang="en-US" altLang="zh-CN" sz="2400" dirty="0" smtClean="0">
                <a:latin typeface="+mn-ea"/>
              </a:rPr>
              <a:t>     </a:t>
            </a:r>
          </a:p>
          <a:p>
            <a:r>
              <a:rPr lang="en-US" altLang="zh-CN" sz="2400" dirty="0" smtClean="0">
                <a:latin typeface="+mn-ea"/>
              </a:rPr>
              <a:t>6.</a:t>
            </a:r>
            <a:r>
              <a:rPr lang="zh-CN" altLang="zh-CN" sz="2400" dirty="0" smtClean="0">
                <a:latin typeface="+mn-ea"/>
              </a:rPr>
              <a:t>下肢溃疡 </a:t>
            </a:r>
          </a:p>
          <a:p>
            <a:r>
              <a:rPr lang="en-US" altLang="zh-CN" sz="2400" dirty="0" smtClean="0">
                <a:latin typeface="+mn-ea"/>
              </a:rPr>
              <a:t>7.</a:t>
            </a:r>
            <a:r>
              <a:rPr lang="zh-CN" altLang="zh-CN" sz="2400" dirty="0" smtClean="0">
                <a:latin typeface="+mn-ea"/>
              </a:rPr>
              <a:t>血液抗凝</a:t>
            </a:r>
            <a:r>
              <a:rPr lang="en-US" altLang="zh-CN" sz="2400" dirty="0" smtClean="0">
                <a:latin typeface="+mn-ea"/>
              </a:rPr>
              <a:t>        </a:t>
            </a:r>
          </a:p>
          <a:p>
            <a:r>
              <a:rPr lang="en-US" altLang="zh-CN" sz="2400" dirty="0" smtClean="0">
                <a:latin typeface="+mn-ea"/>
              </a:rPr>
              <a:t>8.</a:t>
            </a:r>
            <a:r>
              <a:rPr lang="zh-CN" altLang="zh-CN" sz="2400" dirty="0" smtClean="0">
                <a:latin typeface="+mn-ea"/>
              </a:rPr>
              <a:t>预防血栓形成 </a:t>
            </a:r>
          </a:p>
          <a:p>
            <a:endParaRPr lang="zh-CN" altLang="en-US" sz="2400" dirty="0">
              <a:latin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zh-CN" sz="2400" dirty="0" smtClean="0">
                <a:latin typeface="+mn-ea"/>
              </a:rPr>
              <a:t>禁忌症：</a:t>
            </a:r>
          </a:p>
          <a:p>
            <a:r>
              <a:rPr lang="en-US" altLang="zh-CN" sz="2400" dirty="0" smtClean="0">
                <a:latin typeface="+mn-ea"/>
              </a:rPr>
              <a:t>1.</a:t>
            </a:r>
            <a:r>
              <a:rPr lang="zh-CN" altLang="zh-CN" sz="2400" dirty="0" smtClean="0">
                <a:latin typeface="+mn-ea"/>
              </a:rPr>
              <a:t>心肌功能不全的患者</a:t>
            </a:r>
          </a:p>
          <a:p>
            <a:r>
              <a:rPr lang="en-US" altLang="zh-CN" sz="2400" dirty="0" smtClean="0">
                <a:latin typeface="+mn-ea"/>
              </a:rPr>
              <a:t>2.</a:t>
            </a:r>
            <a:r>
              <a:rPr lang="zh-CN" altLang="zh-CN" sz="2400" dirty="0" smtClean="0">
                <a:latin typeface="+mn-ea"/>
              </a:rPr>
              <a:t>四肢使用部位有外伤者</a:t>
            </a:r>
          </a:p>
          <a:p>
            <a:endParaRPr lang="zh-CN" altLang="zh-CN" sz="2400" dirty="0" smtClean="0">
              <a:latin typeface="+mn-ea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84984"/>
            <a:ext cx="40386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zh-CN" sz="4900" b="1" dirty="0" smtClean="0"/>
              <a:t>吞咽功能障碍治疗仪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zh-CN" altLang="zh-CN" sz="2600" dirty="0" smtClean="0">
                <a:latin typeface="+mn-ea"/>
              </a:rPr>
              <a:t>临床适应病症：</a:t>
            </a:r>
          </a:p>
          <a:p>
            <a:pPr fontAlgn="base"/>
            <a:r>
              <a:rPr lang="en-US" altLang="zh-CN" sz="2600" dirty="0" smtClean="0">
                <a:latin typeface="+mn-ea"/>
              </a:rPr>
              <a:t>1.</a:t>
            </a:r>
            <a:r>
              <a:rPr lang="zh-CN" altLang="zh-CN" sz="2600" dirty="0" smtClean="0">
                <a:latin typeface="+mn-ea"/>
              </a:rPr>
              <a:t>喉部非机械原因损伤引起的吞咽及构音障碍的评估、治疗及训练</a:t>
            </a:r>
          </a:p>
          <a:p>
            <a:pPr fontAlgn="base"/>
            <a:r>
              <a:rPr lang="en-US" altLang="zh-CN" sz="2600" dirty="0" smtClean="0">
                <a:latin typeface="+mn-ea"/>
              </a:rPr>
              <a:t>2.</a:t>
            </a:r>
            <a:r>
              <a:rPr lang="zh-CN" altLang="zh-CN" sz="2600" dirty="0" smtClean="0">
                <a:latin typeface="+mn-ea"/>
              </a:rPr>
              <a:t>用于脑卒中、颈椎损伤、前颈椎融合术、神经退行性病变引起的吞咽障碍</a:t>
            </a:r>
          </a:p>
          <a:p>
            <a:pPr fontAlgn="base"/>
            <a:r>
              <a:rPr lang="en-US" altLang="zh-CN" sz="2600" dirty="0" smtClean="0">
                <a:latin typeface="+mn-ea"/>
              </a:rPr>
              <a:t>3.</a:t>
            </a:r>
            <a:r>
              <a:rPr lang="zh-CN" altLang="zh-CN" sz="2600" dirty="0" smtClean="0">
                <a:latin typeface="+mn-ea"/>
              </a:rPr>
              <a:t>帕金森氏病、阿尔茨海默症、小儿麻痹后遗症、重症肌无力症、肌张力不全等引起的吞咽障碍。</a:t>
            </a:r>
          </a:p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zh-CN" altLang="zh-CN" sz="2400" dirty="0" smtClean="0">
                <a:latin typeface="+mn-ea"/>
              </a:rPr>
              <a:t>禁忌症：</a:t>
            </a:r>
          </a:p>
          <a:p>
            <a:r>
              <a:rPr lang="en-US" altLang="zh-CN" sz="2400" dirty="0" smtClean="0">
                <a:latin typeface="+mn-ea"/>
              </a:rPr>
              <a:t>1.</a:t>
            </a:r>
            <a:r>
              <a:rPr lang="zh-CN" altLang="zh-CN" sz="2400" dirty="0" smtClean="0">
                <a:latin typeface="+mn-ea"/>
              </a:rPr>
              <a:t>植入电极的患者慎用，电流可干扰信号，导致功能紊乱</a:t>
            </a:r>
          </a:p>
          <a:p>
            <a:r>
              <a:rPr lang="en-US" altLang="zh-CN" sz="2400" dirty="0" smtClean="0">
                <a:latin typeface="+mn-ea"/>
              </a:rPr>
              <a:t>2.</a:t>
            </a:r>
            <a:r>
              <a:rPr lang="zh-CN" altLang="zh-CN" sz="2400" dirty="0" smtClean="0">
                <a:latin typeface="+mn-ea"/>
              </a:rPr>
              <a:t>鼻饲管而严重反流的患者慎用</a:t>
            </a:r>
          </a:p>
          <a:p>
            <a:endParaRPr lang="zh-CN" altLang="zh-CN" sz="2400" dirty="0" smtClean="0">
              <a:latin typeface="+mn-ea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933056"/>
            <a:ext cx="26642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zh-CN" sz="4900" b="1" dirty="0" smtClean="0"/>
              <a:t>预适应治疗仪</a:t>
            </a:r>
            <a:r>
              <a:rPr lang="zh-CN" altLang="zh-CN" dirty="0" smtClean="0"/>
              <a:t/>
            </a:r>
            <a:br>
              <a:rPr lang="zh-CN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zh-CN" altLang="zh-CN" sz="3800" b="1" dirty="0" smtClean="0">
                <a:latin typeface="+mn-ea"/>
              </a:rPr>
              <a:t>适应症：</a:t>
            </a:r>
            <a:endParaRPr lang="zh-CN" altLang="zh-CN" sz="3800" dirty="0" smtClean="0">
              <a:latin typeface="+mn-ea"/>
            </a:endParaRPr>
          </a:p>
          <a:p>
            <a:r>
              <a:rPr lang="en-US" altLang="zh-CN" sz="3800" dirty="0" smtClean="0">
                <a:latin typeface="+mn-ea"/>
              </a:rPr>
              <a:t>1.</a:t>
            </a:r>
            <a:r>
              <a:rPr lang="zh-CN" altLang="zh-CN" sz="3800" dirty="0" smtClean="0">
                <a:latin typeface="+mn-ea"/>
              </a:rPr>
              <a:t>日常生活中有胸闷、气促、疲劳、乏力的人群</a:t>
            </a:r>
          </a:p>
          <a:p>
            <a:r>
              <a:rPr lang="en-US" altLang="zh-CN" sz="3800" dirty="0" smtClean="0">
                <a:latin typeface="+mn-ea"/>
              </a:rPr>
              <a:t>2.</a:t>
            </a:r>
            <a:r>
              <a:rPr lang="zh-CN" altLang="zh-CN" sz="3800" dirty="0" smtClean="0">
                <a:latin typeface="+mn-ea"/>
              </a:rPr>
              <a:t>高血压、冠心病等心脑血管疾病家族史的人群</a:t>
            </a:r>
          </a:p>
          <a:p>
            <a:r>
              <a:rPr lang="en-US" altLang="zh-CN" sz="3800" dirty="0" smtClean="0">
                <a:latin typeface="+mn-ea"/>
              </a:rPr>
              <a:t>3.</a:t>
            </a:r>
            <a:r>
              <a:rPr lang="zh-CN" altLang="zh-CN" sz="3800" dirty="0" smtClean="0">
                <a:latin typeface="+mn-ea"/>
              </a:rPr>
              <a:t>精神压力大、久坐办公室、缺乏运动的亚人群</a:t>
            </a:r>
          </a:p>
          <a:p>
            <a:r>
              <a:rPr lang="en-US" altLang="zh-CN" sz="3800" dirty="0" smtClean="0">
                <a:latin typeface="+mn-ea"/>
              </a:rPr>
              <a:t>4.</a:t>
            </a:r>
            <a:r>
              <a:rPr lang="zh-CN" altLang="zh-CN" sz="3800" dirty="0" smtClean="0">
                <a:latin typeface="+mn-ea"/>
              </a:rPr>
              <a:t>吸烟、酗酒、生活不规律的人群</a:t>
            </a:r>
          </a:p>
          <a:p>
            <a:r>
              <a:rPr lang="en-US" altLang="zh-CN" sz="3800" dirty="0" smtClean="0">
                <a:latin typeface="+mn-ea"/>
              </a:rPr>
              <a:t>5.</a:t>
            </a:r>
            <a:r>
              <a:rPr lang="zh-CN" altLang="zh-CN" sz="3800" dirty="0" smtClean="0">
                <a:latin typeface="+mn-ea"/>
              </a:rPr>
              <a:t>脑血栓、脑梗塞、中风等疾病的人群</a:t>
            </a:r>
          </a:p>
          <a:p>
            <a:r>
              <a:rPr lang="en-US" altLang="zh-CN" sz="3800" dirty="0" smtClean="0">
                <a:latin typeface="+mn-ea"/>
              </a:rPr>
              <a:t>6.</a:t>
            </a:r>
            <a:r>
              <a:rPr lang="zh-CN" altLang="zh-CN" sz="3800" dirty="0" smtClean="0">
                <a:latin typeface="+mn-ea"/>
              </a:rPr>
              <a:t>处于脑卒中或心梗病后康复期的人群</a:t>
            </a:r>
          </a:p>
          <a:p>
            <a:r>
              <a:rPr lang="en-US" altLang="zh-CN" sz="3800" dirty="0" smtClean="0">
                <a:latin typeface="+mn-ea"/>
              </a:rPr>
              <a:t>7.</a:t>
            </a:r>
            <a:r>
              <a:rPr lang="zh-CN" altLang="zh-CN" sz="3800" dirty="0" smtClean="0">
                <a:latin typeface="+mn-ea"/>
              </a:rPr>
              <a:t>下肢水肿、乏力、活动能力下降的人群</a:t>
            </a:r>
          </a:p>
          <a:p>
            <a:endParaRPr lang="zh-CN" altLang="en-US" dirty="0"/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2306" y="1600200"/>
            <a:ext cx="33503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7772400" cy="1470025"/>
          </a:xfrm>
        </p:spPr>
        <p:txBody>
          <a:bodyPr/>
          <a:lstStyle/>
          <a:p>
            <a:r>
              <a:rPr lang="zh-CN" altLang="en-US" dirty="0" smtClean="0"/>
              <a:t>认知促进治疗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/>
          <a:p>
            <a:pPr>
              <a:buNone/>
            </a:pPr>
            <a:r>
              <a:rPr lang="zh-CN" altLang="en-US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zh-CN" altLang="en-US" sz="4400" dirty="0" smtClean="0">
                <a:solidFill>
                  <a:schemeClr val="tx1"/>
                </a:solidFill>
                <a:latin typeface="+mn-ea"/>
              </a:rPr>
              <a:t>第一次</a:t>
            </a:r>
            <a:endParaRPr lang="en-US" altLang="zh-CN" sz="4400" dirty="0" smtClean="0">
              <a:solidFill>
                <a:schemeClr val="tx1"/>
              </a:solidFill>
              <a:latin typeface="+mn-ea"/>
            </a:endParaRPr>
          </a:p>
          <a:p>
            <a:r>
              <a:rPr lang="zh-CN" altLang="en-US" sz="4400" dirty="0" smtClean="0">
                <a:solidFill>
                  <a:schemeClr val="tx1"/>
                </a:solidFill>
                <a:latin typeface="+mn-ea"/>
              </a:rPr>
              <a:t>  肢体游戏</a:t>
            </a:r>
            <a:endParaRPr lang="zh-CN" altLang="en-US" sz="44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84784"/>
            <a:ext cx="40386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84784"/>
            <a:ext cx="4038600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6360" y="1947694"/>
            <a:ext cx="4608510" cy="382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362" y="1628800"/>
            <a:ext cx="372427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628800"/>
            <a:ext cx="3888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1628800"/>
            <a:ext cx="35609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0386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康复视频">
            <a:hlinkClick r:id="" action="ppaction://media"/>
          </p:cNvPr>
          <p:cNvPicPr>
            <a:picLocks noGrp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52500" y="1032510"/>
            <a:ext cx="6447155" cy="4998085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手工制作</a:t>
            </a:r>
            <a:endParaRPr lang="zh-CN" altLang="en-US" dirty="0"/>
          </a:p>
        </p:txBody>
      </p:sp>
      <p:pic>
        <p:nvPicPr>
          <p:cNvPr id="3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老年人</a:t>
            </a:r>
          </a:p>
        </p:txBody>
      </p:sp>
      <p:sp>
        <p:nvSpPr>
          <p:cNvPr id="12291" name="内容占位符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7467600" cy="4873625"/>
          </a:xfrm>
        </p:spPr>
        <p:txBody>
          <a:bodyPr>
            <a:normAutofit fontScale="92500"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zh-CN" altLang="en-US" dirty="0" smtClean="0">
                <a:latin typeface="+mn-ea"/>
              </a:rPr>
              <a:t>（</a:t>
            </a:r>
            <a:r>
              <a:rPr lang="en-US" altLang="zh-CN" dirty="0" smtClean="0">
                <a:latin typeface="+mn-ea"/>
              </a:rPr>
              <a:t>WHO</a:t>
            </a:r>
            <a:r>
              <a:rPr lang="zh-CN" altLang="en-US" dirty="0" smtClean="0">
                <a:latin typeface="+mn-ea"/>
              </a:rPr>
              <a:t>）对老年人的划分，提出了新的标准：</a:t>
            </a:r>
            <a:endParaRPr lang="en-US" altLang="zh-CN" dirty="0" smtClean="0">
              <a:latin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+mn-ea"/>
              </a:rPr>
              <a:t>44</a:t>
            </a:r>
            <a:r>
              <a:rPr lang="zh-CN" altLang="en-US" dirty="0" smtClean="0">
                <a:latin typeface="+mn-ea"/>
              </a:rPr>
              <a:t>岁以下的人群称为青年人</a:t>
            </a:r>
            <a:endParaRPr lang="en-US" altLang="zh-CN" dirty="0" smtClean="0">
              <a:latin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+mn-ea"/>
              </a:rPr>
              <a:t>45</a:t>
            </a:r>
            <a:r>
              <a:rPr lang="zh-CN" altLang="en-US" dirty="0" smtClean="0">
                <a:latin typeface="+mn-ea"/>
              </a:rPr>
              <a:t>～</a:t>
            </a:r>
            <a:r>
              <a:rPr lang="en-US" altLang="zh-CN" dirty="0" smtClean="0">
                <a:latin typeface="+mn-ea"/>
              </a:rPr>
              <a:t>59</a:t>
            </a:r>
            <a:r>
              <a:rPr lang="zh-CN" altLang="en-US" dirty="0" smtClean="0">
                <a:latin typeface="+mn-ea"/>
              </a:rPr>
              <a:t>岁为中年人</a:t>
            </a:r>
            <a:endParaRPr lang="en-US" altLang="zh-CN" dirty="0" smtClean="0">
              <a:latin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+mn-ea"/>
              </a:rPr>
              <a:t>60</a:t>
            </a:r>
            <a:r>
              <a:rPr lang="zh-CN" altLang="en-US" dirty="0" smtClean="0">
                <a:latin typeface="+mn-ea"/>
              </a:rPr>
              <a:t>～</a:t>
            </a:r>
            <a:r>
              <a:rPr lang="en-US" altLang="zh-CN" dirty="0" smtClean="0">
                <a:latin typeface="+mn-ea"/>
              </a:rPr>
              <a:t>74</a:t>
            </a:r>
            <a:r>
              <a:rPr lang="zh-CN" altLang="en-US" dirty="0" smtClean="0">
                <a:latin typeface="+mn-ea"/>
              </a:rPr>
              <a:t>岁为准老年人（老年前期或年轻的老年人）</a:t>
            </a:r>
            <a:endParaRPr lang="en-US" altLang="zh-CN" dirty="0" smtClean="0">
              <a:latin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+mn-ea"/>
              </a:rPr>
              <a:t>75</a:t>
            </a:r>
            <a:r>
              <a:rPr lang="zh-CN" altLang="en-US" dirty="0" smtClean="0">
                <a:latin typeface="+mn-ea"/>
              </a:rPr>
              <a:t>～</a:t>
            </a:r>
            <a:r>
              <a:rPr lang="en-US" altLang="zh-CN" dirty="0" smtClean="0">
                <a:latin typeface="+mn-ea"/>
              </a:rPr>
              <a:t>89</a:t>
            </a:r>
            <a:r>
              <a:rPr lang="zh-CN" altLang="en-US" dirty="0" smtClean="0">
                <a:latin typeface="+mn-ea"/>
              </a:rPr>
              <a:t>岁为老年人</a:t>
            </a:r>
            <a:endParaRPr lang="en-US" altLang="zh-CN" dirty="0" smtClean="0">
              <a:latin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+mn-ea"/>
              </a:rPr>
              <a:t>90</a:t>
            </a:r>
            <a:r>
              <a:rPr lang="zh-CN" altLang="en-US" dirty="0" smtClean="0">
                <a:latin typeface="+mn-ea"/>
              </a:rPr>
              <a:t>岁以上称长寿老人。</a:t>
            </a:r>
            <a:endParaRPr lang="en-US" altLang="zh-CN" dirty="0" smtClean="0">
              <a:latin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dirty="0" smtClean="0">
                <a:latin typeface="+mn-ea"/>
              </a:rPr>
              <a:t>一是多数发展中国家一般定为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六十周</a:t>
            </a:r>
            <a:r>
              <a:rPr lang="zh-CN" altLang="en-US" dirty="0" smtClean="0">
                <a:latin typeface="+mn-ea"/>
              </a:rPr>
              <a:t>岁</a:t>
            </a:r>
            <a:endParaRPr lang="en-US" altLang="zh-CN" dirty="0" smtClean="0">
              <a:latin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dirty="0" smtClean="0">
                <a:latin typeface="+mn-ea"/>
              </a:rPr>
              <a:t>二是少数发达国家一般定为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六十五周</a:t>
            </a:r>
            <a:r>
              <a:rPr lang="zh-CN" altLang="en-US" dirty="0" smtClean="0">
                <a:latin typeface="+mn-ea"/>
              </a:rPr>
              <a:t>岁</a:t>
            </a:r>
            <a:endParaRPr lang="en-US" altLang="zh-CN" dirty="0" smtClean="0">
              <a:latin typeface="+mn-ea"/>
            </a:endParaRPr>
          </a:p>
        </p:txBody>
      </p:sp>
      <p:pic>
        <p:nvPicPr>
          <p:cNvPr id="12292" name="Picture 2" descr="C:\Users\Administrator\Desktop\t01aff269b0b8297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293096"/>
            <a:ext cx="1907704" cy="215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40386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2712616" cy="341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04864"/>
            <a:ext cx="2952328" cy="341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492896"/>
            <a:ext cx="2843808" cy="380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3462536" cy="228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00808"/>
            <a:ext cx="3401361" cy="192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21088"/>
            <a:ext cx="3534544" cy="228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717032"/>
            <a:ext cx="23042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39552" y="2060848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创意画</a:t>
            </a:r>
            <a:endParaRPr lang="zh-CN" altLang="en-US" dirty="0"/>
          </a:p>
        </p:txBody>
      </p:sp>
      <p:pic>
        <p:nvPicPr>
          <p:cNvPr id="3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27363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348880"/>
            <a:ext cx="271261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708920"/>
            <a:ext cx="28083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2880320" cy="228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564904"/>
            <a:ext cx="2088232" cy="305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628800"/>
            <a:ext cx="25571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图片 15"/>
          <p:cNvPicPr>
            <a:picLocks noChangeAspect="1" noChangeArrowheads="1"/>
          </p:cNvPicPr>
          <p:nvPr/>
        </p:nvPicPr>
        <p:blipFill>
          <a:blip r:embed="rId3" cstate="print"/>
          <a:srcRect t="6407"/>
          <a:stretch>
            <a:fillRect/>
          </a:stretch>
        </p:blipFill>
        <p:spPr bwMode="auto">
          <a:xfrm>
            <a:off x="-5954" y="0"/>
            <a:ext cx="9149954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9992" y="-190500"/>
            <a:ext cx="358259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文本框 1"/>
          <p:cNvSpPr txBox="1">
            <a:spLocks noChangeArrowheads="1"/>
          </p:cNvSpPr>
          <p:nvPr/>
        </p:nvSpPr>
        <p:spPr bwMode="auto">
          <a:xfrm>
            <a:off x="2526506" y="3265488"/>
            <a:ext cx="3696891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6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谢谢</a:t>
            </a: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聆听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康复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+mn-ea"/>
              </a:rPr>
              <a:t>《</a:t>
            </a:r>
            <a:r>
              <a:rPr lang="zh-CN" altLang="en-US" dirty="0" smtClean="0">
                <a:latin typeface="+mn-ea"/>
              </a:rPr>
              <a:t>现代汉语词典</a:t>
            </a:r>
            <a:r>
              <a:rPr lang="en-US" altLang="zh-CN" dirty="0" smtClean="0">
                <a:latin typeface="+mn-ea"/>
              </a:rPr>
              <a:t>》</a:t>
            </a:r>
            <a:r>
              <a:rPr lang="zh-CN" altLang="en-US" dirty="0" smtClean="0">
                <a:latin typeface="+mn-ea"/>
              </a:rPr>
              <a:t>康复：恢复健康</a:t>
            </a:r>
            <a:endParaRPr lang="en-US" altLang="zh-CN" dirty="0" smtClean="0">
              <a:latin typeface="+mn-ea"/>
            </a:endParaRPr>
          </a:p>
          <a:p>
            <a:pPr>
              <a:buNone/>
            </a:pPr>
            <a:r>
              <a:rPr lang="en-US" altLang="zh-CN" dirty="0" smtClean="0">
                <a:latin typeface="+mn-ea"/>
              </a:rPr>
              <a:t>           </a:t>
            </a:r>
            <a:r>
              <a:rPr lang="zh-CN" altLang="en-US" i="1" dirty="0" smtClean="0">
                <a:solidFill>
                  <a:srgbClr val="FF0000"/>
                </a:solidFill>
                <a:latin typeface="+mn-ea"/>
              </a:rPr>
              <a:t>祝您早日康复</a:t>
            </a:r>
            <a:endParaRPr lang="en-US" altLang="zh-CN" i="1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/>
              <a:t>专业内涵：综合协调地应用各种有用的措施最大限度地减轻病、伤、残的影响，增强病、伤、残的生活自理能力和自立能力，使他们重返社会。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4900" dirty="0" smtClean="0"/>
              <a:t>康复范畴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latin typeface="+mn-ea"/>
              </a:rPr>
              <a:t>医学康复：小儿麻痹矫治术，脑卒中康复</a:t>
            </a:r>
            <a:endParaRPr lang="en-US" altLang="zh-CN" dirty="0" smtClean="0">
              <a:latin typeface="+mn-ea"/>
            </a:endParaRPr>
          </a:p>
          <a:p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职业康复：盲人按摩，调音师</a:t>
            </a:r>
            <a:endParaRPr lang="en-US" altLang="zh-CN" dirty="0" smtClean="0">
              <a:latin typeface="+mn-ea"/>
            </a:endParaRPr>
          </a:p>
          <a:p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教育康复：聋哑人教育，弱智儿童教育</a:t>
            </a:r>
            <a:endParaRPr lang="en-US" altLang="zh-CN" dirty="0" smtClean="0">
              <a:latin typeface="+mn-ea"/>
            </a:endParaRPr>
          </a:p>
          <a:p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社会康复：便利设施设置，法律法规制定</a:t>
            </a:r>
            <a:endParaRPr lang="zh-CN" altLang="en-US" dirty="0">
              <a:latin typeface="+mn-ea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康复的基本策略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 smtClean="0">
                <a:latin typeface="+mn-ea"/>
              </a:rPr>
              <a:t>预防功能障碍的发生</a:t>
            </a:r>
            <a:endParaRPr lang="en-US" altLang="zh-CN" dirty="0" smtClean="0">
              <a:latin typeface="+mn-ea"/>
            </a:endParaRPr>
          </a:p>
          <a:p>
            <a:pPr>
              <a:buNone/>
            </a:pPr>
            <a:r>
              <a:rPr lang="zh-CN" altLang="en-US" dirty="0" smtClean="0">
                <a:latin typeface="+mn-ea"/>
              </a:rPr>
              <a:t>一级预防：减少疾病或外伤的发生</a:t>
            </a:r>
            <a:endParaRPr lang="en-US" altLang="zh-CN" dirty="0" smtClean="0">
              <a:latin typeface="+mn-ea"/>
            </a:endParaRPr>
          </a:p>
          <a:p>
            <a:pPr>
              <a:buNone/>
            </a:pPr>
            <a:r>
              <a:rPr lang="zh-CN" altLang="en-US" dirty="0" smtClean="0">
                <a:latin typeface="+mn-ea"/>
              </a:rPr>
              <a:t>二级预防：伤病的早期干预，减少功能障碍的发生</a:t>
            </a:r>
            <a:endParaRPr lang="en-US" altLang="zh-CN" dirty="0" smtClean="0">
              <a:latin typeface="+mn-ea"/>
            </a:endParaRPr>
          </a:p>
          <a:p>
            <a:pPr>
              <a:buNone/>
            </a:pPr>
            <a:r>
              <a:rPr lang="zh-CN" altLang="en-US" dirty="0" smtClean="0">
                <a:latin typeface="+mn-ea"/>
              </a:rPr>
              <a:t>三级预防：各种措施改善社会参与程度</a:t>
            </a:r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处理已发生的功能障碍</a:t>
            </a:r>
            <a:endParaRPr lang="en-US" altLang="zh-CN" dirty="0" smtClean="0">
              <a:latin typeface="+mn-ea"/>
            </a:endParaRPr>
          </a:p>
          <a:p>
            <a:pPr>
              <a:buNone/>
            </a:pPr>
            <a:r>
              <a:rPr lang="zh-CN" altLang="en-US" dirty="0" smtClean="0">
                <a:latin typeface="+mn-ea"/>
              </a:rPr>
              <a:t>复原：恢复功能</a:t>
            </a:r>
            <a:r>
              <a:rPr lang="en-US" altLang="zh-CN" dirty="0" smtClean="0">
                <a:latin typeface="+mn-ea"/>
              </a:rPr>
              <a:t>—</a:t>
            </a:r>
            <a:r>
              <a:rPr lang="zh-CN" altLang="en-US" dirty="0" smtClean="0">
                <a:latin typeface="+mn-ea"/>
              </a:rPr>
              <a:t>最理想，但不一定</a:t>
            </a:r>
            <a:endParaRPr lang="en-US" altLang="zh-CN" dirty="0" smtClean="0">
              <a:latin typeface="+mn-ea"/>
            </a:endParaRPr>
          </a:p>
          <a:p>
            <a:pPr>
              <a:buNone/>
            </a:pPr>
            <a:r>
              <a:rPr lang="zh-CN" altLang="en-US" dirty="0" smtClean="0">
                <a:latin typeface="+mn-ea"/>
              </a:rPr>
              <a:t>代偿：自我替代</a:t>
            </a:r>
            <a:r>
              <a:rPr lang="en-US" altLang="zh-CN" dirty="0" smtClean="0">
                <a:latin typeface="+mn-ea"/>
              </a:rPr>
              <a:t>—</a:t>
            </a:r>
            <a:r>
              <a:rPr lang="zh-CN" altLang="en-US" dirty="0" smtClean="0">
                <a:latin typeface="+mn-ea"/>
              </a:rPr>
              <a:t>健侧，辅具，假肢</a:t>
            </a:r>
            <a:endParaRPr lang="en-US" altLang="zh-CN" dirty="0" smtClean="0">
              <a:latin typeface="+mn-ea"/>
            </a:endParaRPr>
          </a:p>
          <a:p>
            <a:pPr>
              <a:buNone/>
            </a:pPr>
            <a:r>
              <a:rPr lang="zh-CN" altLang="en-US" dirty="0" smtClean="0">
                <a:latin typeface="+mn-ea"/>
              </a:rPr>
              <a:t>适应：环境改造</a:t>
            </a:r>
            <a:r>
              <a:rPr lang="en-US" altLang="zh-CN" dirty="0" smtClean="0">
                <a:latin typeface="+mn-ea"/>
              </a:rPr>
              <a:t>—</a:t>
            </a:r>
            <a:r>
              <a:rPr lang="zh-CN" altLang="en-US" dirty="0" smtClean="0">
                <a:latin typeface="+mn-ea"/>
              </a:rPr>
              <a:t>无障碍公共设施</a:t>
            </a:r>
            <a:endParaRPr lang="en-US" altLang="zh-CN" dirty="0" smtClean="0">
              <a:latin typeface="+mn-ea"/>
            </a:endParaRPr>
          </a:p>
          <a:p>
            <a:endParaRPr lang="zh-CN" altLang="en-US" dirty="0">
              <a:latin typeface="+mn-ea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老年人的特点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zh-CN" altLang="en-US" dirty="0" smtClean="0"/>
              <a:t>老年人的生理改变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83568" y="3573016"/>
            <a:ext cx="180020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体表外形</a:t>
            </a:r>
            <a:endParaRPr lang="zh-CN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3275856" y="249289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须发变白，脱落稀疏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275856" y="321297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皮肤变薄，脂肪稀少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3275856" y="393305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皮肤出现皱纹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3275856" y="465313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牙龈萎缩，牙齿松动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3275856" y="5301208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骨质疏松，增生</a:t>
            </a:r>
            <a:endParaRPr lang="zh-CN" altLang="en-US" sz="2400" dirty="0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2483768" y="2708920"/>
            <a:ext cx="72008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2483768" y="3429000"/>
            <a:ext cx="72008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483768" y="3789040"/>
            <a:ext cx="72008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3275856" y="5949280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身高体重降低</a:t>
            </a:r>
            <a:endParaRPr lang="zh-CN" altLang="en-US" sz="240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2483768" y="3861048"/>
            <a:ext cx="72008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6" idx="3"/>
            <a:endCxn id="12" idx="1"/>
          </p:cNvCxnSpPr>
          <p:nvPr/>
        </p:nvCxnSpPr>
        <p:spPr>
          <a:xfrm>
            <a:off x="2483768" y="3825044"/>
            <a:ext cx="792088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6" idx="3"/>
          </p:cNvCxnSpPr>
          <p:nvPr/>
        </p:nvCxnSpPr>
        <p:spPr>
          <a:xfrm>
            <a:off x="2483768" y="3825044"/>
            <a:ext cx="792088" cy="1476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老年人的特点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zh-CN" altLang="en-US" dirty="0" smtClean="0"/>
              <a:t>老年人的生理改变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83568" y="3573016"/>
            <a:ext cx="180020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器官功能</a:t>
            </a:r>
            <a:endParaRPr lang="zh-CN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3275856" y="2492896"/>
            <a:ext cx="345600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视力、听力下降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275856" y="321297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+mn-ea"/>
              </a:rPr>
              <a:t>心搏出量减少</a:t>
            </a:r>
            <a:r>
              <a:rPr lang="en-US" altLang="zh-CN" sz="2400" dirty="0" smtClean="0">
                <a:latin typeface="+mn-ea"/>
              </a:rPr>
              <a:t>40-50%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5856" y="393305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+mn-ea"/>
              </a:rPr>
              <a:t>肺活量减少</a:t>
            </a:r>
            <a:r>
              <a:rPr lang="en-US" altLang="zh-CN" sz="2400" dirty="0" smtClean="0">
                <a:latin typeface="+mn-ea"/>
              </a:rPr>
              <a:t>50-60%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75856" y="465313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+mn-ea"/>
              </a:rPr>
              <a:t>肾脏清除率功能减少</a:t>
            </a:r>
            <a:r>
              <a:rPr lang="en-US" altLang="zh-CN" sz="2000" dirty="0" smtClean="0">
                <a:latin typeface="+mn-ea"/>
              </a:rPr>
              <a:t>40-50%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75856" y="5301208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胃分泌减少</a:t>
            </a:r>
            <a:endParaRPr lang="zh-CN" altLang="en-US" sz="2400" dirty="0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2483768" y="2708920"/>
            <a:ext cx="72008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2483768" y="3429000"/>
            <a:ext cx="72008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483768" y="3789040"/>
            <a:ext cx="72008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3275856" y="5949280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脑萎缩</a:t>
            </a:r>
            <a:endParaRPr lang="zh-CN" altLang="en-US" sz="240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2483768" y="3861048"/>
            <a:ext cx="72008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6" idx="3"/>
            <a:endCxn id="12" idx="1"/>
          </p:cNvCxnSpPr>
          <p:nvPr/>
        </p:nvCxnSpPr>
        <p:spPr>
          <a:xfrm>
            <a:off x="2483768" y="3825044"/>
            <a:ext cx="792088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6" idx="3"/>
          </p:cNvCxnSpPr>
          <p:nvPr/>
        </p:nvCxnSpPr>
        <p:spPr>
          <a:xfrm>
            <a:off x="2483768" y="3825044"/>
            <a:ext cx="792088" cy="1476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老年人的特点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zh-CN" altLang="en-US" dirty="0" smtClean="0"/>
              <a:t>老年人的生理改变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67544" y="3356992"/>
            <a:ext cx="2016224" cy="1296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机体调节控制作用降低</a:t>
            </a:r>
            <a:endParaRPr lang="zh-CN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3203848" y="2204864"/>
            <a:ext cx="345600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动作学习速度减慢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203848" y="285293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+mn-ea"/>
              </a:rPr>
              <a:t>操作能力降低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03848" y="3429000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+mn-ea"/>
              </a:rPr>
              <a:t>反应速度降低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03848" y="4077072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+mn-ea"/>
              </a:rPr>
              <a:t>人格改变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03848" y="4725144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记忆力认知力减低</a:t>
            </a:r>
            <a:endParaRPr lang="zh-CN" altLang="en-US" sz="2400" dirty="0"/>
          </a:p>
        </p:txBody>
      </p:sp>
      <p:cxnSp>
        <p:nvCxnSpPr>
          <p:cNvPr id="30" name="直接连接符 29"/>
          <p:cNvCxnSpPr/>
          <p:nvPr/>
        </p:nvCxnSpPr>
        <p:spPr>
          <a:xfrm flipV="1">
            <a:off x="2483768" y="3429000"/>
            <a:ext cx="72008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483768" y="3789040"/>
            <a:ext cx="72008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3203848" y="5373216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生活自理能力下降</a:t>
            </a:r>
            <a:endParaRPr lang="zh-CN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3203848" y="5949280"/>
            <a:ext cx="34563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+mn-ea"/>
              </a:rPr>
              <a:t>免疫防护能力减低</a:t>
            </a:r>
            <a:endParaRPr lang="zh-CN" altLang="en-US" sz="2400" dirty="0">
              <a:latin typeface="+mn-ea"/>
            </a:endParaRPr>
          </a:p>
        </p:txBody>
      </p:sp>
      <p:cxnSp>
        <p:nvCxnSpPr>
          <p:cNvPr id="35" name="直接连接符 34"/>
          <p:cNvCxnSpPr>
            <a:endCxn id="13" idx="1"/>
          </p:cNvCxnSpPr>
          <p:nvPr/>
        </p:nvCxnSpPr>
        <p:spPr>
          <a:xfrm>
            <a:off x="2483768" y="3789040"/>
            <a:ext cx="720080" cy="1116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endCxn id="9" idx="1"/>
          </p:cNvCxnSpPr>
          <p:nvPr/>
        </p:nvCxnSpPr>
        <p:spPr>
          <a:xfrm flipV="1">
            <a:off x="2483768" y="2384884"/>
            <a:ext cx="720080" cy="1476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endCxn id="10" idx="1"/>
          </p:cNvCxnSpPr>
          <p:nvPr/>
        </p:nvCxnSpPr>
        <p:spPr>
          <a:xfrm flipV="1">
            <a:off x="2483768" y="3032956"/>
            <a:ext cx="720080" cy="828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endCxn id="37" idx="1"/>
          </p:cNvCxnSpPr>
          <p:nvPr/>
        </p:nvCxnSpPr>
        <p:spPr>
          <a:xfrm>
            <a:off x="2483768" y="3789040"/>
            <a:ext cx="720080" cy="1764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>
            <a:endCxn id="29" idx="1"/>
          </p:cNvCxnSpPr>
          <p:nvPr/>
        </p:nvCxnSpPr>
        <p:spPr>
          <a:xfrm>
            <a:off x="2483768" y="3789040"/>
            <a:ext cx="720080" cy="2340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487" y="0"/>
            <a:ext cx="1785513" cy="122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Microsoft Office PowerPoint</Application>
  <PresentationFormat>全屏显示(4:3)</PresentationFormat>
  <Paragraphs>185</Paragraphs>
  <Slides>37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8" baseType="lpstr">
      <vt:lpstr>Office 主题</vt:lpstr>
      <vt:lpstr>老年住院患者康复锻炼</vt:lpstr>
      <vt:lpstr>主要内容</vt:lpstr>
      <vt:lpstr>老年人</vt:lpstr>
      <vt:lpstr>康复</vt:lpstr>
      <vt:lpstr> 康复范畴 </vt:lpstr>
      <vt:lpstr>康复的基本策略</vt:lpstr>
      <vt:lpstr>老年人的特点</vt:lpstr>
      <vt:lpstr>老年人的特点</vt:lpstr>
      <vt:lpstr>老年人的特点</vt:lpstr>
      <vt:lpstr>老年人心理变化</vt:lpstr>
      <vt:lpstr>康复治疗原则</vt:lpstr>
      <vt:lpstr>康复治疗学组成</vt:lpstr>
      <vt:lpstr>康复锻炼内容</vt:lpstr>
      <vt:lpstr>物理治疗仪的简介</vt:lpstr>
      <vt:lpstr>脑循环功能治疗仪 </vt:lpstr>
      <vt:lpstr>超声药物透入治疗仪 </vt:lpstr>
      <vt:lpstr>认知能力测试与训练治疗仪 </vt:lpstr>
      <vt:lpstr>多频体外振动排痰治疗仪 </vt:lpstr>
      <vt:lpstr>红外线治疗仪 </vt:lpstr>
      <vt:lpstr>四肢血液循环顺序压缩治疗仪 </vt:lpstr>
      <vt:lpstr>吞咽功能障碍治疗仪 </vt:lpstr>
      <vt:lpstr>预适应治疗仪 </vt:lpstr>
      <vt:lpstr>认知促进治疗</vt:lpstr>
      <vt:lpstr>幻灯片 24</vt:lpstr>
      <vt:lpstr>幻灯片 25</vt:lpstr>
      <vt:lpstr>幻灯片 26</vt:lpstr>
      <vt:lpstr>幻灯片 27</vt:lpstr>
      <vt:lpstr>幻灯片 28</vt:lpstr>
      <vt:lpstr>手工制作</vt:lpstr>
      <vt:lpstr>幻灯片 30</vt:lpstr>
      <vt:lpstr>幻灯片 31</vt:lpstr>
      <vt:lpstr>幻灯片 32</vt:lpstr>
      <vt:lpstr>幻灯片 33</vt:lpstr>
      <vt:lpstr>创意画</vt:lpstr>
      <vt:lpstr>幻灯片 35</vt:lpstr>
      <vt:lpstr>幻灯片 36</vt:lpstr>
      <vt:lpstr>幻灯片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老年住院患者康复锻炼</dc:title>
  <dc:creator>Administrator</dc:creator>
  <cp:lastModifiedBy>陈建敏</cp:lastModifiedBy>
  <cp:revision>50</cp:revision>
  <dcterms:created xsi:type="dcterms:W3CDTF">2018-05-31T18:48:00Z</dcterms:created>
  <dcterms:modified xsi:type="dcterms:W3CDTF">2019-05-17T08:40:53Z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