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emf" ContentType="image/x-emf"/>
  <Default Extension="xls" ContentType="application/vnd.ms-excel"/>
  <Default Extension="wmf" ContentType="image/x-wmf"/>
  <Default Extension="rels" ContentType="application/vnd.openxmlformats-package.relationships+xml"/>
  <Default Extension="xml" ContentType="application/xml"/>
  <Default Extension="gif" ContentType="image/gif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notesMasterIdLst>
    <p:notesMasterId r:id="rId65"/>
  </p:notesMasterIdLst>
  <p:sldIdLst>
    <p:sldId id="256" r:id="rId2"/>
    <p:sldId id="445" r:id="rId3"/>
    <p:sldId id="344" r:id="rId4"/>
    <p:sldId id="345" r:id="rId5"/>
    <p:sldId id="439" r:id="rId6"/>
    <p:sldId id="305" r:id="rId7"/>
    <p:sldId id="261" r:id="rId8"/>
    <p:sldId id="262" r:id="rId9"/>
    <p:sldId id="267" r:id="rId10"/>
    <p:sldId id="268" r:id="rId11"/>
    <p:sldId id="349" r:id="rId12"/>
    <p:sldId id="350" r:id="rId13"/>
    <p:sldId id="387" r:id="rId14"/>
    <p:sldId id="389" r:id="rId15"/>
    <p:sldId id="429" r:id="rId16"/>
    <p:sldId id="390" r:id="rId17"/>
    <p:sldId id="391" r:id="rId18"/>
    <p:sldId id="430" r:id="rId19"/>
    <p:sldId id="441" r:id="rId20"/>
    <p:sldId id="434" r:id="rId21"/>
    <p:sldId id="442" r:id="rId22"/>
    <p:sldId id="443" r:id="rId23"/>
    <p:sldId id="435" r:id="rId24"/>
    <p:sldId id="392" r:id="rId25"/>
    <p:sldId id="428" r:id="rId26"/>
    <p:sldId id="307" r:id="rId27"/>
    <p:sldId id="394" r:id="rId28"/>
    <p:sldId id="395" r:id="rId29"/>
    <p:sldId id="396" r:id="rId30"/>
    <p:sldId id="397" r:id="rId31"/>
    <p:sldId id="398" r:id="rId32"/>
    <p:sldId id="399" r:id="rId33"/>
    <p:sldId id="402" r:id="rId34"/>
    <p:sldId id="403" r:id="rId35"/>
    <p:sldId id="409" r:id="rId36"/>
    <p:sldId id="400" r:id="rId37"/>
    <p:sldId id="405" r:id="rId38"/>
    <p:sldId id="407" r:id="rId39"/>
    <p:sldId id="408" r:id="rId40"/>
    <p:sldId id="318" r:id="rId41"/>
    <p:sldId id="413" r:id="rId42"/>
    <p:sldId id="414" r:id="rId43"/>
    <p:sldId id="416" r:id="rId44"/>
    <p:sldId id="417" r:id="rId45"/>
    <p:sldId id="418" r:id="rId46"/>
    <p:sldId id="419" r:id="rId47"/>
    <p:sldId id="426" r:id="rId48"/>
    <p:sldId id="422" r:id="rId49"/>
    <p:sldId id="411" r:id="rId50"/>
    <p:sldId id="410" r:id="rId51"/>
    <p:sldId id="347" r:id="rId52"/>
    <p:sldId id="393" r:id="rId53"/>
    <p:sldId id="423" r:id="rId54"/>
    <p:sldId id="310" r:id="rId55"/>
    <p:sldId id="312" r:id="rId56"/>
    <p:sldId id="427" r:id="rId57"/>
    <p:sldId id="436" r:id="rId58"/>
    <p:sldId id="437" r:id="rId59"/>
    <p:sldId id="438" r:id="rId60"/>
    <p:sldId id="446" r:id="rId61"/>
    <p:sldId id="313" r:id="rId62"/>
    <p:sldId id="444" r:id="rId63"/>
    <p:sldId id="323" r:id="rId64"/>
  </p:sldIdLst>
  <p:sldSz cx="9144000" cy="6858000" type="screen4x3"/>
  <p:notesSz cx="6858000" cy="91440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CC99"/>
    <a:srgbClr val="0000FF"/>
    <a:srgbClr val="00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34" autoAdjust="0"/>
    <p:restoredTop sz="89852" autoAdjust="0"/>
  </p:normalViewPr>
  <p:slideViewPr>
    <p:cSldViewPr>
      <p:cViewPr varScale="1">
        <p:scale>
          <a:sx n="80" d="100"/>
          <a:sy n="80" d="100"/>
        </p:scale>
        <p:origin x="-1242" y="-8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72" y="9198"/>
    </p:cViewPr>
  </p:outlin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presProps" Target="presProps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tableStyles" Target="tableStyle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viewProps" Target="view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8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32.e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74.png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F865938-E3E4-4A13-BA42-AD52C2F39A0F}" type="datetimeFigureOut">
              <a:rPr lang="zh-CN" altLang="en-US" smtClean="0"/>
              <a:t>2017/5/1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DBC0801-F802-4928-A753-D5189B66606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960697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DBC0801-F802-4928-A753-D5189B666065}" type="slidenum">
              <a:rPr lang="zh-CN" altLang="en-US" smtClean="0"/>
              <a:t>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5847238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幻灯片图像占位符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0963" name="备注占位符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zh-CN" altLang="en-US" smtClean="0"/>
          </a:p>
        </p:txBody>
      </p:sp>
      <p:sp>
        <p:nvSpPr>
          <p:cNvPr id="40964" name="灯片编号占位符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9pPr>
          </a:lstStyle>
          <a:p>
            <a:pPr eaLnBrk="1" hangingPunct="1"/>
            <a:fld id="{B0E4984A-52BF-4C92-A7E6-0C8C1C4D8A52}" type="slidenum">
              <a:rPr lang="zh-CN" altLang="en-US" smtClean="0">
                <a:latin typeface="Calibri" pitchFamily="34" charset="0"/>
              </a:rPr>
              <a:pPr eaLnBrk="1" hangingPunct="1"/>
              <a:t>30</a:t>
            </a:fld>
            <a:endParaRPr lang="en-US" altLang="zh-CN" smtClean="0">
              <a:latin typeface="Calibri" pitchFamily="34" charset="0"/>
            </a:endParaR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幻灯片图像占位符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3011" name="备注占位符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zh-CN" altLang="en-US" smtClean="0"/>
          </a:p>
        </p:txBody>
      </p:sp>
      <p:sp>
        <p:nvSpPr>
          <p:cNvPr id="43012" name="灯片编号占位符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9pPr>
          </a:lstStyle>
          <a:p>
            <a:pPr eaLnBrk="1" hangingPunct="1"/>
            <a:fld id="{D2988216-C4D9-4409-8A22-E8E9F07ABF7F}" type="slidenum">
              <a:rPr lang="zh-CN" altLang="en-US" smtClean="0">
                <a:latin typeface="Calibri" pitchFamily="34" charset="0"/>
              </a:rPr>
              <a:pPr eaLnBrk="1" hangingPunct="1"/>
              <a:t>31</a:t>
            </a:fld>
            <a:endParaRPr lang="en-US" altLang="zh-CN" smtClean="0">
              <a:latin typeface="Calibri" pitchFamily="34" charset="0"/>
            </a:endParaRP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幻灯片图像占位符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5059" name="备注占位符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zh-CN" altLang="en-US" smtClean="0"/>
          </a:p>
        </p:txBody>
      </p:sp>
      <p:sp>
        <p:nvSpPr>
          <p:cNvPr id="45060" name="灯片编号占位符 3"/>
          <p:cNvSpPr txBox="1">
            <a:spLocks noGrp="1"/>
          </p:cNvSpPr>
          <p:nvPr/>
        </p:nvSpPr>
        <p:spPr bwMode="auto"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9pPr>
          </a:lstStyle>
          <a:p>
            <a:pPr algn="r" eaLnBrk="1" hangingPunct="1">
              <a:lnSpc>
                <a:spcPct val="100000"/>
              </a:lnSpc>
              <a:buSzTx/>
              <a:buFontTx/>
              <a:buNone/>
            </a:pPr>
            <a:fld id="{B3F3E091-FEDC-4469-9E56-3A0BF97AE77B}" type="slidenum">
              <a:rPr lang="zh-CN" altLang="en-US" sz="1200" b="0">
                <a:latin typeface="Calibri" pitchFamily="34" charset="0"/>
              </a:rPr>
              <a:pPr algn="r" eaLnBrk="1" hangingPunct="1">
                <a:lnSpc>
                  <a:spcPct val="100000"/>
                </a:lnSpc>
                <a:buSzTx/>
                <a:buFontTx/>
                <a:buNone/>
              </a:pPr>
              <a:t>32</a:t>
            </a:fld>
            <a:endParaRPr lang="en-US" altLang="zh-CN" sz="1200" b="0">
              <a:latin typeface="Calibri" pitchFamily="34" charset="0"/>
            </a:endParaRP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幻灯片图像占位符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1203" name="备注占位符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zh-CN" altLang="en-US" smtClean="0"/>
          </a:p>
        </p:txBody>
      </p:sp>
      <p:sp>
        <p:nvSpPr>
          <p:cNvPr id="51204" name="灯片编号占位符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9pPr>
          </a:lstStyle>
          <a:p>
            <a:pPr eaLnBrk="1" hangingPunct="1"/>
            <a:fld id="{35CBD5A5-CBE3-4B62-B68B-6430747F919E}" type="slidenum">
              <a:rPr lang="zh-CN" altLang="en-US" smtClean="0">
                <a:latin typeface="Calibri" pitchFamily="34" charset="0"/>
              </a:rPr>
              <a:pPr eaLnBrk="1" hangingPunct="1"/>
              <a:t>33</a:t>
            </a:fld>
            <a:endParaRPr lang="en-US" altLang="zh-CN" smtClean="0">
              <a:latin typeface="Calibri" pitchFamily="34" charset="0"/>
            </a:endParaRPr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幻灯片图像占位符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3251" name="备注占位符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zh-CN" altLang="en-US" smtClean="0"/>
          </a:p>
        </p:txBody>
      </p:sp>
      <p:sp>
        <p:nvSpPr>
          <p:cNvPr id="53252" name="灯片编号占位符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9pPr>
          </a:lstStyle>
          <a:p>
            <a:pPr eaLnBrk="1" hangingPunct="1"/>
            <a:fld id="{190CBC36-4092-4A0E-A2BA-E085DE839B59}" type="slidenum">
              <a:rPr lang="zh-CN" altLang="en-US" smtClean="0">
                <a:latin typeface="Calibri" pitchFamily="34" charset="0"/>
              </a:rPr>
              <a:pPr eaLnBrk="1" hangingPunct="1"/>
              <a:t>34</a:t>
            </a:fld>
            <a:endParaRPr lang="en-US" altLang="zh-CN" smtClean="0">
              <a:latin typeface="Calibri" pitchFamily="34" charset="0"/>
            </a:endParaRPr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DBC0801-F802-4928-A753-D5189B666065}" type="slidenum">
              <a:rPr lang="zh-CN" altLang="en-US" smtClean="0"/>
              <a:t>35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6571508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DBC0801-F802-4928-A753-D5189B666065}" type="slidenum">
              <a:rPr lang="zh-CN" altLang="en-US" smtClean="0"/>
              <a:t>57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8391745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DBC0801-F802-4928-A753-D5189B666065}" type="slidenum">
              <a:rPr lang="zh-CN" altLang="en-US" smtClean="0"/>
              <a:t>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6704275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2324CB8-5ED7-4F52-9624-236BCCB4B688}" type="slidenum">
              <a:rPr lang="zh-CN" altLang="en-US" smtClean="0"/>
              <a:t>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9179905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DBC0801-F802-4928-A753-D5189B666065}" type="slidenum">
              <a:rPr lang="zh-CN" altLang="en-US" smtClean="0"/>
              <a:t>13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1289754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DBC0801-F802-4928-A753-D5189B666065}" type="slidenum">
              <a:rPr lang="zh-CN" altLang="en-US" smtClean="0"/>
              <a:t>14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1903695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DBC0801-F802-4928-A753-D5189B666065}" type="slidenum">
              <a:rPr lang="zh-CN" altLang="en-US" smtClean="0"/>
              <a:t>16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7994534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DBC0801-F802-4928-A753-D5189B666065}" type="slidenum">
              <a:rPr lang="zh-CN" altLang="en-US" smtClean="0"/>
              <a:t>17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8050379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DBC0801-F802-4928-A753-D5189B666065}" type="slidenum">
              <a:rPr lang="zh-CN" altLang="en-US" smtClean="0"/>
              <a:t>23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7994534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幻灯片图像占位符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5843" name="备注占位符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zh-CN" altLang="en-US" smtClean="0"/>
          </a:p>
        </p:txBody>
      </p:sp>
      <p:sp>
        <p:nvSpPr>
          <p:cNvPr id="35844" name="灯片编号占位符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9pPr>
          </a:lstStyle>
          <a:p>
            <a:pPr eaLnBrk="1" hangingPunct="1"/>
            <a:fld id="{5DC49E98-7C16-41FE-BD20-B8710E2C4703}" type="slidenum">
              <a:rPr lang="zh-CN" altLang="en-US" smtClean="0">
                <a:latin typeface="Calibri" pitchFamily="34" charset="0"/>
              </a:rPr>
              <a:pPr eaLnBrk="1" hangingPunct="1"/>
              <a:t>27</a:t>
            </a:fld>
            <a:endParaRPr lang="en-US" altLang="zh-CN" smtClean="0">
              <a:latin typeface="Calibri" pitchFamily="34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371600"/>
            <a:ext cx="7848600" cy="1927225"/>
          </a:xfrm>
        </p:spPr>
        <p:txBody>
          <a:bodyPr anchor="b">
            <a:noAutofit/>
          </a:bodyPr>
          <a:lstStyle>
            <a:lvl1pPr>
              <a:defRPr sz="3600" cap="all" baseline="0">
                <a:latin typeface="华文行楷" pitchFamily="2" charset="-122"/>
                <a:ea typeface="华文行楷" pitchFamily="2" charset="-122"/>
              </a:defRPr>
            </a:lvl1pPr>
          </a:lstStyle>
          <a:p>
            <a:r>
              <a:rPr lang="zh-CN" altLang="en-US" dirty="0" smtClean="0"/>
              <a:t>单击此处编辑母版标题样式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5800" y="3505200"/>
            <a:ext cx="6400800" cy="1752600"/>
          </a:xfrm>
        </p:spPr>
        <p:txBody>
          <a:bodyPr/>
          <a:lstStyle>
            <a:lvl1pPr marL="0" indent="0" algn="l">
              <a:buNone/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CN" altLang="en-US" smtClean="0"/>
              <a:t>单击此处编辑母版副标题样式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2017/5/1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  <p:cxnSp>
        <p:nvCxnSpPr>
          <p:cNvPr id="8" name="Straight Connector 7"/>
          <p:cNvCxnSpPr/>
          <p:nvPr/>
        </p:nvCxnSpPr>
        <p:spPr>
          <a:xfrm>
            <a:off x="685800" y="3398520"/>
            <a:ext cx="7848600" cy="1588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华文行楷" panose="02010800040101010101" pitchFamily="2" charset="-122"/>
                <a:ea typeface="华文行楷" panose="02010800040101010101" pitchFamily="2" charset="-122"/>
              </a:defRPr>
            </a:lvl1pPr>
          </a:lstStyle>
          <a:p>
            <a:r>
              <a:rPr lang="zh-CN" altLang="en-US" dirty="0" smtClean="0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 dirty="0" smtClean="0"/>
              <a:t>单击此处编辑母版文本样式</a:t>
            </a:r>
          </a:p>
          <a:p>
            <a:pPr lvl="1"/>
            <a:r>
              <a:rPr lang="zh-CN" altLang="en-US" dirty="0" smtClean="0"/>
              <a:t>第二级</a:t>
            </a:r>
          </a:p>
          <a:p>
            <a:pPr lvl="2"/>
            <a:r>
              <a:rPr lang="zh-CN" altLang="en-US" dirty="0" smtClean="0"/>
              <a:t>第三级</a:t>
            </a:r>
          </a:p>
          <a:p>
            <a:pPr lvl="3"/>
            <a:r>
              <a:rPr lang="zh-CN" altLang="en-US" dirty="0" smtClean="0"/>
              <a:t>第四级</a:t>
            </a:r>
          </a:p>
          <a:p>
            <a:pPr lvl="4"/>
            <a:r>
              <a:rPr lang="zh-CN" altLang="en-US" dirty="0" smtClean="0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marL="0" marR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lvl1pPr>
          </a:lstStyle>
          <a:p>
            <a:fld id="{530820CF-B880-4189-942D-D702A7CBA730}" type="datetimeFigureOut">
              <a:rPr lang="zh-CN" altLang="en-US" smtClean="0"/>
              <a:t>2017/5/1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609600"/>
            <a:ext cx="2057400" cy="5867400"/>
          </a:xfrm>
        </p:spPr>
        <p:txBody>
          <a:bodyPr vert="eaVert" anchor="b"/>
          <a:lstStyle>
            <a:lvl1pPr>
              <a:defRPr>
                <a:latin typeface="华文行楷" panose="02010800040101010101" pitchFamily="2" charset="-122"/>
                <a:ea typeface="华文行楷" panose="02010800040101010101" pitchFamily="2" charset="-122"/>
              </a:defRPr>
            </a:lvl1pPr>
          </a:lstStyle>
          <a:p>
            <a:r>
              <a:rPr lang="zh-CN" altLang="en-US" dirty="0" smtClean="0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609600"/>
            <a:ext cx="6019800" cy="5867400"/>
          </a:xfrm>
        </p:spPr>
        <p:txBody>
          <a:bodyPr vert="eaVert"/>
          <a:lstStyle>
            <a:lvl1pPr>
              <a:defRPr>
                <a:latin typeface="华文行楷" panose="02010800040101010101" pitchFamily="2" charset="-122"/>
                <a:ea typeface="华文行楷" panose="02010800040101010101" pitchFamily="2" charset="-122"/>
              </a:defRPr>
            </a:lvl1pPr>
            <a:lvl2pPr>
              <a:defRPr>
                <a:latin typeface="华文行楷" panose="02010800040101010101" pitchFamily="2" charset="-122"/>
                <a:ea typeface="华文行楷" panose="02010800040101010101" pitchFamily="2" charset="-122"/>
              </a:defRPr>
            </a:lvl2pPr>
            <a:lvl3pPr>
              <a:defRPr>
                <a:latin typeface="华文行楷" panose="02010800040101010101" pitchFamily="2" charset="-122"/>
                <a:ea typeface="华文行楷" panose="02010800040101010101" pitchFamily="2" charset="-122"/>
              </a:defRPr>
            </a:lvl3pPr>
            <a:lvl4pPr>
              <a:defRPr>
                <a:latin typeface="华文行楷" panose="02010800040101010101" pitchFamily="2" charset="-122"/>
                <a:ea typeface="华文行楷" panose="02010800040101010101" pitchFamily="2" charset="-122"/>
              </a:defRPr>
            </a:lvl4pPr>
            <a:lvl5pPr>
              <a:defRPr>
                <a:latin typeface="华文行楷" panose="02010800040101010101" pitchFamily="2" charset="-122"/>
                <a:ea typeface="华文行楷" panose="02010800040101010101" pitchFamily="2" charset="-122"/>
              </a:defRPr>
            </a:lvl5pPr>
          </a:lstStyle>
          <a:p>
            <a:pPr lvl="0"/>
            <a:r>
              <a:rPr lang="zh-CN" altLang="en-US" dirty="0" smtClean="0"/>
              <a:t>单击此处编辑母版文本样式</a:t>
            </a:r>
          </a:p>
          <a:p>
            <a:pPr lvl="1"/>
            <a:r>
              <a:rPr lang="zh-CN" altLang="en-US" dirty="0" smtClean="0"/>
              <a:t>第二级</a:t>
            </a:r>
          </a:p>
          <a:p>
            <a:pPr lvl="2"/>
            <a:r>
              <a:rPr lang="zh-CN" altLang="en-US" dirty="0" smtClean="0"/>
              <a:t>第三级</a:t>
            </a:r>
          </a:p>
          <a:p>
            <a:pPr lvl="3"/>
            <a:r>
              <a:rPr lang="zh-CN" altLang="en-US" dirty="0" smtClean="0"/>
              <a:t>第四级</a:t>
            </a:r>
          </a:p>
          <a:p>
            <a:pPr lvl="4"/>
            <a:r>
              <a:rPr lang="zh-CN" altLang="en-US" dirty="0" smtClean="0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2017/5/1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ClipArt">
  <p:cSld name="Title, Text and Clip 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596900"/>
            <a:ext cx="7924800" cy="493713"/>
          </a:xfrm>
        </p:spPr>
        <p:txBody>
          <a:bodyPr/>
          <a:lstStyle/>
          <a:p>
            <a:r>
              <a:rPr lang="en-US" altLang="zh-CN" dirty="0" smtClean="0"/>
              <a:t>Click to edit Master title style</a:t>
            </a:r>
            <a:endParaRPr lang="zh-CN" alt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85800" y="1524000"/>
            <a:ext cx="3529013" cy="4216400"/>
          </a:xfrm>
        </p:spPr>
        <p:txBody>
          <a:bodyPr/>
          <a:lstStyle/>
          <a:p>
            <a:pPr lvl="0"/>
            <a:r>
              <a:rPr lang="en-US" altLang="zh-CN" smtClean="0"/>
              <a:t>Click to edit Master text styles</a:t>
            </a:r>
          </a:p>
          <a:p>
            <a:pPr lvl="1"/>
            <a:r>
              <a:rPr lang="en-US" altLang="zh-CN" smtClean="0"/>
              <a:t>Second level</a:t>
            </a:r>
          </a:p>
          <a:p>
            <a:pPr lvl="2"/>
            <a:r>
              <a:rPr lang="en-US" altLang="zh-CN" smtClean="0"/>
              <a:t>Third level</a:t>
            </a:r>
          </a:p>
          <a:p>
            <a:pPr lvl="3"/>
            <a:r>
              <a:rPr lang="en-US" altLang="zh-CN" smtClean="0"/>
              <a:t>Fourth level</a:t>
            </a:r>
          </a:p>
          <a:p>
            <a:pPr lvl="4"/>
            <a:r>
              <a:rPr lang="en-US" altLang="zh-CN" smtClean="0"/>
              <a:t>Fifth level</a:t>
            </a:r>
            <a:endParaRPr lang="zh-CN" altLang="en-US"/>
          </a:p>
        </p:txBody>
      </p:sp>
      <p:sp>
        <p:nvSpPr>
          <p:cNvPr id="4" name="ClipArt Placeholder 3"/>
          <p:cNvSpPr>
            <a:spLocks noGrp="1"/>
          </p:cNvSpPr>
          <p:nvPr>
            <p:ph type="clipArt" sz="half" idx="2"/>
          </p:nvPr>
        </p:nvSpPr>
        <p:spPr>
          <a:xfrm>
            <a:off x="4367213" y="1524000"/>
            <a:ext cx="3529012" cy="4216400"/>
          </a:xfrm>
        </p:spPr>
        <p:txBody>
          <a:bodyPr/>
          <a:lstStyle/>
          <a:p>
            <a:pPr lvl="0"/>
            <a:endParaRPr lang="zh-CN" altLang="en-US" noProof="0" smtClean="0"/>
          </a:p>
        </p:txBody>
      </p:sp>
    </p:spTree>
    <p:extLst>
      <p:ext uri="{BB962C8B-B14F-4D97-AF65-F5344CB8AC3E}">
        <p14:creationId xmlns:p14="http://schemas.microsoft.com/office/powerpoint/2010/main" val="670812707"/>
      </p:ext>
    </p:extLst>
  </p:cSld>
  <p:clrMapOvr>
    <a:masterClrMapping/>
  </p:clrMapOvr>
  <p:transition>
    <p:wipe dir="r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华文行楷" panose="02010800040101010101" pitchFamily="2" charset="-122"/>
                <a:ea typeface="华文行楷" panose="02010800040101010101" pitchFamily="2" charset="-122"/>
              </a:defRPr>
            </a:lvl1pPr>
          </a:lstStyle>
          <a:p>
            <a:r>
              <a:rPr lang="zh-CN" altLang="en-US" dirty="0" smtClean="0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  <a:lvl2pPr>
              <a:defRPr>
                <a:latin typeface="微软雅黑" panose="020B0503020204020204" pitchFamily="34" charset="-122"/>
                <a:ea typeface="微软雅黑" panose="020B0503020204020204" pitchFamily="34" charset="-122"/>
              </a:defRPr>
            </a:lvl2pPr>
            <a:lvl3pPr>
              <a:defRPr>
                <a:latin typeface="微软雅黑" panose="020B0503020204020204" pitchFamily="34" charset="-122"/>
                <a:ea typeface="微软雅黑" panose="020B0503020204020204" pitchFamily="34" charset="-122"/>
              </a:defRPr>
            </a:lvl3pPr>
            <a:lvl4pPr>
              <a:defRPr>
                <a:latin typeface="微软雅黑" panose="020B0503020204020204" pitchFamily="34" charset="-122"/>
                <a:ea typeface="微软雅黑" panose="020B0503020204020204" pitchFamily="34" charset="-122"/>
              </a:defRPr>
            </a:lvl4pPr>
            <a:lvl5pPr>
              <a:defRPr>
                <a:latin typeface="微软雅黑" panose="020B0503020204020204" pitchFamily="34" charset="-122"/>
                <a:ea typeface="微软雅黑" panose="020B0503020204020204" pitchFamily="34" charset="-122"/>
              </a:defRPr>
            </a:lvl5pPr>
          </a:lstStyle>
          <a:p>
            <a:pPr lvl="0"/>
            <a:r>
              <a:rPr lang="zh-CN" altLang="en-US" dirty="0" smtClean="0"/>
              <a:t>单击此处编辑母版文本样式</a:t>
            </a:r>
          </a:p>
          <a:p>
            <a:pPr lvl="1"/>
            <a:r>
              <a:rPr lang="zh-CN" altLang="en-US" dirty="0" smtClean="0"/>
              <a:t>第二级</a:t>
            </a:r>
          </a:p>
          <a:p>
            <a:pPr lvl="2"/>
            <a:r>
              <a:rPr lang="zh-CN" altLang="en-US" dirty="0" smtClean="0"/>
              <a:t>第三级</a:t>
            </a:r>
          </a:p>
          <a:p>
            <a:pPr lvl="3"/>
            <a:r>
              <a:rPr lang="zh-CN" altLang="en-US" dirty="0" smtClean="0"/>
              <a:t>第四级</a:t>
            </a:r>
          </a:p>
          <a:p>
            <a:pPr lvl="4"/>
            <a:r>
              <a:rPr lang="zh-CN" altLang="en-US" dirty="0" smtClean="0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2017/5/1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2362200"/>
            <a:ext cx="7772400" cy="2200275"/>
          </a:xfrm>
        </p:spPr>
        <p:txBody>
          <a:bodyPr anchor="b">
            <a:normAutofit/>
          </a:bodyPr>
          <a:lstStyle>
            <a:lvl1pPr algn="l">
              <a:defRPr sz="4800" b="0" cap="all">
                <a:latin typeface="华文新魏" panose="02010800040101010101" pitchFamily="2" charset="-122"/>
                <a:ea typeface="华文新魏" panose="02010800040101010101" pitchFamily="2" charset="-122"/>
              </a:defRPr>
            </a:lvl1pPr>
          </a:lstStyle>
          <a:p>
            <a:r>
              <a:rPr lang="zh-CN" altLang="en-US" dirty="0" smtClean="0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4626864"/>
            <a:ext cx="7772400" cy="1500187"/>
          </a:xfrm>
        </p:spPr>
        <p:txBody>
          <a:bodyPr anchor="t">
            <a:normAutofit/>
          </a:bodyPr>
          <a:lstStyle>
            <a:lvl1pPr marL="0" indent="0">
              <a:buNone/>
              <a:defRPr sz="24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2017/5/1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  <p:cxnSp>
        <p:nvCxnSpPr>
          <p:cNvPr id="7" name="Straight Connector 6"/>
          <p:cNvCxnSpPr/>
          <p:nvPr/>
        </p:nvCxnSpPr>
        <p:spPr>
          <a:xfrm>
            <a:off x="731520" y="4599432"/>
            <a:ext cx="7848600" cy="1588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overrideClrMapping bg1="dk1" tx1="lt1" bg2="dk2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华文行楷" panose="02010800040101010101" pitchFamily="2" charset="-122"/>
                <a:ea typeface="华文行楷" panose="02010800040101010101" pitchFamily="2" charset="-122"/>
              </a:defRPr>
            </a:lvl1pPr>
          </a:lstStyle>
          <a:p>
            <a:r>
              <a:rPr lang="zh-CN" altLang="en-US" dirty="0" smtClean="0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73352"/>
            <a:ext cx="4038600" cy="4718304"/>
          </a:xfrm>
        </p:spPr>
        <p:txBody>
          <a:bodyPr/>
          <a:lstStyle>
            <a:lvl1pPr>
              <a:defRPr sz="2800"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  <a:lvl2pPr>
              <a:defRPr sz="2400">
                <a:latin typeface="微软雅黑" panose="020B0503020204020204" pitchFamily="34" charset="-122"/>
                <a:ea typeface="微软雅黑" panose="020B0503020204020204" pitchFamily="34" charset="-122"/>
              </a:defRPr>
            </a:lvl2pPr>
            <a:lvl3pPr>
              <a:defRPr sz="2000">
                <a:latin typeface="微软雅黑" panose="020B0503020204020204" pitchFamily="34" charset="-122"/>
                <a:ea typeface="微软雅黑" panose="020B0503020204020204" pitchFamily="34" charset="-122"/>
              </a:defRPr>
            </a:lvl3pPr>
            <a:lvl4pPr>
              <a:defRPr sz="1800">
                <a:latin typeface="微软雅黑" panose="020B0503020204020204" pitchFamily="34" charset="-122"/>
                <a:ea typeface="微软雅黑" panose="020B0503020204020204" pitchFamily="34" charset="-122"/>
              </a:defRPr>
            </a:lvl4pPr>
            <a:lvl5pPr>
              <a:defRPr sz="1800">
                <a:latin typeface="微软雅黑" panose="020B0503020204020204" pitchFamily="34" charset="-122"/>
                <a:ea typeface="微软雅黑" panose="020B0503020204020204" pitchFamily="34" charset="-122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 dirty="0" smtClean="0"/>
              <a:t>单击此处编辑母版文本样式</a:t>
            </a:r>
          </a:p>
          <a:p>
            <a:pPr lvl="1"/>
            <a:r>
              <a:rPr lang="zh-CN" altLang="en-US" dirty="0" smtClean="0"/>
              <a:t>第二级</a:t>
            </a:r>
          </a:p>
          <a:p>
            <a:pPr lvl="2"/>
            <a:r>
              <a:rPr lang="zh-CN" altLang="en-US" dirty="0" smtClean="0"/>
              <a:t>第三级</a:t>
            </a:r>
          </a:p>
          <a:p>
            <a:pPr lvl="3"/>
            <a:r>
              <a:rPr lang="zh-CN" altLang="en-US" dirty="0" smtClean="0"/>
              <a:t>第四级</a:t>
            </a:r>
          </a:p>
          <a:p>
            <a:pPr lvl="4"/>
            <a:r>
              <a:rPr lang="zh-CN" altLang="en-US" dirty="0" smtClean="0"/>
              <a:t>第五级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73352"/>
            <a:ext cx="4038600" cy="4718304"/>
          </a:xfrm>
        </p:spPr>
        <p:txBody>
          <a:bodyPr/>
          <a:lstStyle>
            <a:lvl1pPr>
              <a:defRPr sz="2800"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  <a:lvl2pPr>
              <a:defRPr sz="2400">
                <a:latin typeface="微软雅黑" panose="020B0503020204020204" pitchFamily="34" charset="-122"/>
                <a:ea typeface="微软雅黑" panose="020B0503020204020204" pitchFamily="34" charset="-122"/>
              </a:defRPr>
            </a:lvl2pPr>
            <a:lvl3pPr>
              <a:defRPr sz="2000">
                <a:latin typeface="微软雅黑" panose="020B0503020204020204" pitchFamily="34" charset="-122"/>
                <a:ea typeface="微软雅黑" panose="020B0503020204020204" pitchFamily="34" charset="-122"/>
              </a:defRPr>
            </a:lvl3pPr>
            <a:lvl4pPr>
              <a:defRPr sz="1800">
                <a:latin typeface="微软雅黑" panose="020B0503020204020204" pitchFamily="34" charset="-122"/>
                <a:ea typeface="微软雅黑" panose="020B0503020204020204" pitchFamily="34" charset="-122"/>
              </a:defRPr>
            </a:lvl4pPr>
            <a:lvl5pPr>
              <a:defRPr sz="1800">
                <a:latin typeface="微软雅黑" panose="020B0503020204020204" pitchFamily="34" charset="-122"/>
                <a:ea typeface="微软雅黑" panose="020B0503020204020204" pitchFamily="34" charset="-122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 dirty="0" smtClean="0"/>
              <a:t>单击此处编辑母版文本样式</a:t>
            </a:r>
          </a:p>
          <a:p>
            <a:pPr lvl="1"/>
            <a:r>
              <a:rPr lang="zh-CN" altLang="en-US" dirty="0" smtClean="0"/>
              <a:t>第二级</a:t>
            </a:r>
          </a:p>
          <a:p>
            <a:pPr lvl="2"/>
            <a:r>
              <a:rPr lang="zh-CN" altLang="en-US" dirty="0" smtClean="0"/>
              <a:t>第三级</a:t>
            </a:r>
          </a:p>
          <a:p>
            <a:pPr lvl="3"/>
            <a:r>
              <a:rPr lang="zh-CN" altLang="en-US" dirty="0" smtClean="0"/>
              <a:t>第四级</a:t>
            </a:r>
          </a:p>
          <a:p>
            <a:pPr lvl="4"/>
            <a:r>
              <a:rPr lang="zh-CN" altLang="en-US" dirty="0" smtClean="0"/>
              <a:t>第五级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2017/5/1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华文行楷" panose="02010800040101010101" pitchFamily="2" charset="-122"/>
                <a:ea typeface="华文行楷" panose="02010800040101010101" pitchFamily="2" charset="-122"/>
              </a:defRPr>
            </a:lvl1pPr>
          </a:lstStyle>
          <a:p>
            <a:r>
              <a:rPr lang="zh-CN" altLang="en-US" dirty="0" smtClean="0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76400"/>
            <a:ext cx="3931920" cy="639762"/>
          </a:xfrm>
          <a:noFill/>
          <a:ln>
            <a:noFill/>
          </a:ln>
          <a:effectLst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none"/>
        </p:style>
        <p:txBody>
          <a:bodyPr anchor="ctr">
            <a:normAutofit/>
          </a:bodyPr>
          <a:lstStyle>
            <a:lvl1pPr marL="0" indent="0" algn="ctr">
              <a:buNone/>
              <a:defRPr sz="2000" b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438400"/>
            <a:ext cx="3931920" cy="3951288"/>
          </a:xfrm>
        </p:spPr>
        <p:txBody>
          <a:bodyPr/>
          <a:lstStyle>
            <a:lvl1pPr>
              <a:defRPr sz="2400"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  <a:lvl2pPr>
              <a:defRPr sz="2000">
                <a:latin typeface="微软雅黑" panose="020B0503020204020204" pitchFamily="34" charset="-122"/>
                <a:ea typeface="微软雅黑" panose="020B0503020204020204" pitchFamily="34" charset="-122"/>
              </a:defRPr>
            </a:lvl2pPr>
            <a:lvl3pPr>
              <a:defRPr sz="1800">
                <a:latin typeface="微软雅黑" panose="020B0503020204020204" pitchFamily="34" charset="-122"/>
                <a:ea typeface="微软雅黑" panose="020B0503020204020204" pitchFamily="34" charset="-122"/>
              </a:defRPr>
            </a:lvl3pPr>
            <a:lvl4pPr>
              <a:defRPr sz="1600">
                <a:latin typeface="微软雅黑" panose="020B0503020204020204" pitchFamily="34" charset="-122"/>
                <a:ea typeface="微软雅黑" panose="020B0503020204020204" pitchFamily="34" charset="-122"/>
              </a:defRPr>
            </a:lvl4pPr>
            <a:lvl5pPr>
              <a:defRPr sz="1600">
                <a:latin typeface="微软雅黑" panose="020B0503020204020204" pitchFamily="34" charset="-122"/>
                <a:ea typeface="微软雅黑" panose="020B0503020204020204" pitchFamily="34" charset="-122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 dirty="0" smtClean="0"/>
              <a:t>单击此处编辑母版文本样式</a:t>
            </a:r>
          </a:p>
          <a:p>
            <a:pPr lvl="1"/>
            <a:r>
              <a:rPr lang="zh-CN" altLang="en-US" dirty="0" smtClean="0"/>
              <a:t>第二级</a:t>
            </a:r>
          </a:p>
          <a:p>
            <a:pPr lvl="2"/>
            <a:r>
              <a:rPr lang="zh-CN" altLang="en-US" dirty="0" smtClean="0"/>
              <a:t>第三级</a:t>
            </a:r>
          </a:p>
          <a:p>
            <a:pPr lvl="3"/>
            <a:r>
              <a:rPr lang="zh-CN" altLang="en-US" dirty="0" smtClean="0"/>
              <a:t>第四级</a:t>
            </a:r>
          </a:p>
          <a:p>
            <a:pPr lvl="4"/>
            <a:r>
              <a:rPr lang="zh-CN" altLang="en-US" dirty="0" smtClean="0"/>
              <a:t>第五级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754880" y="1676400"/>
            <a:ext cx="3931920" cy="639762"/>
          </a:xfrm>
          <a:noFill/>
          <a:ln>
            <a:noFill/>
          </a:ln>
          <a:effectLst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none"/>
        </p:style>
        <p:txBody>
          <a:bodyPr anchor="ctr">
            <a:normAutofit/>
          </a:bodyPr>
          <a:lstStyle>
            <a:lvl1pPr marL="0" indent="0" algn="ctr">
              <a:buNone/>
              <a:defRPr lang="en-US" sz="2000" b="0" kern="1200" dirty="0" smtClean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754880" y="2438400"/>
            <a:ext cx="3931920" cy="3951288"/>
          </a:xfrm>
        </p:spPr>
        <p:txBody>
          <a:bodyPr>
            <a:normAutofit/>
          </a:bodyPr>
          <a:lstStyle>
            <a:lvl1pPr marL="18288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lang="zh-CN" altLang="en-US" sz="2400" kern="1200" dirty="0" smtClean="0">
                <a:solidFill>
                  <a:srgbClr val="00206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defRPr>
            </a:lvl1pPr>
            <a:lvl2pPr marL="45720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lang="zh-CN" altLang="en-US" sz="2400" kern="1200" dirty="0" smtClean="0">
                <a:solidFill>
                  <a:srgbClr val="00206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defRPr>
            </a:lvl2pPr>
            <a:lvl3pPr marL="73152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lang="zh-CN" altLang="en-US" sz="2400" kern="1200" dirty="0" smtClean="0">
                <a:solidFill>
                  <a:srgbClr val="00206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defRPr>
            </a:lvl3pPr>
            <a:lvl4pPr marL="100584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lang="zh-CN" altLang="en-US" sz="2400" kern="1200" dirty="0" smtClean="0">
                <a:solidFill>
                  <a:srgbClr val="00206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defRPr>
            </a:lvl4pPr>
            <a:lvl5pPr marL="1188720" indent="-13716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lang="en-US" sz="2400" kern="1200" dirty="0">
                <a:solidFill>
                  <a:srgbClr val="00206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 dirty="0" smtClean="0"/>
              <a:t>单击此处编辑母版文本样式</a:t>
            </a:r>
          </a:p>
          <a:p>
            <a:pPr lvl="1"/>
            <a:r>
              <a:rPr lang="zh-CN" altLang="en-US" dirty="0" smtClean="0"/>
              <a:t>第二级</a:t>
            </a:r>
          </a:p>
          <a:p>
            <a:pPr lvl="2"/>
            <a:r>
              <a:rPr lang="zh-CN" altLang="en-US" dirty="0" smtClean="0"/>
              <a:t>第三级</a:t>
            </a:r>
          </a:p>
          <a:p>
            <a:pPr lvl="3"/>
            <a:r>
              <a:rPr lang="zh-CN" altLang="en-US" dirty="0" smtClean="0"/>
              <a:t>第四级</a:t>
            </a:r>
          </a:p>
          <a:p>
            <a:pPr lvl="4"/>
            <a:r>
              <a:rPr lang="zh-CN" altLang="en-US" dirty="0" smtClean="0"/>
              <a:t>第五级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2017/5/1</a:t>
            </a:fld>
            <a:endParaRPr lang="zh-CN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  <p:cxnSp>
        <p:nvCxnSpPr>
          <p:cNvPr id="11" name="Straight Connector 10"/>
          <p:cNvCxnSpPr/>
          <p:nvPr/>
        </p:nvCxnSpPr>
        <p:spPr>
          <a:xfrm rot="5400000">
            <a:off x="2217817" y="4045823"/>
            <a:ext cx="4709160" cy="794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华文行楷" panose="02010800040101010101" pitchFamily="2" charset="-122"/>
                <a:ea typeface="华文行楷" panose="02010800040101010101" pitchFamily="2" charset="-122"/>
              </a:defRPr>
            </a:lvl1pPr>
          </a:lstStyle>
          <a:p>
            <a:r>
              <a:rPr lang="zh-CN" altLang="en-US" dirty="0" smtClean="0"/>
              <a:t>单击此处编辑母版标题样式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2017/5/1</a:t>
            </a:fld>
            <a:endParaRPr lang="zh-CN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2017/5/1</a:t>
            </a:fld>
            <a:endParaRPr lang="zh-CN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92080"/>
            <a:ext cx="2139696" cy="1261872"/>
          </a:xfrm>
        </p:spPr>
        <p:txBody>
          <a:bodyPr anchor="b">
            <a:noAutofit/>
          </a:bodyPr>
          <a:lstStyle>
            <a:lvl1pPr algn="l">
              <a:defRPr sz="2400" b="0"/>
            </a:lvl1pPr>
          </a:lstStyle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971800" y="792080"/>
            <a:ext cx="5715000" cy="557784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2130552"/>
            <a:ext cx="2139696" cy="4243615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2017/5/1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  <p:cxnSp>
        <p:nvCxnSpPr>
          <p:cNvPr id="9" name="Straight Connector 8"/>
          <p:cNvCxnSpPr/>
          <p:nvPr/>
        </p:nvCxnSpPr>
        <p:spPr>
          <a:xfrm rot="5400000">
            <a:off x="-13116" y="3580206"/>
            <a:ext cx="5577840" cy="1588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92480"/>
            <a:ext cx="2142680" cy="1264920"/>
          </a:xfrm>
        </p:spPr>
        <p:txBody>
          <a:bodyPr anchor="b">
            <a:normAutofit/>
          </a:bodyPr>
          <a:lstStyle>
            <a:lvl1pPr algn="l">
              <a:defRPr sz="2400" b="0">
                <a:latin typeface="华文新魏" panose="02010800040101010101" pitchFamily="2" charset="-122"/>
                <a:ea typeface="华文新魏" panose="02010800040101010101" pitchFamily="2" charset="-122"/>
              </a:defRPr>
            </a:lvl1pPr>
          </a:lstStyle>
          <a:p>
            <a:r>
              <a:rPr lang="zh-CN" altLang="en-US" dirty="0" smtClean="0"/>
              <a:t>单击此处编辑母版标题样式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858610" y="838201"/>
            <a:ext cx="5904390" cy="5500456"/>
          </a:xfrm>
          <a:solidFill>
            <a:schemeClr val="bg2"/>
          </a:solidFill>
          <a:ln w="76200">
            <a:solidFill>
              <a:srgbClr val="FFFFFF"/>
            </a:solidFill>
            <a:miter lim="800000"/>
          </a:ln>
          <a:effectLst>
            <a:outerShdw blurRad="50800" dist="12700" dir="5400000" algn="t" rotWithShape="0">
              <a:prstClr val="black">
                <a:alpha val="59000"/>
              </a:prstClr>
            </a:outerShdw>
          </a:effectLst>
        </p:spPr>
        <p:txBody>
          <a:bodyPr/>
          <a:lstStyle>
            <a:lvl1pPr marL="0" indent="0">
              <a:buNone/>
              <a:defRPr sz="3200"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zh-CN" altLang="en-US" dirty="0" smtClean="0"/>
              <a:t>单击图标添加图片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2133600"/>
            <a:ext cx="2139696" cy="4242816"/>
          </a:xfrm>
        </p:spPr>
        <p:txBody>
          <a:bodyPr/>
          <a:lstStyle>
            <a:lvl1pPr marL="0" indent="0">
              <a:buNone/>
              <a:defRPr sz="1400"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 dirty="0" smtClean="0"/>
              <a:t>单击此处编辑母版文本样式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2017/5/1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533400"/>
            <a:ext cx="8229600" cy="9906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dirty="0" smtClean="0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876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dirty="0" smtClean="0"/>
              <a:t>单击此处编辑母版文本样式</a:t>
            </a:r>
          </a:p>
          <a:p>
            <a:pPr lvl="1"/>
            <a:r>
              <a:rPr lang="zh-CN" altLang="en-US" dirty="0" smtClean="0"/>
              <a:t>第二级</a:t>
            </a:r>
          </a:p>
          <a:p>
            <a:pPr lvl="2"/>
            <a:r>
              <a:rPr lang="zh-CN" altLang="en-US" dirty="0" smtClean="0"/>
              <a:t>第三级</a:t>
            </a:r>
          </a:p>
          <a:p>
            <a:pPr lvl="3"/>
            <a:r>
              <a:rPr lang="zh-CN" altLang="en-US" dirty="0" smtClean="0"/>
              <a:t>第四级</a:t>
            </a:r>
          </a:p>
          <a:p>
            <a:pPr lvl="4"/>
            <a:r>
              <a:rPr lang="zh-CN" altLang="en-US" dirty="0" smtClean="0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33119" y="6462089"/>
            <a:ext cx="2895600" cy="32918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1">
                <a:solidFill>
                  <a:srgbClr val="FF0000"/>
                </a:solidFill>
              </a:defRPr>
            </a:lvl1pPr>
          </a:lstStyle>
          <a:p>
            <a:fld id="{530820CF-B880-4189-942D-D702A7CBA730}" type="datetimeFigureOut">
              <a:rPr lang="zh-CN" altLang="en-US" smtClean="0"/>
              <a:t>2017/5/1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429000" y="18288"/>
            <a:ext cx="4114800" cy="32918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rgbClr val="FFFFFF"/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620000" y="18288"/>
            <a:ext cx="1066800" cy="32918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400" b="1">
                <a:solidFill>
                  <a:srgbClr val="FFFFFF"/>
                </a:solidFill>
              </a:defRPr>
            </a:lvl1pPr>
          </a:lstStyle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27127"/>
            <a:ext cx="1043608" cy="5935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84" r:id="rId12"/>
  </p:sldLayoutIdLst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spcBef>
          <a:spcPct val="0"/>
        </a:spcBef>
        <a:buNone/>
        <a:defRPr sz="3600" kern="1200" spc="-100" baseline="0">
          <a:solidFill>
            <a:srgbClr val="FF0000"/>
          </a:solidFill>
          <a:latin typeface="华文中宋" pitchFamily="2" charset="-122"/>
          <a:ea typeface="华文中宋" pitchFamily="2" charset="-122"/>
          <a:cs typeface="+mj-cs"/>
        </a:defRPr>
      </a:lvl1pPr>
    </p:titleStyle>
    <p:bodyStyle>
      <a:lvl1pPr marL="182880" indent="-182880" algn="l" defTabSz="914400" rtl="0" eaLnBrk="1" latinLnBrk="0" hangingPunct="1">
        <a:spcBef>
          <a:spcPct val="20000"/>
        </a:spcBef>
        <a:buClr>
          <a:schemeClr val="accent1"/>
        </a:buClr>
        <a:buSzPct val="85000"/>
        <a:buFont typeface="Arial" pitchFamily="34" charset="0"/>
        <a:buChar char="•"/>
        <a:defRPr sz="2400" kern="1200">
          <a:solidFill>
            <a:srgbClr val="002060"/>
          </a:solidFill>
          <a:latin typeface="华文中宋" pitchFamily="2" charset="-122"/>
          <a:ea typeface="华文中宋" pitchFamily="2" charset="-122"/>
          <a:cs typeface="+mn-cs"/>
        </a:defRPr>
      </a:lvl1pPr>
      <a:lvl2pPr marL="457200" indent="-182880" algn="l" defTabSz="914400" rtl="0" eaLnBrk="1" latinLnBrk="0" hangingPunct="1">
        <a:spcBef>
          <a:spcPct val="20000"/>
        </a:spcBef>
        <a:buClr>
          <a:schemeClr val="accent1"/>
        </a:buClr>
        <a:buSzPct val="85000"/>
        <a:buFont typeface="Arial" pitchFamily="34" charset="0"/>
        <a:buChar char="•"/>
        <a:defRPr sz="2000" kern="1200">
          <a:solidFill>
            <a:srgbClr val="002060"/>
          </a:solidFill>
          <a:latin typeface="华文中宋" pitchFamily="2" charset="-122"/>
          <a:ea typeface="华文中宋" pitchFamily="2" charset="-122"/>
          <a:cs typeface="+mn-cs"/>
        </a:defRPr>
      </a:lvl2pPr>
      <a:lvl3pPr marL="731520" indent="-182880" algn="l" defTabSz="914400" rtl="0" eaLnBrk="1" latinLnBrk="0" hangingPunct="1">
        <a:spcBef>
          <a:spcPct val="20000"/>
        </a:spcBef>
        <a:buClr>
          <a:schemeClr val="accent1"/>
        </a:buClr>
        <a:buSzPct val="90000"/>
        <a:buFont typeface="Arial" pitchFamily="34" charset="0"/>
        <a:buChar char="•"/>
        <a:defRPr sz="1800" kern="1200">
          <a:solidFill>
            <a:srgbClr val="002060"/>
          </a:solidFill>
          <a:latin typeface="华文中宋" pitchFamily="2" charset="-122"/>
          <a:ea typeface="华文中宋" pitchFamily="2" charset="-122"/>
          <a:cs typeface="+mn-cs"/>
        </a:defRPr>
      </a:lvl3pPr>
      <a:lvl4pPr marL="1005840" indent="-18288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600" kern="1200">
          <a:solidFill>
            <a:srgbClr val="002060"/>
          </a:solidFill>
          <a:latin typeface="华文中宋" pitchFamily="2" charset="-122"/>
          <a:ea typeface="华文中宋" pitchFamily="2" charset="-122"/>
          <a:cs typeface="+mn-cs"/>
        </a:defRPr>
      </a:lvl4pPr>
      <a:lvl5pPr marL="1188720" indent="-13716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Arial" pitchFamily="34" charset="0"/>
        <a:buChar char="•"/>
        <a:defRPr sz="1400" kern="1200" baseline="0">
          <a:solidFill>
            <a:srgbClr val="002060"/>
          </a:solidFill>
          <a:latin typeface="华文中宋" pitchFamily="2" charset="-122"/>
          <a:ea typeface="华文中宋" pitchFamily="2" charset="-122"/>
          <a:cs typeface="+mn-cs"/>
        </a:defRPr>
      </a:lvl5pPr>
      <a:lvl6pPr marL="1371600" indent="-18288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6pPr>
      <a:lvl7pPr marL="1554480" indent="-18288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7pPr>
      <a:lvl8pPr marL="1737360" indent="-18288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8pPr>
      <a:lvl9pPr marL="1920240" indent="-18288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" Target="slide17.xm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7.png"/><Relationship Id="rId4" Type="http://schemas.openxmlformats.org/officeDocument/2006/relationships/slide" Target="slide25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" Target="slide16.xm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emf"/><Relationship Id="rId2" Type="http://schemas.openxmlformats.org/officeDocument/2006/relationships/image" Target="../media/image18.emf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gif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emf"/><Relationship Id="rId2" Type="http://schemas.openxmlformats.org/officeDocument/2006/relationships/image" Target="../media/image20.emf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" Target="slide17.xml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7.png"/><Relationship Id="rId4" Type="http://schemas.openxmlformats.org/officeDocument/2006/relationships/slide" Target="slide25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9.xml"/><Relationship Id="rId2" Type="http://schemas.openxmlformats.org/officeDocument/2006/relationships/slideLayout" Target="../slideLayouts/slideLayout7.xml"/><Relationship Id="rId1" Type="http://schemas.openxmlformats.org/officeDocument/2006/relationships/audio" Target="file:///C:\Users\admire\Desktop\wangnaa\&#31616;&#21333;&#30340;&#31036;&#29289;.mp3" TargetMode="External"/><Relationship Id="rId5" Type="http://schemas.openxmlformats.org/officeDocument/2006/relationships/image" Target="../media/image26.png"/><Relationship Id="rId4" Type="http://schemas.openxmlformats.org/officeDocument/2006/relationships/image" Target="../media/image25.jpe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emf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0.xml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Relationship Id="rId5" Type="http://schemas.openxmlformats.org/officeDocument/2006/relationships/image" Target="../media/image28.emf"/><Relationship Id="rId4" Type="http://schemas.openxmlformats.org/officeDocument/2006/relationships/oleObject" Target="../embeddings/Microsoft_Excel_97-2003_Worksheet1.xls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2.xml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33.png"/><Relationship Id="rId5" Type="http://schemas.openxmlformats.org/officeDocument/2006/relationships/image" Target="../media/image32.emf"/><Relationship Id="rId4" Type="http://schemas.openxmlformats.org/officeDocument/2006/relationships/oleObject" Target="../embeddings/oleObject1.bin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7.jpeg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0.png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6.png"/><Relationship Id="rId5" Type="http://schemas.openxmlformats.org/officeDocument/2006/relationships/image" Target="../media/image45.png"/><Relationship Id="rId4" Type="http://schemas.openxmlformats.org/officeDocument/2006/relationships/image" Target="../media/image44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emf"/><Relationship Id="rId2" Type="http://schemas.openxmlformats.org/officeDocument/2006/relationships/image" Target="../media/image47.emf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7" Type="http://schemas.openxmlformats.org/officeDocument/2006/relationships/image" Target="../media/image54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3.png"/><Relationship Id="rId5" Type="http://schemas.openxmlformats.org/officeDocument/2006/relationships/image" Target="../media/image52.png"/><Relationship Id="rId4" Type="http://schemas.openxmlformats.org/officeDocument/2006/relationships/image" Target="../media/image51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8.png"/><Relationship Id="rId4" Type="http://schemas.openxmlformats.org/officeDocument/2006/relationships/image" Target="../media/image57.emf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wmf"/><Relationship Id="rId1" Type="http://schemas.openxmlformats.org/officeDocument/2006/relationships/slideLayout" Target="../slideLayouts/slideLayout1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4.jpe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8.jpeg"/><Relationship Id="rId4" Type="http://schemas.openxmlformats.org/officeDocument/2006/relationships/image" Target="../media/image67.jpe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eg"/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71.jpe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eg"/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4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jpe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3.vml"/><Relationship Id="rId6" Type="http://schemas.openxmlformats.org/officeDocument/2006/relationships/image" Target="../media/image76.png"/><Relationship Id="rId5" Type="http://schemas.openxmlformats.org/officeDocument/2006/relationships/image" Target="../media/image74.png"/><Relationship Id="rId4" Type="http://schemas.openxmlformats.org/officeDocument/2006/relationships/oleObject" Target="../embeddings/oleObject2.bin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jpeg"/><Relationship Id="rId7" Type="http://schemas.openxmlformats.org/officeDocument/2006/relationships/image" Target="../media/image82.jpeg"/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81.jpeg"/><Relationship Id="rId5" Type="http://schemas.openxmlformats.org/officeDocument/2006/relationships/image" Target="../media/image80.jpeg"/><Relationship Id="rId4" Type="http://schemas.openxmlformats.org/officeDocument/2006/relationships/image" Target="../media/image79.jpeg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jpeg"/><Relationship Id="rId2" Type="http://schemas.openxmlformats.org/officeDocument/2006/relationships/image" Target="../media/image84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6.jpe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png"/><Relationship Id="rId2" Type="http://schemas.openxmlformats.org/officeDocument/2006/relationships/image" Target="../media/image8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0.png"/><Relationship Id="rId4" Type="http://schemas.openxmlformats.org/officeDocument/2006/relationships/image" Target="../media/image89.png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1.pn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2.pn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png"/><Relationship Id="rId2" Type="http://schemas.openxmlformats.org/officeDocument/2006/relationships/image" Target="../media/image9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6.png"/><Relationship Id="rId4" Type="http://schemas.openxmlformats.org/officeDocument/2006/relationships/image" Target="../media/image95.png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png"/><Relationship Id="rId2" Type="http://schemas.openxmlformats.org/officeDocument/2006/relationships/image" Target="../media/image97.png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gif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9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pPr algn="ctr"/>
            <a:r>
              <a:rPr lang="zh-CN" altLang="en-US" sz="5400" dirty="0" smtClean="0">
                <a:solidFill>
                  <a:srgbClr val="C00000"/>
                </a:solidFill>
              </a:rPr>
              <a:t>老年患者的管路安全管理</a:t>
            </a:r>
            <a:endParaRPr lang="zh-CN" altLang="en-US" sz="5400" dirty="0">
              <a:solidFill>
                <a:srgbClr val="C00000"/>
              </a:solidFill>
            </a:endParaRP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47664" y="3861048"/>
            <a:ext cx="6400800" cy="1320552"/>
          </a:xfrm>
        </p:spPr>
        <p:txBody>
          <a:bodyPr>
            <a:noAutofit/>
          </a:bodyPr>
          <a:lstStyle/>
          <a:p>
            <a:pPr algn="ctr">
              <a:lnSpc>
                <a:spcPct val="160000"/>
              </a:lnSpc>
            </a:pPr>
            <a:r>
              <a:rPr lang="zh-CN" altLang="en-US" sz="2000" dirty="0" smtClean="0">
                <a:solidFill>
                  <a:srgbClr val="002060"/>
                </a:solidFill>
              </a:rPr>
              <a:t>首都医科大学宣武医院神经外科</a:t>
            </a:r>
            <a:endParaRPr lang="en-US" altLang="zh-CN" sz="2000" dirty="0" smtClean="0">
              <a:solidFill>
                <a:srgbClr val="002060"/>
              </a:solidFill>
            </a:endParaRPr>
          </a:p>
          <a:p>
            <a:pPr algn="ctr">
              <a:lnSpc>
                <a:spcPct val="160000"/>
              </a:lnSpc>
            </a:pPr>
            <a:r>
              <a:rPr lang="zh-CN" altLang="en-US" sz="2000" dirty="0" smtClean="0">
                <a:solidFill>
                  <a:srgbClr val="002060"/>
                </a:solidFill>
              </a:rPr>
              <a:t>王军</a:t>
            </a:r>
            <a:endParaRPr lang="en-US" altLang="zh-CN" sz="2000" dirty="0" smtClean="0">
              <a:solidFill>
                <a:srgbClr val="002060"/>
              </a:solidFill>
            </a:endParaRPr>
          </a:p>
          <a:p>
            <a:pPr algn="ctr">
              <a:lnSpc>
                <a:spcPct val="160000"/>
              </a:lnSpc>
            </a:pPr>
            <a:r>
              <a:rPr lang="en-US" altLang="zh-CN" sz="2000" dirty="0" smtClean="0">
                <a:solidFill>
                  <a:srgbClr val="002060"/>
                </a:solidFill>
              </a:rPr>
              <a:t>wangj229@126.com</a:t>
            </a:r>
            <a:endParaRPr lang="zh-CN" altLang="en-US" sz="2000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388181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AutoShape 2"/>
          <p:cNvSpPr>
            <a:spLocks noGrp="1" noChangeArrowheads="1"/>
          </p:cNvSpPr>
          <p:nvPr>
            <p:ph type="title"/>
          </p:nvPr>
        </p:nvSpPr>
        <p:spPr>
          <a:xfrm>
            <a:off x="755650" y="692150"/>
            <a:ext cx="7924800" cy="1143000"/>
          </a:xfrm>
        </p:spPr>
        <p:txBody>
          <a:bodyPr>
            <a:normAutofit/>
          </a:bodyPr>
          <a:lstStyle/>
          <a:p>
            <a:pPr algn="ctr"/>
            <a:r>
              <a:rPr lang="zh-CN" altLang="en-US" sz="4000" b="1" dirty="0">
                <a:solidFill>
                  <a:srgbClr val="C00000"/>
                </a:solidFill>
              </a:rPr>
              <a:t>综合性管道</a:t>
            </a:r>
          </a:p>
        </p:txBody>
      </p:sp>
      <p:sp>
        <p:nvSpPr>
          <p:cNvPr id="1024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899593" y="1844824"/>
            <a:ext cx="4752527" cy="4464496"/>
          </a:xfrm>
        </p:spPr>
        <p:txBody>
          <a:bodyPr>
            <a:normAutofit/>
          </a:bodyPr>
          <a:lstStyle/>
          <a:p>
            <a:pPr>
              <a:lnSpc>
                <a:spcPct val="160000"/>
              </a:lnSpc>
              <a:spcBef>
                <a:spcPts val="0"/>
              </a:spcBef>
              <a:buClr>
                <a:srgbClr val="002060"/>
              </a:buClr>
              <a:buSzPct val="100000"/>
              <a:buFont typeface="Wingdings" pitchFamily="2" charset="2"/>
              <a:buChar char="Ø"/>
            </a:pPr>
            <a:r>
              <a:rPr lang="zh-CN" altLang="en-US" sz="2400" b="1" dirty="0"/>
              <a:t>是指具有输入性、排出性和监测</a:t>
            </a:r>
            <a:r>
              <a:rPr lang="zh-CN" altLang="en-US" sz="2400" b="1" dirty="0" smtClean="0"/>
              <a:t>性功能，在</a:t>
            </a:r>
            <a:r>
              <a:rPr lang="zh-CN" altLang="en-US" sz="2400" b="1" dirty="0"/>
              <a:t>特定情况下发挥特定的功能。</a:t>
            </a:r>
          </a:p>
          <a:p>
            <a:endParaRPr lang="zh-CN" altLang="en-US" sz="2400" b="1" dirty="0"/>
          </a:p>
        </p:txBody>
      </p:sp>
      <p:pic>
        <p:nvPicPr>
          <p:cNvPr id="4" name="Picture 8" descr="未标题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624" y="3897180"/>
            <a:ext cx="3472755" cy="2841338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2120" y="1916832"/>
            <a:ext cx="3651250" cy="5104507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49535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zh-CN" altLang="en-US" b="1" dirty="0" smtClean="0">
                <a:solidFill>
                  <a:srgbClr val="C00000"/>
                </a:solidFill>
              </a:rPr>
              <a:t>常见管路安全问题</a:t>
            </a:r>
            <a:endParaRPr lang="zh-CN" altLang="en-US" b="1" dirty="0">
              <a:solidFill>
                <a:srgbClr val="C00000"/>
              </a:solidFill>
            </a:endParaRP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lnSpc>
                <a:spcPct val="150000"/>
              </a:lnSpc>
              <a:spcBef>
                <a:spcPts val="0"/>
              </a:spcBef>
              <a:buClr>
                <a:srgbClr val="002060"/>
              </a:buClr>
              <a:buSzPct val="100000"/>
              <a:buFont typeface="Wingdings" pitchFamily="2" charset="2"/>
              <a:buChar char="Ø"/>
            </a:pPr>
            <a:r>
              <a:rPr lang="zh-CN" altLang="en-US" b="1" dirty="0" smtClean="0"/>
              <a:t>管路脱出</a:t>
            </a:r>
            <a:endParaRPr lang="en-US" altLang="zh-CN" b="1" dirty="0" smtClean="0"/>
          </a:p>
          <a:p>
            <a:pPr marL="0" indent="0">
              <a:lnSpc>
                <a:spcPct val="150000"/>
              </a:lnSpc>
              <a:spcBef>
                <a:spcPts val="0"/>
              </a:spcBef>
              <a:buClr>
                <a:srgbClr val="002060"/>
              </a:buClr>
              <a:buSzPct val="100000"/>
              <a:buFont typeface="Wingdings" pitchFamily="2" charset="2"/>
              <a:buChar char="Ø"/>
            </a:pPr>
            <a:r>
              <a:rPr lang="zh-CN" altLang="en-US" b="1" dirty="0" smtClean="0"/>
              <a:t>连接错误</a:t>
            </a:r>
            <a:endParaRPr lang="en-US" altLang="zh-CN" b="1" dirty="0" smtClean="0"/>
          </a:p>
          <a:p>
            <a:pPr marL="0" indent="0">
              <a:lnSpc>
                <a:spcPct val="150000"/>
              </a:lnSpc>
              <a:spcBef>
                <a:spcPts val="0"/>
              </a:spcBef>
              <a:buClr>
                <a:srgbClr val="002060"/>
              </a:buClr>
              <a:buSzPct val="100000"/>
              <a:buFont typeface="Wingdings" pitchFamily="2" charset="2"/>
              <a:buChar char="Ø"/>
            </a:pPr>
            <a:r>
              <a:rPr lang="zh-CN" altLang="en-US" b="1" dirty="0" smtClean="0"/>
              <a:t>管道堵塞</a:t>
            </a:r>
            <a:endParaRPr lang="en-US" altLang="zh-CN" b="1" dirty="0" smtClean="0"/>
          </a:p>
          <a:p>
            <a:pPr marL="0" indent="0">
              <a:lnSpc>
                <a:spcPct val="150000"/>
              </a:lnSpc>
              <a:spcBef>
                <a:spcPts val="0"/>
              </a:spcBef>
              <a:buClr>
                <a:srgbClr val="002060"/>
              </a:buClr>
              <a:buSzPct val="100000"/>
              <a:buFont typeface="Wingdings" pitchFamily="2" charset="2"/>
              <a:buChar char="Ø"/>
            </a:pPr>
            <a:r>
              <a:rPr lang="zh-CN" altLang="en-US" b="1" dirty="0" smtClean="0"/>
              <a:t>管道受压及扭曲</a:t>
            </a:r>
            <a:endParaRPr lang="en-US" altLang="zh-CN" b="1" dirty="0" smtClean="0"/>
          </a:p>
          <a:p>
            <a:pPr marL="0" indent="0">
              <a:lnSpc>
                <a:spcPct val="150000"/>
              </a:lnSpc>
              <a:spcBef>
                <a:spcPts val="0"/>
              </a:spcBef>
              <a:buClr>
                <a:srgbClr val="002060"/>
              </a:buClr>
              <a:buSzPct val="100000"/>
              <a:buFont typeface="Wingdings" pitchFamily="2" charset="2"/>
              <a:buChar char="Ø"/>
            </a:pPr>
            <a:r>
              <a:rPr lang="zh-CN" altLang="en-US" b="1" dirty="0"/>
              <a:t>感染</a:t>
            </a:r>
            <a:endParaRPr lang="zh-CN" altLang="en-US" b="1" dirty="0"/>
          </a:p>
        </p:txBody>
      </p:sp>
    </p:spTree>
    <p:extLst>
      <p:ext uri="{BB962C8B-B14F-4D97-AF65-F5344CB8AC3E}">
        <p14:creationId xmlns:p14="http://schemas.microsoft.com/office/powerpoint/2010/main" val="36883423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2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C00000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标题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zh-CN" altLang="en-US" b="1" dirty="0">
                <a:solidFill>
                  <a:srgbClr val="C00000"/>
                </a:solidFill>
              </a:rPr>
              <a:t>非计划性拔管（</a:t>
            </a:r>
            <a:r>
              <a:rPr lang="en-US" altLang="zh-CN" b="1" dirty="0">
                <a:solidFill>
                  <a:srgbClr val="C00000"/>
                </a:solidFill>
              </a:rPr>
              <a:t>UEX</a:t>
            </a:r>
            <a:r>
              <a:rPr lang="zh-CN" altLang="en-US" b="1" dirty="0" smtClean="0">
                <a:solidFill>
                  <a:srgbClr val="C00000"/>
                </a:solidFill>
              </a:rPr>
              <a:t>）</a:t>
            </a:r>
            <a:endParaRPr lang="zh-CN" altLang="en-US" dirty="0"/>
          </a:p>
        </p:txBody>
      </p:sp>
      <p:sp>
        <p:nvSpPr>
          <p:cNvPr id="5" name="内容占位符 4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buClr>
                <a:srgbClr val="002060"/>
              </a:buClr>
              <a:buFont typeface="Wingdings" pitchFamily="2" charset="2"/>
              <a:buChar char="Ø"/>
            </a:pPr>
            <a:r>
              <a:rPr lang="zh-CN" altLang="en-US" b="1" dirty="0" smtClean="0"/>
              <a:t>定义：</a:t>
            </a:r>
            <a:endParaRPr lang="en-US" altLang="zh-CN" b="1" dirty="0" smtClean="0"/>
          </a:p>
          <a:p>
            <a:pPr lvl="1">
              <a:buClr>
                <a:srgbClr val="002060"/>
              </a:buClr>
            </a:pPr>
            <a:r>
              <a:rPr lang="zh-CN" altLang="en-US" sz="2400" b="1" dirty="0" smtClean="0"/>
              <a:t>任何</a:t>
            </a:r>
            <a:r>
              <a:rPr lang="zh-CN" altLang="en-US" sz="2400" b="1" dirty="0">
                <a:solidFill>
                  <a:srgbClr val="FF0000"/>
                </a:solidFill>
              </a:rPr>
              <a:t>意外发生</a:t>
            </a:r>
            <a:r>
              <a:rPr lang="zh-CN" altLang="en-US" sz="2400" b="1" dirty="0"/>
              <a:t>的或被病人</a:t>
            </a:r>
            <a:r>
              <a:rPr lang="zh-CN" altLang="en-US" sz="2400" b="1" dirty="0">
                <a:solidFill>
                  <a:srgbClr val="FF0000"/>
                </a:solidFill>
              </a:rPr>
              <a:t>有意</a:t>
            </a:r>
            <a:r>
              <a:rPr lang="zh-CN" altLang="en-US" sz="2400" b="1" dirty="0"/>
              <a:t>造成的</a:t>
            </a:r>
            <a:r>
              <a:rPr lang="zh-CN" altLang="en-US" sz="2400" b="1" dirty="0" smtClean="0"/>
              <a:t>拔管。</a:t>
            </a:r>
            <a:endParaRPr lang="en-US" altLang="zh-CN" sz="2400" b="1" dirty="0"/>
          </a:p>
          <a:p>
            <a:pPr lvl="1">
              <a:buClr>
                <a:srgbClr val="002060"/>
              </a:buClr>
            </a:pPr>
            <a:r>
              <a:rPr lang="zh-CN" altLang="en-US" sz="2400" b="1" dirty="0" smtClean="0"/>
              <a:t>指</a:t>
            </a:r>
            <a:r>
              <a:rPr lang="zh-CN" altLang="en-US" sz="2400" b="1" dirty="0">
                <a:solidFill>
                  <a:srgbClr val="FF0000"/>
                </a:solidFill>
              </a:rPr>
              <a:t>未经医护人员同意</a:t>
            </a:r>
            <a:r>
              <a:rPr lang="zh-CN" altLang="en-US" sz="2400" b="1" dirty="0"/>
              <a:t>患者将插管自行拔出，或</a:t>
            </a:r>
            <a:r>
              <a:rPr lang="zh-CN" altLang="en-US" sz="2400" b="1" dirty="0" smtClean="0"/>
              <a:t>其他</a:t>
            </a:r>
            <a:r>
              <a:rPr lang="zh-CN" altLang="en-US" sz="2400" b="1" dirty="0"/>
              <a:t>原因</a:t>
            </a:r>
            <a:r>
              <a:rPr lang="en-US" altLang="zh-CN" sz="2400" b="1" dirty="0"/>
              <a:t>(</a:t>
            </a:r>
            <a:r>
              <a:rPr lang="zh-CN" altLang="en-US" sz="2400" b="1" dirty="0"/>
              <a:t>包括医护人员操作不当</a:t>
            </a:r>
            <a:r>
              <a:rPr lang="en-US" altLang="zh-CN" sz="2400" b="1" dirty="0"/>
              <a:t>)</a:t>
            </a:r>
            <a:r>
              <a:rPr lang="zh-CN" altLang="en-US" sz="2400" b="1" dirty="0"/>
              <a:t>造成的插管脱落，又称意</a:t>
            </a:r>
            <a:r>
              <a:rPr lang="zh-CN" altLang="en-US" sz="2400" b="1" dirty="0" smtClean="0"/>
              <a:t>外拔管。</a:t>
            </a:r>
            <a:endParaRPr lang="en-US" altLang="zh-CN" sz="2400" b="1" spc="-100" dirty="0">
              <a:solidFill>
                <a:srgbClr val="C00000"/>
              </a:solidFill>
              <a:cs typeface="+mj-cs"/>
            </a:endParaRPr>
          </a:p>
          <a:p>
            <a:pPr>
              <a:lnSpc>
                <a:spcPct val="150000"/>
              </a:lnSpc>
              <a:buClr>
                <a:srgbClr val="002060"/>
              </a:buClr>
              <a:buFont typeface="Wingdings" pitchFamily="2" charset="2"/>
              <a:buChar char="Ø"/>
            </a:pPr>
            <a:r>
              <a:rPr lang="zh-CN" altLang="en-US" b="1" dirty="0" smtClean="0"/>
              <a:t>发生率</a:t>
            </a:r>
            <a:r>
              <a:rPr lang="zh-CN" altLang="en-US" b="1" dirty="0"/>
              <a:t>：</a:t>
            </a:r>
            <a:r>
              <a:rPr lang="en-US" altLang="zh-CN" b="1" dirty="0" smtClean="0"/>
              <a:t>3%</a:t>
            </a:r>
            <a:r>
              <a:rPr lang="en-US" altLang="zh-CN" b="1" dirty="0" smtClean="0">
                <a:cs typeface="Arial" panose="020B0604020202020204" pitchFamily="34" charset="0"/>
              </a:rPr>
              <a:t>~14%</a:t>
            </a:r>
            <a:endParaRPr lang="en-US" altLang="zh-CN" b="1" dirty="0">
              <a:cs typeface="Arial" panose="020B0604020202020204" pitchFamily="34" charset="0"/>
            </a:endParaRPr>
          </a:p>
          <a:p>
            <a:pPr>
              <a:lnSpc>
                <a:spcPct val="150000"/>
              </a:lnSpc>
              <a:buClr>
                <a:srgbClr val="002060"/>
              </a:buClr>
              <a:buFont typeface="Wingdings" pitchFamily="2" charset="2"/>
              <a:buChar char="Ø"/>
            </a:pPr>
            <a:r>
              <a:rPr lang="zh-CN" altLang="en-US" b="1" dirty="0" smtClean="0">
                <a:cs typeface="Arial" panose="020B0604020202020204" pitchFamily="34" charset="0"/>
              </a:rPr>
              <a:t>再置管率</a:t>
            </a:r>
            <a:r>
              <a:rPr lang="zh-CN" altLang="en-US" b="1" dirty="0">
                <a:cs typeface="Arial" panose="020B0604020202020204" pitchFamily="34" charset="0"/>
              </a:rPr>
              <a:t>：</a:t>
            </a:r>
            <a:r>
              <a:rPr lang="en-US" altLang="zh-CN" b="1" dirty="0" smtClean="0">
                <a:cs typeface="Arial" panose="020B0604020202020204" pitchFamily="34" charset="0"/>
              </a:rPr>
              <a:t>56%~80%</a:t>
            </a:r>
            <a:endParaRPr lang="zh-CN" altLang="en-US" b="1" dirty="0"/>
          </a:p>
        </p:txBody>
      </p:sp>
      <p:sp>
        <p:nvSpPr>
          <p:cNvPr id="2" name="TextBox 1"/>
          <p:cNvSpPr txBox="1"/>
          <p:nvPr/>
        </p:nvSpPr>
        <p:spPr>
          <a:xfrm>
            <a:off x="677794" y="5085184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zh-CN" alt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4355976" y="6525344"/>
            <a:ext cx="468052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000" dirty="0">
                <a:solidFill>
                  <a:srgbClr val="C00000"/>
                </a:solidFill>
                <a:latin typeface="华文中宋" pitchFamily="2" charset="-122"/>
                <a:ea typeface="华文中宋" pitchFamily="2" charset="-122"/>
              </a:rPr>
              <a:t>沈犁</a:t>
            </a:r>
            <a:r>
              <a:rPr lang="en-US" altLang="zh-CN" sz="1000" dirty="0">
                <a:solidFill>
                  <a:srgbClr val="C00000"/>
                </a:solidFill>
                <a:latin typeface="华文中宋" pitchFamily="2" charset="-122"/>
                <a:ea typeface="华文中宋" pitchFamily="2" charset="-122"/>
              </a:rPr>
              <a:t>.</a:t>
            </a:r>
            <a:r>
              <a:rPr lang="zh-CN" altLang="en-US" sz="1000" dirty="0">
                <a:solidFill>
                  <a:srgbClr val="C00000"/>
                </a:solidFill>
                <a:latin typeface="华文中宋" pitchFamily="2" charset="-122"/>
                <a:ea typeface="华文中宋" pitchFamily="2" charset="-122"/>
              </a:rPr>
              <a:t>气管插管患者非计划性拔管的研究进展</a:t>
            </a:r>
            <a:r>
              <a:rPr lang="en-US" altLang="zh-CN" sz="1000" dirty="0">
                <a:solidFill>
                  <a:srgbClr val="C00000"/>
                </a:solidFill>
                <a:latin typeface="华文中宋" pitchFamily="2" charset="-122"/>
                <a:ea typeface="华文中宋" pitchFamily="2" charset="-122"/>
              </a:rPr>
              <a:t>[J].</a:t>
            </a:r>
            <a:r>
              <a:rPr lang="zh-CN" altLang="en-US" sz="1000" dirty="0">
                <a:solidFill>
                  <a:srgbClr val="C00000"/>
                </a:solidFill>
                <a:latin typeface="华文中宋" pitchFamily="2" charset="-122"/>
                <a:ea typeface="华文中宋" pitchFamily="2" charset="-122"/>
              </a:rPr>
              <a:t>中华护理杂志，</a:t>
            </a:r>
            <a:r>
              <a:rPr lang="en-US" altLang="zh-CN" sz="1000" dirty="0">
                <a:solidFill>
                  <a:srgbClr val="C00000"/>
                </a:solidFill>
                <a:latin typeface="华文中宋" pitchFamily="2" charset="-122"/>
                <a:ea typeface="华文中宋" pitchFamily="2" charset="-122"/>
              </a:rPr>
              <a:t>2006</a:t>
            </a:r>
            <a:r>
              <a:rPr lang="zh-CN" altLang="en-US" sz="1000" dirty="0">
                <a:solidFill>
                  <a:srgbClr val="C00000"/>
                </a:solidFill>
                <a:latin typeface="华文中宋" pitchFamily="2" charset="-122"/>
                <a:ea typeface="华文中宋" pitchFamily="2" charset="-122"/>
              </a:rPr>
              <a:t>，</a:t>
            </a:r>
            <a:r>
              <a:rPr lang="en-US" altLang="zh-CN" sz="1000" dirty="0">
                <a:solidFill>
                  <a:srgbClr val="C00000"/>
                </a:solidFill>
                <a:latin typeface="华文中宋" pitchFamily="2" charset="-122"/>
                <a:ea typeface="华文中宋" pitchFamily="2" charset="-122"/>
              </a:rPr>
              <a:t>41</a:t>
            </a:r>
            <a:r>
              <a:rPr lang="zh-CN" altLang="en-US" sz="1000" dirty="0">
                <a:solidFill>
                  <a:srgbClr val="C00000"/>
                </a:solidFill>
                <a:latin typeface="华文中宋" pitchFamily="2" charset="-122"/>
                <a:ea typeface="华文中宋" pitchFamily="2" charset="-122"/>
              </a:rPr>
              <a:t>（</a:t>
            </a:r>
            <a:r>
              <a:rPr lang="en-US" altLang="zh-CN" sz="1000" dirty="0">
                <a:solidFill>
                  <a:srgbClr val="C00000"/>
                </a:solidFill>
                <a:latin typeface="华文中宋" pitchFamily="2" charset="-122"/>
                <a:ea typeface="华文中宋" pitchFamily="2" charset="-122"/>
              </a:rPr>
              <a:t>1</a:t>
            </a:r>
            <a:r>
              <a:rPr lang="zh-CN" altLang="en-US" sz="1000" dirty="0">
                <a:solidFill>
                  <a:srgbClr val="C00000"/>
                </a:solidFill>
                <a:latin typeface="华文中宋" pitchFamily="2" charset="-122"/>
                <a:ea typeface="华文中宋" pitchFamily="2" charset="-122"/>
              </a:rPr>
              <a:t>）</a:t>
            </a:r>
          </a:p>
        </p:txBody>
      </p:sp>
    </p:spTree>
    <p:extLst>
      <p:ext uri="{BB962C8B-B14F-4D97-AF65-F5344CB8AC3E}">
        <p14:creationId xmlns:p14="http://schemas.microsoft.com/office/powerpoint/2010/main" val="16900828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zh-CN" altLang="en-US" b="1" dirty="0" smtClean="0">
                <a:solidFill>
                  <a:srgbClr val="C00000"/>
                </a:solidFill>
              </a:rPr>
              <a:t>非计划性拔管</a:t>
            </a:r>
            <a:endParaRPr lang="zh-CN" altLang="en-US" b="1" dirty="0">
              <a:solidFill>
                <a:srgbClr val="C00000"/>
              </a:solidFill>
            </a:endParaRP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Freeform 2"/>
          <p:cNvSpPr>
            <a:spLocks/>
          </p:cNvSpPr>
          <p:nvPr/>
        </p:nvSpPr>
        <p:spPr bwMode="gray">
          <a:xfrm>
            <a:off x="1392758" y="2200165"/>
            <a:ext cx="7016750" cy="3106738"/>
          </a:xfrm>
          <a:custGeom>
            <a:avLst/>
            <a:gdLst>
              <a:gd name="T0" fmla="*/ 496 w 5190"/>
              <a:gd name="T1" fmla="*/ 157 h 2298"/>
              <a:gd name="T2" fmla="*/ 0 w 5190"/>
              <a:gd name="T3" fmla="*/ 0 h 2298"/>
              <a:gd name="T4" fmla="*/ 231 w 5190"/>
              <a:gd name="T5" fmla="*/ 124 h 2298"/>
              <a:gd name="T6" fmla="*/ 4282 w 5190"/>
              <a:gd name="T7" fmla="*/ 2025 h 2298"/>
              <a:gd name="T8" fmla="*/ 3974 w 5190"/>
              <a:gd name="T9" fmla="*/ 2298 h 2298"/>
              <a:gd name="T10" fmla="*/ 5190 w 5190"/>
              <a:gd name="T11" fmla="*/ 2065 h 2298"/>
              <a:gd name="T12" fmla="*/ 5039 w 5190"/>
              <a:gd name="T13" fmla="*/ 1268 h 2298"/>
              <a:gd name="T14" fmla="*/ 4748 w 5190"/>
              <a:gd name="T15" fmla="*/ 1507 h 2298"/>
              <a:gd name="T16" fmla="*/ 496 w 5190"/>
              <a:gd name="T17" fmla="*/ 157 h 229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5190" h="2298">
                <a:moveTo>
                  <a:pt x="496" y="157"/>
                </a:moveTo>
                <a:lnTo>
                  <a:pt x="0" y="0"/>
                </a:lnTo>
                <a:lnTo>
                  <a:pt x="231" y="124"/>
                </a:lnTo>
                <a:lnTo>
                  <a:pt x="4282" y="2025"/>
                </a:lnTo>
                <a:lnTo>
                  <a:pt x="3974" y="2298"/>
                </a:lnTo>
                <a:lnTo>
                  <a:pt x="5190" y="2065"/>
                </a:lnTo>
                <a:lnTo>
                  <a:pt x="5039" y="1268"/>
                </a:lnTo>
                <a:lnTo>
                  <a:pt x="4748" y="1507"/>
                </a:lnTo>
                <a:lnTo>
                  <a:pt x="496" y="157"/>
                </a:lnTo>
                <a:close/>
              </a:path>
            </a:pathLst>
          </a:custGeom>
          <a:gradFill rotWithShape="1">
            <a:gsLst>
              <a:gs pos="0">
                <a:schemeClr val="accent2">
                  <a:gamma/>
                  <a:shade val="40000"/>
                  <a:invGamma/>
                </a:schemeClr>
              </a:gs>
              <a:gs pos="50000">
                <a:schemeClr val="accent2"/>
              </a:gs>
              <a:gs pos="100000">
                <a:schemeClr val="accent2">
                  <a:gamma/>
                  <a:shade val="40000"/>
                  <a:invGamma/>
                </a:schemeClr>
              </a:gs>
            </a:gsLst>
            <a:lin ang="27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 cmpd="sng">
                <a:solidFill>
                  <a:schemeClr val="tx1"/>
                </a:solidFill>
                <a:prstDash val="solid"/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zh-CN" altLang="en-US"/>
          </a:p>
        </p:txBody>
      </p:sp>
      <p:sp>
        <p:nvSpPr>
          <p:cNvPr id="5" name="AutoShape 3"/>
          <p:cNvSpPr>
            <a:spLocks noChangeArrowheads="1"/>
          </p:cNvSpPr>
          <p:nvPr/>
        </p:nvSpPr>
        <p:spPr bwMode="gray">
          <a:xfrm>
            <a:off x="2413521" y="2531953"/>
            <a:ext cx="214313" cy="131762"/>
          </a:xfrm>
          <a:prstGeom prst="can">
            <a:avLst>
              <a:gd name="adj" fmla="val 39796"/>
            </a:avLst>
          </a:prstGeom>
          <a:gradFill rotWithShape="1">
            <a:gsLst>
              <a:gs pos="0">
                <a:srgbClr val="008000"/>
              </a:gs>
              <a:gs pos="50000">
                <a:srgbClr val="A4D2A4"/>
              </a:gs>
              <a:gs pos="100000">
                <a:srgbClr val="008000"/>
              </a:gs>
            </a:gsLst>
            <a:lin ang="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zh-CN" altLang="en-US">
              <a:ea typeface="宋体" pitchFamily="2" charset="-122"/>
            </a:endParaRPr>
          </a:p>
        </p:txBody>
      </p:sp>
      <p:sp>
        <p:nvSpPr>
          <p:cNvPr id="6" name="AutoShape 4"/>
          <p:cNvSpPr>
            <a:spLocks noChangeArrowheads="1"/>
          </p:cNvSpPr>
          <p:nvPr/>
        </p:nvSpPr>
        <p:spPr bwMode="gray">
          <a:xfrm>
            <a:off x="3272359" y="2844691"/>
            <a:ext cx="250825" cy="182563"/>
          </a:xfrm>
          <a:prstGeom prst="can">
            <a:avLst>
              <a:gd name="adj" fmla="val 27343"/>
            </a:avLst>
          </a:prstGeom>
          <a:gradFill rotWithShape="1">
            <a:gsLst>
              <a:gs pos="0">
                <a:srgbClr val="008000"/>
              </a:gs>
              <a:gs pos="50000">
                <a:srgbClr val="A4D2A4"/>
              </a:gs>
              <a:gs pos="100000">
                <a:srgbClr val="008000"/>
              </a:gs>
            </a:gsLst>
            <a:lin ang="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zh-CN" altLang="en-US">
              <a:ea typeface="宋体" pitchFamily="2" charset="-122"/>
            </a:endParaRPr>
          </a:p>
        </p:txBody>
      </p:sp>
      <p:sp>
        <p:nvSpPr>
          <p:cNvPr id="7" name="AutoShape 5"/>
          <p:cNvSpPr>
            <a:spLocks noChangeArrowheads="1"/>
          </p:cNvSpPr>
          <p:nvPr/>
        </p:nvSpPr>
        <p:spPr bwMode="gray">
          <a:xfrm>
            <a:off x="4207396" y="3146316"/>
            <a:ext cx="341313" cy="290513"/>
          </a:xfrm>
          <a:prstGeom prst="can">
            <a:avLst>
              <a:gd name="adj" fmla="val 25000"/>
            </a:avLst>
          </a:prstGeom>
          <a:gradFill rotWithShape="1">
            <a:gsLst>
              <a:gs pos="0">
                <a:srgbClr val="008000"/>
              </a:gs>
              <a:gs pos="50000">
                <a:srgbClr val="A4D2A4"/>
              </a:gs>
              <a:gs pos="100000">
                <a:srgbClr val="008000"/>
              </a:gs>
            </a:gsLst>
            <a:lin ang="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zh-CN" altLang="en-US">
              <a:ea typeface="宋体" pitchFamily="2" charset="-122"/>
            </a:endParaRPr>
          </a:p>
        </p:txBody>
      </p:sp>
      <p:sp>
        <p:nvSpPr>
          <p:cNvPr id="8" name="AutoShape 6"/>
          <p:cNvSpPr>
            <a:spLocks noChangeArrowheads="1"/>
          </p:cNvSpPr>
          <p:nvPr/>
        </p:nvSpPr>
        <p:spPr bwMode="gray">
          <a:xfrm>
            <a:off x="6456884" y="3768615"/>
            <a:ext cx="536575" cy="647700"/>
          </a:xfrm>
          <a:prstGeom prst="can">
            <a:avLst>
              <a:gd name="adj" fmla="val 21420"/>
            </a:avLst>
          </a:prstGeom>
          <a:gradFill rotWithShape="1">
            <a:gsLst>
              <a:gs pos="0">
                <a:srgbClr val="008000"/>
              </a:gs>
              <a:gs pos="50000">
                <a:srgbClr val="A4D2A4"/>
              </a:gs>
              <a:gs pos="100000">
                <a:srgbClr val="008000"/>
              </a:gs>
            </a:gsLst>
            <a:lin ang="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zh-CN" altLang="en-US">
              <a:ea typeface="宋体" pitchFamily="2" charset="-122"/>
            </a:endParaRPr>
          </a:p>
        </p:txBody>
      </p:sp>
      <p:sp>
        <p:nvSpPr>
          <p:cNvPr id="9" name="AutoShape 7"/>
          <p:cNvSpPr>
            <a:spLocks noChangeArrowheads="1"/>
          </p:cNvSpPr>
          <p:nvPr/>
        </p:nvSpPr>
        <p:spPr bwMode="gray">
          <a:xfrm>
            <a:off x="5305946" y="3508266"/>
            <a:ext cx="422275" cy="404813"/>
          </a:xfrm>
          <a:prstGeom prst="can">
            <a:avLst>
              <a:gd name="adj" fmla="val 21667"/>
            </a:avLst>
          </a:prstGeom>
          <a:gradFill rotWithShape="1">
            <a:gsLst>
              <a:gs pos="0">
                <a:srgbClr val="008000"/>
              </a:gs>
              <a:gs pos="50000">
                <a:srgbClr val="A4D2A4"/>
              </a:gs>
              <a:gs pos="100000">
                <a:srgbClr val="008000"/>
              </a:gs>
            </a:gsLst>
            <a:lin ang="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zh-CN" altLang="en-US">
              <a:ea typeface="宋体" pitchFamily="2" charset="-122"/>
            </a:endParaRPr>
          </a:p>
        </p:txBody>
      </p:sp>
      <p:sp>
        <p:nvSpPr>
          <p:cNvPr id="10" name="Text Box 8"/>
          <p:cNvSpPr txBox="1">
            <a:spLocks noChangeArrowheads="1"/>
          </p:cNvSpPr>
          <p:nvPr/>
        </p:nvSpPr>
        <p:spPr bwMode="black">
          <a:xfrm>
            <a:off x="2022996" y="1827103"/>
            <a:ext cx="1217613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gradFill rotWithShape="1">
                  <a:gsLst>
                    <a:gs pos="0">
                      <a:schemeClr val="accent1"/>
                    </a:gs>
                    <a:gs pos="50000">
                      <a:schemeClr val="bg1"/>
                    </a:gs>
                    <a:gs pos="100000">
                      <a:schemeClr val="accent1"/>
                    </a:gs>
                  </a:gsLst>
                  <a:lin ang="5400000" scaled="1"/>
                </a:gra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  <a:defRPr/>
            </a:pPr>
            <a:r>
              <a:rPr lang="en-US" altLang="zh-CN" b="1" dirty="0">
                <a:solidFill>
                  <a:schemeClr val="tx2"/>
                </a:solidFill>
                <a:latin typeface="Arial" charset="0"/>
                <a:ea typeface="宋体" pitchFamily="2" charset="-122"/>
              </a:rPr>
              <a:t>Level 1</a:t>
            </a:r>
          </a:p>
        </p:txBody>
      </p:sp>
      <p:sp>
        <p:nvSpPr>
          <p:cNvPr id="11" name="Text Box 9"/>
          <p:cNvSpPr txBox="1">
            <a:spLocks noChangeArrowheads="1"/>
          </p:cNvSpPr>
          <p:nvPr/>
        </p:nvSpPr>
        <p:spPr bwMode="black">
          <a:xfrm>
            <a:off x="2915171" y="1841391"/>
            <a:ext cx="1217613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gradFill rotWithShape="1">
                  <a:gsLst>
                    <a:gs pos="0">
                      <a:schemeClr val="accent1"/>
                    </a:gs>
                    <a:gs pos="50000">
                      <a:schemeClr val="bg1"/>
                    </a:gs>
                    <a:gs pos="100000">
                      <a:schemeClr val="accent1"/>
                    </a:gs>
                  </a:gsLst>
                  <a:lin ang="5400000" scaled="1"/>
                </a:gra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  <a:defRPr/>
            </a:pPr>
            <a:r>
              <a:rPr lang="en-US" altLang="zh-CN" b="1">
                <a:solidFill>
                  <a:schemeClr val="tx2"/>
                </a:solidFill>
                <a:latin typeface="Arial" charset="0"/>
                <a:ea typeface="宋体" pitchFamily="2" charset="-122"/>
              </a:rPr>
              <a:t>Level 2</a:t>
            </a:r>
          </a:p>
        </p:txBody>
      </p:sp>
      <p:sp>
        <p:nvSpPr>
          <p:cNvPr id="12" name="Text Box 10"/>
          <p:cNvSpPr txBox="1">
            <a:spLocks noChangeArrowheads="1"/>
          </p:cNvSpPr>
          <p:nvPr/>
        </p:nvSpPr>
        <p:spPr bwMode="black">
          <a:xfrm>
            <a:off x="3897833" y="1844566"/>
            <a:ext cx="1217612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gradFill rotWithShape="1">
                  <a:gsLst>
                    <a:gs pos="0">
                      <a:schemeClr val="accent1"/>
                    </a:gs>
                    <a:gs pos="50000">
                      <a:schemeClr val="bg1"/>
                    </a:gs>
                    <a:gs pos="100000">
                      <a:schemeClr val="accent1"/>
                    </a:gs>
                  </a:gsLst>
                  <a:lin ang="5400000" scaled="1"/>
                </a:gra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  <a:defRPr/>
            </a:pPr>
            <a:r>
              <a:rPr lang="en-US" altLang="zh-CN" b="1">
                <a:solidFill>
                  <a:schemeClr val="tx2"/>
                </a:solidFill>
                <a:latin typeface="Arial" charset="0"/>
                <a:ea typeface="宋体" pitchFamily="2" charset="-122"/>
              </a:rPr>
              <a:t>Level 3</a:t>
            </a:r>
          </a:p>
        </p:txBody>
      </p:sp>
      <p:sp>
        <p:nvSpPr>
          <p:cNvPr id="13" name="Text Box 11"/>
          <p:cNvSpPr txBox="1">
            <a:spLocks noChangeArrowheads="1"/>
          </p:cNvSpPr>
          <p:nvPr/>
        </p:nvSpPr>
        <p:spPr bwMode="black">
          <a:xfrm>
            <a:off x="5029720" y="1838216"/>
            <a:ext cx="12192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gradFill rotWithShape="1">
                  <a:gsLst>
                    <a:gs pos="0">
                      <a:schemeClr val="accent1"/>
                    </a:gs>
                    <a:gs pos="50000">
                      <a:schemeClr val="bg1"/>
                    </a:gs>
                    <a:gs pos="100000">
                      <a:schemeClr val="accent1"/>
                    </a:gs>
                  </a:gsLst>
                  <a:lin ang="5400000" scaled="1"/>
                </a:gra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  <a:defRPr/>
            </a:pPr>
            <a:r>
              <a:rPr lang="en-US" altLang="zh-CN" b="1">
                <a:solidFill>
                  <a:schemeClr val="tx2"/>
                </a:solidFill>
                <a:latin typeface="Arial" charset="0"/>
                <a:ea typeface="宋体" pitchFamily="2" charset="-122"/>
              </a:rPr>
              <a:t>Level 4</a:t>
            </a:r>
          </a:p>
        </p:txBody>
      </p:sp>
      <p:sp>
        <p:nvSpPr>
          <p:cNvPr id="14" name="Text Box 12"/>
          <p:cNvSpPr txBox="1">
            <a:spLocks noChangeArrowheads="1"/>
          </p:cNvSpPr>
          <p:nvPr/>
        </p:nvSpPr>
        <p:spPr bwMode="black">
          <a:xfrm>
            <a:off x="6220345" y="1835041"/>
            <a:ext cx="12192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gradFill rotWithShape="1">
                  <a:gsLst>
                    <a:gs pos="0">
                      <a:schemeClr val="accent1"/>
                    </a:gs>
                    <a:gs pos="50000">
                      <a:schemeClr val="bg1"/>
                    </a:gs>
                    <a:gs pos="100000">
                      <a:schemeClr val="accent1"/>
                    </a:gs>
                  </a:gsLst>
                  <a:lin ang="5400000" scaled="1"/>
                </a:gra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  <a:defRPr/>
            </a:pPr>
            <a:r>
              <a:rPr lang="en-US" altLang="zh-CN" b="1">
                <a:solidFill>
                  <a:schemeClr val="tx2"/>
                </a:solidFill>
                <a:latin typeface="Arial" charset="0"/>
                <a:ea typeface="宋体" pitchFamily="2" charset="-122"/>
              </a:rPr>
              <a:t>Level 5</a:t>
            </a:r>
          </a:p>
        </p:txBody>
      </p:sp>
      <p:sp>
        <p:nvSpPr>
          <p:cNvPr id="15" name="Text Box 13"/>
          <p:cNvSpPr txBox="1">
            <a:spLocks noChangeArrowheads="1"/>
          </p:cNvSpPr>
          <p:nvPr/>
        </p:nvSpPr>
        <p:spPr bwMode="black">
          <a:xfrm>
            <a:off x="978421" y="2857390"/>
            <a:ext cx="2265363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gradFill rotWithShape="1">
                  <a:gsLst>
                    <a:gs pos="0">
                      <a:schemeClr val="accent2"/>
                    </a:gs>
                    <a:gs pos="100000">
                      <a:srgbClr val="51DFFB"/>
                    </a:gs>
                  </a:gsLst>
                  <a:lin ang="5400000" scaled="1"/>
                </a:gra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28398" dir="3806097" algn="ctr" rotWithShape="0">
                    <a:srgbClr val="333300">
                      <a:alpha val="50000"/>
                    </a:srgbClr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Symbol" pitchFamily="18" charset="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Symbol" pitchFamily="18" charset="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Symbol" pitchFamily="18" charset="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Symbol" pitchFamily="18" charset="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Symbol" pitchFamily="18" charset="2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Symbol" pitchFamily="18" charset="2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Symbol" pitchFamily="18" charset="2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Symbol" pitchFamily="18" charset="2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Symbol" pitchFamily="18" charset="2"/>
              </a:defRPr>
            </a:lvl9pPr>
          </a:lstStyle>
          <a:p>
            <a:pPr algn="l" eaLnBrk="1" hangingPunct="1">
              <a:spcBef>
                <a:spcPct val="50000"/>
              </a:spcBef>
            </a:pPr>
            <a:r>
              <a:rPr lang="zh-CN" altLang="en-US" sz="2000" b="1" dirty="0">
                <a:solidFill>
                  <a:srgbClr val="002060"/>
                </a:solidFill>
                <a:latin typeface="华文中宋" pitchFamily="2" charset="-122"/>
                <a:ea typeface="华文中宋" pitchFamily="2" charset="-122"/>
              </a:rPr>
              <a:t> </a:t>
            </a:r>
            <a:r>
              <a:rPr lang="zh-CN" altLang="en-US" sz="2000" b="1" dirty="0" smtClean="0">
                <a:solidFill>
                  <a:srgbClr val="002060"/>
                </a:solidFill>
                <a:latin typeface="华文中宋" pitchFamily="2" charset="-122"/>
                <a:ea typeface="华文中宋" pitchFamily="2" charset="-122"/>
              </a:rPr>
              <a:t>引流管</a:t>
            </a:r>
            <a:endParaRPr lang="en-US" altLang="zh-CN" sz="2000" b="1" dirty="0">
              <a:solidFill>
                <a:srgbClr val="002060"/>
              </a:solidFill>
              <a:latin typeface="华文中宋" pitchFamily="2" charset="-122"/>
              <a:ea typeface="华文中宋" pitchFamily="2" charset="-122"/>
            </a:endParaRPr>
          </a:p>
        </p:txBody>
      </p:sp>
      <p:sp>
        <p:nvSpPr>
          <p:cNvPr id="16" name="Text Box 14"/>
          <p:cNvSpPr txBox="1">
            <a:spLocks noChangeArrowheads="1"/>
          </p:cNvSpPr>
          <p:nvPr/>
        </p:nvSpPr>
        <p:spPr bwMode="black">
          <a:xfrm>
            <a:off x="1727722" y="3308211"/>
            <a:ext cx="2405062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gradFill rotWithShape="1">
                  <a:gsLst>
                    <a:gs pos="0">
                      <a:schemeClr val="accent2"/>
                    </a:gs>
                    <a:gs pos="100000">
                      <a:srgbClr val="51DFFB"/>
                    </a:gs>
                  </a:gsLst>
                  <a:lin ang="5400000" scaled="1"/>
                </a:gra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28398" dir="3806097" algn="ctr" rotWithShape="0">
                    <a:srgbClr val="333300">
                      <a:alpha val="50000"/>
                    </a:srgbClr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Symbol" pitchFamily="18" charset="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Symbol" pitchFamily="18" charset="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Symbol" pitchFamily="18" charset="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Symbol" pitchFamily="18" charset="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Symbol" pitchFamily="18" charset="2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Symbol" pitchFamily="18" charset="2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Symbol" pitchFamily="18" charset="2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Symbol" pitchFamily="18" charset="2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Symbol" pitchFamily="18" charset="2"/>
              </a:defRPr>
            </a:lvl9pPr>
          </a:lstStyle>
          <a:p>
            <a:pPr algn="l" eaLnBrk="1" hangingPunct="1">
              <a:spcBef>
                <a:spcPct val="50000"/>
              </a:spcBef>
            </a:pPr>
            <a:r>
              <a:rPr lang="zh-CN" altLang="en-US" sz="2000" b="1" dirty="0" smtClean="0">
                <a:solidFill>
                  <a:srgbClr val="002060"/>
                </a:solidFill>
                <a:latin typeface="华文中宋" pitchFamily="2" charset="-122"/>
                <a:ea typeface="华文中宋" pitchFamily="2" charset="-122"/>
              </a:rPr>
              <a:t>尿管</a:t>
            </a:r>
            <a:endParaRPr lang="en-US" altLang="zh-CN" sz="2000" b="1" dirty="0">
              <a:solidFill>
                <a:srgbClr val="002060"/>
              </a:solidFill>
              <a:latin typeface="华文中宋" pitchFamily="2" charset="-122"/>
              <a:ea typeface="华文中宋" pitchFamily="2" charset="-122"/>
            </a:endParaRPr>
          </a:p>
        </p:txBody>
      </p:sp>
      <p:sp>
        <p:nvSpPr>
          <p:cNvPr id="17" name="Text Box 15"/>
          <p:cNvSpPr txBox="1">
            <a:spLocks noChangeArrowheads="1"/>
          </p:cNvSpPr>
          <p:nvPr/>
        </p:nvSpPr>
        <p:spPr bwMode="black">
          <a:xfrm>
            <a:off x="2099989" y="3850024"/>
            <a:ext cx="2406650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gradFill rotWithShape="1">
                  <a:gsLst>
                    <a:gs pos="0">
                      <a:schemeClr val="accent2"/>
                    </a:gs>
                    <a:gs pos="100000">
                      <a:srgbClr val="51DFFB"/>
                    </a:gs>
                  </a:gsLst>
                  <a:lin ang="5400000" scaled="1"/>
                </a:gra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28398" dir="3806097" algn="ctr" rotWithShape="0">
                    <a:srgbClr val="333300">
                      <a:alpha val="50000"/>
                    </a:srgbClr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Symbol" pitchFamily="18" charset="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Symbol" pitchFamily="18" charset="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Symbol" pitchFamily="18" charset="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Symbol" pitchFamily="18" charset="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Symbol" pitchFamily="18" charset="2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Symbol" pitchFamily="18" charset="2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Symbol" pitchFamily="18" charset="2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Symbol" pitchFamily="18" charset="2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Symbol" pitchFamily="18" charset="2"/>
              </a:defRPr>
            </a:lvl9pPr>
          </a:lstStyle>
          <a:p>
            <a:pPr algn="l" eaLnBrk="1" hangingPunct="1">
              <a:spcBef>
                <a:spcPct val="50000"/>
              </a:spcBef>
            </a:pPr>
            <a:r>
              <a:rPr lang="zh-CN" altLang="en-US" sz="2000" b="1" dirty="0">
                <a:solidFill>
                  <a:srgbClr val="002060"/>
                </a:solidFill>
                <a:latin typeface="华文中宋" pitchFamily="2" charset="-122"/>
                <a:ea typeface="华文中宋" pitchFamily="2" charset="-122"/>
              </a:rPr>
              <a:t> </a:t>
            </a:r>
            <a:r>
              <a:rPr lang="zh-CN" altLang="en-US" sz="2000" b="1" dirty="0" smtClean="0">
                <a:solidFill>
                  <a:srgbClr val="002060"/>
                </a:solidFill>
                <a:latin typeface="华文中宋" pitchFamily="2" charset="-122"/>
                <a:ea typeface="华文中宋" pitchFamily="2" charset="-122"/>
              </a:rPr>
              <a:t>静脉插管</a:t>
            </a:r>
            <a:endParaRPr lang="en-US" altLang="zh-CN" sz="2000" b="1" dirty="0">
              <a:solidFill>
                <a:srgbClr val="002060"/>
              </a:solidFill>
              <a:latin typeface="华文中宋" pitchFamily="2" charset="-122"/>
              <a:ea typeface="华文中宋" pitchFamily="2" charset="-122"/>
            </a:endParaRPr>
          </a:p>
        </p:txBody>
      </p:sp>
      <p:sp>
        <p:nvSpPr>
          <p:cNvPr id="18" name="Text Box 16"/>
          <p:cNvSpPr txBox="1">
            <a:spLocks noChangeArrowheads="1"/>
          </p:cNvSpPr>
          <p:nvPr/>
        </p:nvSpPr>
        <p:spPr bwMode="black">
          <a:xfrm>
            <a:off x="3542233" y="4397265"/>
            <a:ext cx="2405062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gradFill rotWithShape="1">
                  <a:gsLst>
                    <a:gs pos="0">
                      <a:schemeClr val="accent2"/>
                    </a:gs>
                    <a:gs pos="100000">
                      <a:srgbClr val="51DFFB"/>
                    </a:gs>
                  </a:gsLst>
                  <a:lin ang="5400000" scaled="1"/>
                </a:gra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28398" dir="3806097" algn="ctr" rotWithShape="0">
                    <a:srgbClr val="333300">
                      <a:alpha val="50000"/>
                    </a:srgbClr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Symbol" pitchFamily="18" charset="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Symbol" pitchFamily="18" charset="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Symbol" pitchFamily="18" charset="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Symbol" pitchFamily="18" charset="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Symbol" pitchFamily="18" charset="2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Symbol" pitchFamily="18" charset="2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Symbol" pitchFamily="18" charset="2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Symbol" pitchFamily="18" charset="2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Symbol" pitchFamily="18" charset="2"/>
              </a:defRPr>
            </a:lvl9pPr>
          </a:lstStyle>
          <a:p>
            <a:pPr algn="l" eaLnBrk="1" hangingPunct="1">
              <a:spcBef>
                <a:spcPct val="50000"/>
              </a:spcBef>
            </a:pPr>
            <a:r>
              <a:rPr lang="zh-CN" altLang="en-US" b="1" dirty="0" smtClean="0">
                <a:solidFill>
                  <a:srgbClr val="C00000"/>
                </a:solidFill>
                <a:latin typeface="华文中宋" pitchFamily="2" charset="-122"/>
                <a:ea typeface="华文中宋" pitchFamily="2" charset="-122"/>
              </a:rPr>
              <a:t>气管插管</a:t>
            </a:r>
            <a:endParaRPr lang="en-US" altLang="zh-CN" b="1" dirty="0">
              <a:solidFill>
                <a:srgbClr val="C00000"/>
              </a:solidFill>
              <a:latin typeface="华文中宋" pitchFamily="2" charset="-122"/>
              <a:ea typeface="华文中宋" pitchFamily="2" charset="-122"/>
            </a:endParaRPr>
          </a:p>
        </p:txBody>
      </p:sp>
      <p:sp>
        <p:nvSpPr>
          <p:cNvPr id="19" name="Text Box 17"/>
          <p:cNvSpPr txBox="1">
            <a:spLocks noChangeArrowheads="1"/>
          </p:cNvSpPr>
          <p:nvPr/>
        </p:nvSpPr>
        <p:spPr bwMode="black">
          <a:xfrm>
            <a:off x="4587565" y="5012694"/>
            <a:ext cx="2406650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gradFill rotWithShape="1">
                  <a:gsLst>
                    <a:gs pos="0">
                      <a:schemeClr val="accent2"/>
                    </a:gs>
                    <a:gs pos="100000">
                      <a:srgbClr val="51DFFB"/>
                    </a:gs>
                  </a:gsLst>
                  <a:lin ang="5400000" scaled="1"/>
                </a:gra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28398" dir="3806097" algn="ctr" rotWithShape="0">
                    <a:srgbClr val="333300">
                      <a:alpha val="50000"/>
                    </a:srgbClr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Symbol" pitchFamily="18" charset="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Symbol" pitchFamily="18" charset="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Symbol" pitchFamily="18" charset="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Symbol" pitchFamily="18" charset="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Symbol" pitchFamily="18" charset="2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Symbol" pitchFamily="18" charset="2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Symbol" pitchFamily="18" charset="2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Symbol" pitchFamily="18" charset="2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Symbol" pitchFamily="18" charset="2"/>
              </a:defRPr>
            </a:lvl9pPr>
          </a:lstStyle>
          <a:p>
            <a:pPr algn="l" eaLnBrk="1" hangingPunct="1">
              <a:spcBef>
                <a:spcPct val="50000"/>
              </a:spcBef>
            </a:pPr>
            <a:r>
              <a:rPr lang="zh-CN" altLang="en-US" sz="2000" b="1" dirty="0" smtClean="0">
                <a:solidFill>
                  <a:srgbClr val="002060"/>
                </a:solidFill>
                <a:latin typeface="华文中宋" pitchFamily="2" charset="-122"/>
                <a:ea typeface="华文中宋" pitchFamily="2" charset="-122"/>
              </a:rPr>
              <a:t>胃管</a:t>
            </a:r>
            <a:endParaRPr lang="en-US" altLang="zh-CN" sz="2000" b="1" dirty="0">
              <a:solidFill>
                <a:srgbClr val="002060"/>
              </a:solidFill>
              <a:latin typeface="华文中宋" pitchFamily="2" charset="-122"/>
              <a:ea typeface="华文中宋" pitchFamily="2" charset="-122"/>
            </a:endParaRPr>
          </a:p>
        </p:txBody>
      </p:sp>
      <p:cxnSp>
        <p:nvCxnSpPr>
          <p:cNvPr id="20" name="AutoShape 18"/>
          <p:cNvCxnSpPr>
            <a:cxnSpLocks noChangeShapeType="1"/>
            <a:stCxn id="5" idx="3"/>
            <a:endCxn id="15" idx="0"/>
          </p:cNvCxnSpPr>
          <p:nvPr/>
        </p:nvCxnSpPr>
        <p:spPr bwMode="gray">
          <a:xfrm rot="5400000">
            <a:off x="2219054" y="2555765"/>
            <a:ext cx="193675" cy="409575"/>
          </a:xfrm>
          <a:prstGeom prst="bentConnector3">
            <a:avLst>
              <a:gd name="adj1" fmla="val 50000"/>
            </a:avLst>
          </a:prstGeom>
          <a:noFill/>
          <a:ln w="9525">
            <a:solidFill>
              <a:srgbClr val="1C1C1C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21" name="AutoShape 19"/>
          <p:cNvCxnSpPr>
            <a:cxnSpLocks noChangeShapeType="1"/>
            <a:stCxn id="6" idx="3"/>
            <a:endCxn id="16" idx="0"/>
          </p:cNvCxnSpPr>
          <p:nvPr/>
        </p:nvCxnSpPr>
        <p:spPr bwMode="gray">
          <a:xfrm rot="5400000">
            <a:off x="3023535" y="2933973"/>
            <a:ext cx="280957" cy="467519"/>
          </a:xfrm>
          <a:prstGeom prst="bentConnector3">
            <a:avLst>
              <a:gd name="adj1" fmla="val 50000"/>
            </a:avLst>
          </a:prstGeom>
          <a:noFill/>
          <a:ln w="9525">
            <a:solidFill>
              <a:srgbClr val="1C1C1C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22" name="AutoShape 20"/>
          <p:cNvCxnSpPr>
            <a:cxnSpLocks noChangeShapeType="1"/>
            <a:stCxn id="7" idx="3"/>
            <a:endCxn id="17" idx="0"/>
          </p:cNvCxnSpPr>
          <p:nvPr/>
        </p:nvCxnSpPr>
        <p:spPr bwMode="gray">
          <a:xfrm rot="5400000">
            <a:off x="3634087" y="3106057"/>
            <a:ext cx="413195" cy="1074739"/>
          </a:xfrm>
          <a:prstGeom prst="bentConnector3">
            <a:avLst>
              <a:gd name="adj1" fmla="val 50000"/>
            </a:avLst>
          </a:prstGeom>
          <a:noFill/>
          <a:ln w="9525">
            <a:solidFill>
              <a:srgbClr val="1C1C1C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23" name="AutoShape 21"/>
          <p:cNvCxnSpPr>
            <a:cxnSpLocks noChangeShapeType="1"/>
            <a:stCxn id="9" idx="3"/>
            <a:endCxn id="18" idx="0"/>
          </p:cNvCxnSpPr>
          <p:nvPr/>
        </p:nvCxnSpPr>
        <p:spPr bwMode="gray">
          <a:xfrm rot="5400000">
            <a:off x="4888831" y="3769012"/>
            <a:ext cx="484186" cy="772320"/>
          </a:xfrm>
          <a:prstGeom prst="bentConnector3">
            <a:avLst>
              <a:gd name="adj1" fmla="val 50000"/>
            </a:avLst>
          </a:prstGeom>
          <a:noFill/>
          <a:ln w="9525">
            <a:solidFill>
              <a:srgbClr val="1C1C1C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24" name="AutoShape 22"/>
          <p:cNvCxnSpPr>
            <a:cxnSpLocks noChangeShapeType="1"/>
            <a:stCxn id="8" idx="3"/>
            <a:endCxn id="19" idx="0"/>
          </p:cNvCxnSpPr>
          <p:nvPr/>
        </p:nvCxnSpPr>
        <p:spPr bwMode="gray">
          <a:xfrm rot="5400000">
            <a:off x="5959842" y="4247363"/>
            <a:ext cx="596379" cy="934282"/>
          </a:xfrm>
          <a:prstGeom prst="bentConnector3">
            <a:avLst>
              <a:gd name="adj1" fmla="val 50000"/>
            </a:avLst>
          </a:prstGeom>
          <a:noFill/>
          <a:ln w="9525">
            <a:solidFill>
              <a:srgbClr val="1C1C1C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25" name="AutoShape 23"/>
          <p:cNvSpPr>
            <a:spLocks noChangeArrowheads="1"/>
          </p:cNvSpPr>
          <p:nvPr/>
        </p:nvSpPr>
        <p:spPr bwMode="gray">
          <a:xfrm>
            <a:off x="6456884" y="2244615"/>
            <a:ext cx="536575" cy="1639888"/>
          </a:xfrm>
          <a:prstGeom prst="can">
            <a:avLst>
              <a:gd name="adj" fmla="val 27945"/>
            </a:avLst>
          </a:prstGeom>
          <a:gradFill rotWithShape="1">
            <a:gsLst>
              <a:gs pos="0">
                <a:schemeClr val="folHlink"/>
              </a:gs>
              <a:gs pos="50000">
                <a:schemeClr val="folHlink">
                  <a:gamma/>
                  <a:tint val="35686"/>
                  <a:invGamma/>
                </a:schemeClr>
              </a:gs>
              <a:gs pos="100000">
                <a:schemeClr val="folHlink"/>
              </a:gs>
            </a:gsLst>
            <a:lin ang="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zh-CN" altLang="en-US">
              <a:ea typeface="宋体" pitchFamily="2" charset="-122"/>
            </a:endParaRPr>
          </a:p>
        </p:txBody>
      </p:sp>
      <p:sp>
        <p:nvSpPr>
          <p:cNvPr id="26" name="AutoShape 24"/>
          <p:cNvSpPr>
            <a:spLocks noChangeArrowheads="1"/>
          </p:cNvSpPr>
          <p:nvPr/>
        </p:nvSpPr>
        <p:spPr bwMode="gray">
          <a:xfrm>
            <a:off x="5305946" y="2241440"/>
            <a:ext cx="422275" cy="1358900"/>
          </a:xfrm>
          <a:prstGeom prst="can">
            <a:avLst>
              <a:gd name="adj" fmla="val 27398"/>
            </a:avLst>
          </a:prstGeom>
          <a:gradFill rotWithShape="1">
            <a:gsLst>
              <a:gs pos="0">
                <a:schemeClr val="folHlink"/>
              </a:gs>
              <a:gs pos="50000">
                <a:schemeClr val="folHlink">
                  <a:gamma/>
                  <a:tint val="35686"/>
                  <a:invGamma/>
                </a:schemeClr>
              </a:gs>
              <a:gs pos="100000">
                <a:schemeClr val="folHlink"/>
              </a:gs>
            </a:gsLst>
            <a:lin ang="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zh-CN" altLang="en-US">
              <a:ea typeface="宋体" pitchFamily="2" charset="-122"/>
            </a:endParaRPr>
          </a:p>
        </p:txBody>
      </p:sp>
      <p:sp>
        <p:nvSpPr>
          <p:cNvPr id="27" name="AutoShape 25"/>
          <p:cNvSpPr>
            <a:spLocks noChangeArrowheads="1"/>
          </p:cNvSpPr>
          <p:nvPr/>
        </p:nvSpPr>
        <p:spPr bwMode="gray">
          <a:xfrm>
            <a:off x="4207396" y="2238265"/>
            <a:ext cx="341313" cy="996950"/>
          </a:xfrm>
          <a:prstGeom prst="can">
            <a:avLst>
              <a:gd name="adj" fmla="val 28209"/>
            </a:avLst>
          </a:prstGeom>
          <a:gradFill rotWithShape="1">
            <a:gsLst>
              <a:gs pos="0">
                <a:schemeClr val="folHlink"/>
              </a:gs>
              <a:gs pos="50000">
                <a:schemeClr val="folHlink">
                  <a:gamma/>
                  <a:tint val="35686"/>
                  <a:invGamma/>
                </a:schemeClr>
              </a:gs>
              <a:gs pos="100000">
                <a:schemeClr val="folHlink"/>
              </a:gs>
            </a:gsLst>
            <a:lin ang="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zh-CN" altLang="en-US">
              <a:ea typeface="宋体" pitchFamily="2" charset="-122"/>
            </a:endParaRPr>
          </a:p>
        </p:txBody>
      </p:sp>
      <p:sp>
        <p:nvSpPr>
          <p:cNvPr id="28" name="AutoShape 26"/>
          <p:cNvSpPr>
            <a:spLocks noChangeArrowheads="1"/>
          </p:cNvSpPr>
          <p:nvPr/>
        </p:nvSpPr>
        <p:spPr bwMode="gray">
          <a:xfrm>
            <a:off x="3272359" y="2244615"/>
            <a:ext cx="250825" cy="654050"/>
          </a:xfrm>
          <a:prstGeom prst="can">
            <a:avLst>
              <a:gd name="adj" fmla="val 23806"/>
            </a:avLst>
          </a:prstGeom>
          <a:gradFill rotWithShape="1">
            <a:gsLst>
              <a:gs pos="0">
                <a:schemeClr val="folHlink"/>
              </a:gs>
              <a:gs pos="50000">
                <a:schemeClr val="folHlink">
                  <a:gamma/>
                  <a:tint val="35686"/>
                  <a:invGamma/>
                </a:schemeClr>
              </a:gs>
              <a:gs pos="100000">
                <a:schemeClr val="folHlink"/>
              </a:gs>
            </a:gsLst>
            <a:lin ang="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zh-CN" altLang="en-US">
              <a:ea typeface="宋体" pitchFamily="2" charset="-122"/>
            </a:endParaRPr>
          </a:p>
        </p:txBody>
      </p:sp>
      <p:sp>
        <p:nvSpPr>
          <p:cNvPr id="29" name="AutoShape 27"/>
          <p:cNvSpPr>
            <a:spLocks noChangeArrowheads="1"/>
          </p:cNvSpPr>
          <p:nvPr/>
        </p:nvSpPr>
        <p:spPr bwMode="gray">
          <a:xfrm>
            <a:off x="2413521" y="2246204"/>
            <a:ext cx="214313" cy="339725"/>
          </a:xfrm>
          <a:prstGeom prst="can">
            <a:avLst>
              <a:gd name="adj" fmla="val 26911"/>
            </a:avLst>
          </a:prstGeom>
          <a:gradFill rotWithShape="1">
            <a:gsLst>
              <a:gs pos="0">
                <a:schemeClr val="folHlink"/>
              </a:gs>
              <a:gs pos="50000">
                <a:schemeClr val="folHlink">
                  <a:gamma/>
                  <a:tint val="35686"/>
                  <a:invGamma/>
                </a:schemeClr>
              </a:gs>
              <a:gs pos="100000">
                <a:schemeClr val="folHlink"/>
              </a:gs>
            </a:gsLst>
            <a:lin ang="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zh-CN" altLang="en-US">
              <a:ea typeface="宋体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9737358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页脚占位符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US" altLang="zh-CN" dirty="0"/>
          </a:p>
        </p:txBody>
      </p:sp>
      <p:sp>
        <p:nvSpPr>
          <p:cNvPr id="20" name="日期占位符 5"/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r>
              <a:rPr lang="en-US" altLang="zh-CN"/>
              <a:t>www.themegallery.com</a:t>
            </a:r>
          </a:p>
        </p:txBody>
      </p:sp>
      <p:sp>
        <p:nvSpPr>
          <p:cNvPr id="71682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zh-CN" altLang="en-US" sz="4000" dirty="0" smtClean="0">
                <a:solidFill>
                  <a:srgbClr val="C00000"/>
                </a:solidFill>
              </a:rPr>
              <a:t>非计划性拔管</a:t>
            </a:r>
            <a:endParaRPr lang="en-US" altLang="zh-CN" sz="4000" dirty="0">
              <a:solidFill>
                <a:srgbClr val="C00000"/>
              </a:solidFill>
            </a:endParaRPr>
          </a:p>
        </p:txBody>
      </p:sp>
      <p:sp>
        <p:nvSpPr>
          <p:cNvPr id="71683" name="AutoShape 3"/>
          <p:cNvSpPr>
            <a:spLocks noChangeArrowheads="1"/>
          </p:cNvSpPr>
          <p:nvPr/>
        </p:nvSpPr>
        <p:spPr bwMode="auto">
          <a:xfrm>
            <a:off x="5562600" y="3352800"/>
            <a:ext cx="2286000" cy="2667000"/>
          </a:xfrm>
          <a:prstGeom prst="roundRect">
            <a:avLst>
              <a:gd name="adj" fmla="val 16667"/>
            </a:avLst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 eaLnBrk="0" hangingPunct="0"/>
            <a:endParaRPr lang="zh-CN" altLang="zh-CN">
              <a:latin typeface="Verdana" pitchFamily="34" charset="0"/>
            </a:endParaRPr>
          </a:p>
        </p:txBody>
      </p:sp>
      <p:sp>
        <p:nvSpPr>
          <p:cNvPr id="71685" name="AutoShape 5"/>
          <p:cNvSpPr>
            <a:spLocks noChangeArrowheads="1"/>
          </p:cNvSpPr>
          <p:nvPr/>
        </p:nvSpPr>
        <p:spPr bwMode="auto">
          <a:xfrm>
            <a:off x="1143000" y="3352800"/>
            <a:ext cx="2286000" cy="2667000"/>
          </a:xfrm>
          <a:prstGeom prst="roundRect">
            <a:avLst>
              <a:gd name="adj" fmla="val 16667"/>
            </a:avLst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 eaLnBrk="0" hangingPunct="0"/>
            <a:endParaRPr lang="zh-CN" altLang="zh-CN">
              <a:latin typeface="Verdana" pitchFamily="34" charset="0"/>
            </a:endParaRPr>
          </a:p>
        </p:txBody>
      </p:sp>
      <p:sp>
        <p:nvSpPr>
          <p:cNvPr id="71687" name="Freeform 7"/>
          <p:cNvSpPr>
            <a:spLocks/>
          </p:cNvSpPr>
          <p:nvPr/>
        </p:nvSpPr>
        <p:spPr bwMode="gray">
          <a:xfrm>
            <a:off x="3222625" y="3255963"/>
            <a:ext cx="903288" cy="1241425"/>
          </a:xfrm>
          <a:custGeom>
            <a:avLst/>
            <a:gdLst/>
            <a:ahLst/>
            <a:cxnLst>
              <a:cxn ang="0">
                <a:pos x="580" y="0"/>
              </a:cxn>
              <a:cxn ang="0">
                <a:pos x="578" y="90"/>
              </a:cxn>
              <a:cxn ang="0">
                <a:pos x="568" y="174"/>
              </a:cxn>
              <a:cxn ang="0">
                <a:pos x="552" y="252"/>
              </a:cxn>
              <a:cxn ang="0">
                <a:pos x="526" y="324"/>
              </a:cxn>
              <a:cxn ang="0">
                <a:pos x="494" y="390"/>
              </a:cxn>
              <a:cxn ang="0">
                <a:pos x="452" y="450"/>
              </a:cxn>
              <a:cxn ang="0">
                <a:pos x="402" y="508"/>
              </a:cxn>
              <a:cxn ang="0">
                <a:pos x="342" y="560"/>
              </a:cxn>
              <a:cxn ang="0">
                <a:pos x="270" y="610"/>
              </a:cxn>
              <a:cxn ang="0">
                <a:pos x="188" y="656"/>
              </a:cxn>
              <a:cxn ang="0">
                <a:pos x="188" y="798"/>
              </a:cxn>
              <a:cxn ang="0">
                <a:pos x="0" y="514"/>
              </a:cxn>
              <a:cxn ang="0">
                <a:pos x="188" y="230"/>
              </a:cxn>
              <a:cxn ang="0">
                <a:pos x="188" y="372"/>
              </a:cxn>
              <a:cxn ang="0">
                <a:pos x="224" y="368"/>
              </a:cxn>
              <a:cxn ang="0">
                <a:pos x="264" y="356"/>
              </a:cxn>
              <a:cxn ang="0">
                <a:pos x="306" y="336"/>
              </a:cxn>
              <a:cxn ang="0">
                <a:pos x="348" y="310"/>
              </a:cxn>
              <a:cxn ang="0">
                <a:pos x="392" y="280"/>
              </a:cxn>
              <a:cxn ang="0">
                <a:pos x="432" y="246"/>
              </a:cxn>
              <a:cxn ang="0">
                <a:pos x="472" y="208"/>
              </a:cxn>
              <a:cxn ang="0">
                <a:pos x="506" y="166"/>
              </a:cxn>
              <a:cxn ang="0">
                <a:pos x="536" y="124"/>
              </a:cxn>
              <a:cxn ang="0">
                <a:pos x="558" y="82"/>
              </a:cxn>
              <a:cxn ang="0">
                <a:pos x="574" y="40"/>
              </a:cxn>
              <a:cxn ang="0">
                <a:pos x="578" y="0"/>
              </a:cxn>
              <a:cxn ang="0">
                <a:pos x="580" y="0"/>
              </a:cxn>
            </a:cxnLst>
            <a:rect l="0" t="0" r="r" b="b"/>
            <a:pathLst>
              <a:path w="580" h="798">
                <a:moveTo>
                  <a:pt x="580" y="0"/>
                </a:moveTo>
                <a:lnTo>
                  <a:pt x="578" y="90"/>
                </a:lnTo>
                <a:lnTo>
                  <a:pt x="568" y="174"/>
                </a:lnTo>
                <a:lnTo>
                  <a:pt x="552" y="252"/>
                </a:lnTo>
                <a:lnTo>
                  <a:pt x="526" y="324"/>
                </a:lnTo>
                <a:lnTo>
                  <a:pt x="494" y="390"/>
                </a:lnTo>
                <a:lnTo>
                  <a:pt x="452" y="450"/>
                </a:lnTo>
                <a:lnTo>
                  <a:pt x="402" y="508"/>
                </a:lnTo>
                <a:lnTo>
                  <a:pt x="342" y="560"/>
                </a:lnTo>
                <a:lnTo>
                  <a:pt x="270" y="610"/>
                </a:lnTo>
                <a:lnTo>
                  <a:pt x="188" y="656"/>
                </a:lnTo>
                <a:lnTo>
                  <a:pt x="188" y="798"/>
                </a:lnTo>
                <a:lnTo>
                  <a:pt x="0" y="514"/>
                </a:lnTo>
                <a:lnTo>
                  <a:pt x="188" y="230"/>
                </a:lnTo>
                <a:lnTo>
                  <a:pt x="188" y="372"/>
                </a:lnTo>
                <a:lnTo>
                  <a:pt x="224" y="368"/>
                </a:lnTo>
                <a:lnTo>
                  <a:pt x="264" y="356"/>
                </a:lnTo>
                <a:lnTo>
                  <a:pt x="306" y="336"/>
                </a:lnTo>
                <a:lnTo>
                  <a:pt x="348" y="310"/>
                </a:lnTo>
                <a:lnTo>
                  <a:pt x="392" y="280"/>
                </a:lnTo>
                <a:lnTo>
                  <a:pt x="432" y="246"/>
                </a:lnTo>
                <a:lnTo>
                  <a:pt x="472" y="208"/>
                </a:lnTo>
                <a:lnTo>
                  <a:pt x="506" y="166"/>
                </a:lnTo>
                <a:lnTo>
                  <a:pt x="536" y="124"/>
                </a:lnTo>
                <a:lnTo>
                  <a:pt x="558" y="82"/>
                </a:lnTo>
                <a:lnTo>
                  <a:pt x="574" y="40"/>
                </a:lnTo>
                <a:lnTo>
                  <a:pt x="578" y="0"/>
                </a:lnTo>
                <a:lnTo>
                  <a:pt x="580" y="0"/>
                </a:lnTo>
                <a:close/>
              </a:path>
            </a:pathLst>
          </a:custGeom>
          <a:gradFill rotWithShape="1">
            <a:gsLst>
              <a:gs pos="0">
                <a:schemeClr val="accent2"/>
              </a:gs>
              <a:gs pos="100000">
                <a:schemeClr val="accent2">
                  <a:gamma/>
                  <a:tint val="63529"/>
                  <a:invGamma/>
                </a:schemeClr>
              </a:gs>
            </a:gsLst>
            <a:lin ang="0" scaled="1"/>
          </a:gradFill>
          <a:ln w="0">
            <a:noFill/>
            <a:prstDash val="solid"/>
            <a:round/>
            <a:headEnd/>
            <a:tailEnd/>
          </a:ln>
        </p:spPr>
        <p:txBody>
          <a:bodyPr/>
          <a:lstStyle/>
          <a:p>
            <a:endParaRPr lang="zh-CN" altLang="en-US"/>
          </a:p>
        </p:txBody>
      </p:sp>
      <p:sp>
        <p:nvSpPr>
          <p:cNvPr id="71688" name="AutoShape 8"/>
          <p:cNvSpPr>
            <a:spLocks noChangeAspect="1" noChangeArrowheads="1" noTextEdit="1"/>
          </p:cNvSpPr>
          <p:nvPr/>
        </p:nvSpPr>
        <p:spPr bwMode="gray">
          <a:xfrm flipH="1">
            <a:off x="4868863" y="3252788"/>
            <a:ext cx="909637" cy="1244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zh-CN" altLang="en-US"/>
          </a:p>
        </p:txBody>
      </p:sp>
      <p:sp>
        <p:nvSpPr>
          <p:cNvPr id="71689" name="Freeform 9"/>
          <p:cNvSpPr>
            <a:spLocks/>
          </p:cNvSpPr>
          <p:nvPr/>
        </p:nvSpPr>
        <p:spPr bwMode="gray">
          <a:xfrm flipH="1">
            <a:off x="4875213" y="3255963"/>
            <a:ext cx="903287" cy="1241425"/>
          </a:xfrm>
          <a:custGeom>
            <a:avLst/>
            <a:gdLst/>
            <a:ahLst/>
            <a:cxnLst>
              <a:cxn ang="0">
                <a:pos x="580" y="0"/>
              </a:cxn>
              <a:cxn ang="0">
                <a:pos x="578" y="90"/>
              </a:cxn>
              <a:cxn ang="0">
                <a:pos x="568" y="174"/>
              </a:cxn>
              <a:cxn ang="0">
                <a:pos x="552" y="252"/>
              </a:cxn>
              <a:cxn ang="0">
                <a:pos x="526" y="324"/>
              </a:cxn>
              <a:cxn ang="0">
                <a:pos x="494" y="390"/>
              </a:cxn>
              <a:cxn ang="0">
                <a:pos x="452" y="450"/>
              </a:cxn>
              <a:cxn ang="0">
                <a:pos x="402" y="508"/>
              </a:cxn>
              <a:cxn ang="0">
                <a:pos x="342" y="560"/>
              </a:cxn>
              <a:cxn ang="0">
                <a:pos x="270" y="610"/>
              </a:cxn>
              <a:cxn ang="0">
                <a:pos x="188" y="656"/>
              </a:cxn>
              <a:cxn ang="0">
                <a:pos x="188" y="798"/>
              </a:cxn>
              <a:cxn ang="0">
                <a:pos x="0" y="514"/>
              </a:cxn>
              <a:cxn ang="0">
                <a:pos x="188" y="230"/>
              </a:cxn>
              <a:cxn ang="0">
                <a:pos x="188" y="372"/>
              </a:cxn>
              <a:cxn ang="0">
                <a:pos x="224" y="368"/>
              </a:cxn>
              <a:cxn ang="0">
                <a:pos x="264" y="356"/>
              </a:cxn>
              <a:cxn ang="0">
                <a:pos x="306" y="336"/>
              </a:cxn>
              <a:cxn ang="0">
                <a:pos x="348" y="310"/>
              </a:cxn>
              <a:cxn ang="0">
                <a:pos x="392" y="280"/>
              </a:cxn>
              <a:cxn ang="0">
                <a:pos x="432" y="246"/>
              </a:cxn>
              <a:cxn ang="0">
                <a:pos x="472" y="208"/>
              </a:cxn>
              <a:cxn ang="0">
                <a:pos x="506" y="166"/>
              </a:cxn>
              <a:cxn ang="0">
                <a:pos x="536" y="124"/>
              </a:cxn>
              <a:cxn ang="0">
                <a:pos x="558" y="82"/>
              </a:cxn>
              <a:cxn ang="0">
                <a:pos x="574" y="40"/>
              </a:cxn>
              <a:cxn ang="0">
                <a:pos x="578" y="0"/>
              </a:cxn>
              <a:cxn ang="0">
                <a:pos x="580" y="0"/>
              </a:cxn>
            </a:cxnLst>
            <a:rect l="0" t="0" r="r" b="b"/>
            <a:pathLst>
              <a:path w="580" h="798">
                <a:moveTo>
                  <a:pt x="580" y="0"/>
                </a:moveTo>
                <a:lnTo>
                  <a:pt x="578" y="90"/>
                </a:lnTo>
                <a:lnTo>
                  <a:pt x="568" y="174"/>
                </a:lnTo>
                <a:lnTo>
                  <a:pt x="552" y="252"/>
                </a:lnTo>
                <a:lnTo>
                  <a:pt x="526" y="324"/>
                </a:lnTo>
                <a:lnTo>
                  <a:pt x="494" y="390"/>
                </a:lnTo>
                <a:lnTo>
                  <a:pt x="452" y="450"/>
                </a:lnTo>
                <a:lnTo>
                  <a:pt x="402" y="508"/>
                </a:lnTo>
                <a:lnTo>
                  <a:pt x="342" y="560"/>
                </a:lnTo>
                <a:lnTo>
                  <a:pt x="270" y="610"/>
                </a:lnTo>
                <a:lnTo>
                  <a:pt x="188" y="656"/>
                </a:lnTo>
                <a:lnTo>
                  <a:pt x="188" y="798"/>
                </a:lnTo>
                <a:lnTo>
                  <a:pt x="0" y="514"/>
                </a:lnTo>
                <a:lnTo>
                  <a:pt x="188" y="230"/>
                </a:lnTo>
                <a:lnTo>
                  <a:pt x="188" y="372"/>
                </a:lnTo>
                <a:lnTo>
                  <a:pt x="224" y="368"/>
                </a:lnTo>
                <a:lnTo>
                  <a:pt x="264" y="356"/>
                </a:lnTo>
                <a:lnTo>
                  <a:pt x="306" y="336"/>
                </a:lnTo>
                <a:lnTo>
                  <a:pt x="348" y="310"/>
                </a:lnTo>
                <a:lnTo>
                  <a:pt x="392" y="280"/>
                </a:lnTo>
                <a:lnTo>
                  <a:pt x="432" y="246"/>
                </a:lnTo>
                <a:lnTo>
                  <a:pt x="472" y="208"/>
                </a:lnTo>
                <a:lnTo>
                  <a:pt x="506" y="166"/>
                </a:lnTo>
                <a:lnTo>
                  <a:pt x="536" y="124"/>
                </a:lnTo>
                <a:lnTo>
                  <a:pt x="558" y="82"/>
                </a:lnTo>
                <a:lnTo>
                  <a:pt x="574" y="40"/>
                </a:lnTo>
                <a:lnTo>
                  <a:pt x="578" y="0"/>
                </a:lnTo>
                <a:lnTo>
                  <a:pt x="580" y="0"/>
                </a:lnTo>
                <a:close/>
              </a:path>
            </a:pathLst>
          </a:custGeom>
          <a:gradFill rotWithShape="1">
            <a:gsLst>
              <a:gs pos="0">
                <a:schemeClr val="hlink"/>
              </a:gs>
              <a:gs pos="100000">
                <a:schemeClr val="hlink">
                  <a:gamma/>
                  <a:tint val="31765"/>
                  <a:invGamma/>
                </a:schemeClr>
              </a:gs>
            </a:gsLst>
            <a:lin ang="0" scaled="1"/>
          </a:gradFill>
          <a:ln w="0">
            <a:noFill/>
            <a:prstDash val="solid"/>
            <a:round/>
            <a:headEnd/>
            <a:tailEnd/>
          </a:ln>
        </p:spPr>
        <p:txBody>
          <a:bodyPr/>
          <a:lstStyle/>
          <a:p>
            <a:endParaRPr lang="zh-CN" altLang="en-US"/>
          </a:p>
        </p:txBody>
      </p:sp>
      <p:grpSp>
        <p:nvGrpSpPr>
          <p:cNvPr id="71690" name="Group 10"/>
          <p:cNvGrpSpPr>
            <a:grpSpLocks/>
          </p:cNvGrpSpPr>
          <p:nvPr/>
        </p:nvGrpSpPr>
        <p:grpSpPr bwMode="auto">
          <a:xfrm>
            <a:off x="3080697" y="1628775"/>
            <a:ext cx="2998788" cy="1601788"/>
            <a:chOff x="1997" y="1314"/>
            <a:chExt cx="1889" cy="1009"/>
          </a:xfrm>
        </p:grpSpPr>
        <p:grpSp>
          <p:nvGrpSpPr>
            <p:cNvPr id="71691" name="Group 11"/>
            <p:cNvGrpSpPr>
              <a:grpSpLocks/>
            </p:cNvGrpSpPr>
            <p:nvPr/>
          </p:nvGrpSpPr>
          <p:grpSpPr bwMode="auto">
            <a:xfrm>
              <a:off x="1997" y="1404"/>
              <a:ext cx="1889" cy="919"/>
              <a:chOff x="1973" y="1027"/>
              <a:chExt cx="1926" cy="937"/>
            </a:xfrm>
          </p:grpSpPr>
          <p:sp>
            <p:nvSpPr>
              <p:cNvPr id="71692" name="Oval 12"/>
              <p:cNvSpPr>
                <a:spLocks noChangeArrowheads="1"/>
              </p:cNvSpPr>
              <p:nvPr/>
            </p:nvSpPr>
            <p:spPr bwMode="gray">
              <a:xfrm>
                <a:off x="1994" y="1057"/>
                <a:ext cx="1905" cy="907"/>
              </a:xfrm>
              <a:prstGeom prst="ellipse">
                <a:avLst/>
              </a:prstGeom>
              <a:gradFill rotWithShape="1">
                <a:gsLst>
                  <a:gs pos="0">
                    <a:schemeClr val="hlink"/>
                  </a:gs>
                  <a:gs pos="100000">
                    <a:schemeClr val="hlink">
                      <a:gamma/>
                      <a:shade val="48627"/>
                      <a:invGamma/>
                    </a:schemeClr>
                  </a:gs>
                </a:gsLst>
                <a:lin ang="270000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zh-CN" altLang="en-US"/>
              </a:p>
            </p:txBody>
          </p:sp>
          <p:sp>
            <p:nvSpPr>
              <p:cNvPr id="71693" name="Oval 13"/>
              <p:cNvSpPr>
                <a:spLocks noChangeArrowheads="1"/>
              </p:cNvSpPr>
              <p:nvPr/>
            </p:nvSpPr>
            <p:spPr bwMode="gray">
              <a:xfrm>
                <a:off x="1973" y="1027"/>
                <a:ext cx="1905" cy="907"/>
              </a:xfrm>
              <a:prstGeom prst="ellipse">
                <a:avLst/>
              </a:prstGeom>
              <a:gradFill rotWithShape="1">
                <a:gsLst>
                  <a:gs pos="0">
                    <a:schemeClr val="hlink">
                      <a:gamma/>
                      <a:tint val="44314"/>
                      <a:invGamma/>
                    </a:schemeClr>
                  </a:gs>
                  <a:gs pos="100000">
                    <a:schemeClr val="hlink"/>
                  </a:gs>
                </a:gsLst>
                <a:lin ang="270000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zh-CN" altLang="en-US"/>
              </a:p>
            </p:txBody>
          </p:sp>
        </p:grpSp>
        <p:sp>
          <p:nvSpPr>
            <p:cNvPr id="71694" name="Oval 14"/>
            <p:cNvSpPr>
              <a:spLocks noChangeArrowheads="1"/>
            </p:cNvSpPr>
            <p:nvPr/>
          </p:nvSpPr>
          <p:spPr bwMode="gray">
            <a:xfrm>
              <a:off x="2086" y="1314"/>
              <a:ext cx="1691" cy="845"/>
            </a:xfrm>
            <a:prstGeom prst="ellipse">
              <a:avLst/>
            </a:prstGeom>
            <a:gradFill rotWithShape="1">
              <a:gsLst>
                <a:gs pos="0">
                  <a:schemeClr val="accent1">
                    <a:gamma/>
                    <a:shade val="46275"/>
                    <a:invGamma/>
                  </a:schemeClr>
                </a:gs>
                <a:gs pos="100000">
                  <a:schemeClr val="accent1"/>
                </a:gs>
              </a:gsLst>
              <a:lin ang="2700000" scaled="1"/>
            </a:gradFill>
            <a:ln w="9525" algn="ctr">
              <a:noFill/>
              <a:round/>
              <a:headEnd/>
              <a:tailEnd/>
            </a:ln>
            <a:effectLst/>
          </p:spPr>
          <p:txBody>
            <a:bodyPr vert="eaVert" wrap="none" anchor="ctr"/>
            <a:lstStyle/>
            <a:p>
              <a:endParaRPr lang="zh-CN" altLang="en-US"/>
            </a:p>
          </p:txBody>
        </p:sp>
        <p:sp>
          <p:nvSpPr>
            <p:cNvPr id="71695" name="Oval 15"/>
            <p:cNvSpPr>
              <a:spLocks noChangeArrowheads="1"/>
            </p:cNvSpPr>
            <p:nvPr/>
          </p:nvSpPr>
          <p:spPr bwMode="gray">
            <a:xfrm>
              <a:off x="2108" y="1319"/>
              <a:ext cx="1650" cy="824"/>
            </a:xfrm>
            <a:prstGeom prst="ellipse">
              <a:avLst/>
            </a:prstGeom>
            <a:gradFill rotWithShape="1">
              <a:gsLst>
                <a:gs pos="0">
                  <a:schemeClr val="accent1">
                    <a:alpha val="0"/>
                  </a:schemeClr>
                </a:gs>
                <a:gs pos="100000">
                  <a:schemeClr val="accent1">
                    <a:gamma/>
                    <a:tint val="34902"/>
                    <a:invGamma/>
                  </a:schemeClr>
                </a:gs>
              </a:gsLst>
              <a:lin ang="2700000" scaled="1"/>
            </a:gradFill>
            <a:ln w="9525" algn="ctr">
              <a:noFill/>
              <a:round/>
              <a:headEnd/>
              <a:tailEnd/>
            </a:ln>
            <a:effectLst/>
          </p:spPr>
          <p:txBody>
            <a:bodyPr vert="eaVert" wrap="none" anchor="ctr"/>
            <a:lstStyle/>
            <a:p>
              <a:endParaRPr lang="zh-CN" altLang="en-US"/>
            </a:p>
          </p:txBody>
        </p:sp>
        <p:sp>
          <p:nvSpPr>
            <p:cNvPr id="71696" name="Oval 16"/>
            <p:cNvSpPr>
              <a:spLocks noChangeArrowheads="1"/>
            </p:cNvSpPr>
            <p:nvPr/>
          </p:nvSpPr>
          <p:spPr bwMode="gray">
            <a:xfrm>
              <a:off x="2125" y="1327"/>
              <a:ext cx="1570" cy="770"/>
            </a:xfrm>
            <a:prstGeom prst="ellipse">
              <a:avLst/>
            </a:prstGeom>
            <a:gradFill rotWithShape="1">
              <a:gsLst>
                <a:gs pos="0">
                  <a:schemeClr val="accent1">
                    <a:gamma/>
                    <a:shade val="79216"/>
                    <a:invGamma/>
                  </a:schemeClr>
                </a:gs>
                <a:gs pos="100000">
                  <a:schemeClr val="accent1">
                    <a:alpha val="48000"/>
                  </a:schemeClr>
                </a:gs>
              </a:gsLst>
              <a:lin ang="2700000" scaled="1"/>
            </a:gradFill>
            <a:ln w="9525" algn="ctr">
              <a:noFill/>
              <a:round/>
              <a:headEnd/>
              <a:tailEnd/>
            </a:ln>
            <a:effectLst/>
          </p:spPr>
          <p:txBody>
            <a:bodyPr vert="eaVert" wrap="none" anchor="ctr"/>
            <a:lstStyle/>
            <a:p>
              <a:endParaRPr lang="zh-CN" altLang="en-US"/>
            </a:p>
          </p:txBody>
        </p:sp>
        <p:sp>
          <p:nvSpPr>
            <p:cNvPr id="71697" name="Oval 17"/>
            <p:cNvSpPr>
              <a:spLocks noChangeArrowheads="1"/>
            </p:cNvSpPr>
            <p:nvPr/>
          </p:nvSpPr>
          <p:spPr bwMode="gray">
            <a:xfrm>
              <a:off x="2208" y="1344"/>
              <a:ext cx="1382" cy="624"/>
            </a:xfrm>
            <a:prstGeom prst="ellipse">
              <a:avLst/>
            </a:prstGeom>
            <a:gradFill rotWithShape="1">
              <a:gsLst>
                <a:gs pos="0">
                  <a:schemeClr val="accent1">
                    <a:gamma/>
                    <a:tint val="0"/>
                    <a:invGamma/>
                  </a:schemeClr>
                </a:gs>
                <a:gs pos="100000">
                  <a:schemeClr val="accent1">
                    <a:alpha val="38000"/>
                  </a:schemeClr>
                </a:gs>
              </a:gsLst>
              <a:lin ang="2700000" scaled="1"/>
            </a:gradFill>
            <a:ln w="9525" algn="ctr">
              <a:noFill/>
              <a:round/>
              <a:headEnd/>
              <a:tailEnd/>
            </a:ln>
            <a:effectLst/>
          </p:spPr>
          <p:txBody>
            <a:bodyPr vert="eaVert" wrap="none" anchor="ctr"/>
            <a:lstStyle/>
            <a:p>
              <a:endParaRPr lang="zh-CN" altLang="en-US"/>
            </a:p>
          </p:txBody>
        </p:sp>
      </p:grpSp>
      <p:sp>
        <p:nvSpPr>
          <p:cNvPr id="71698" name="Text Box 18"/>
          <p:cNvSpPr txBox="1">
            <a:spLocks noChangeArrowheads="1"/>
          </p:cNvSpPr>
          <p:nvPr/>
        </p:nvSpPr>
        <p:spPr bwMode="auto">
          <a:xfrm>
            <a:off x="3895268" y="1828800"/>
            <a:ext cx="1210589" cy="40011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 eaLnBrk="0" hangingPunct="0"/>
            <a:r>
              <a:rPr lang="zh-CN" altLang="en-US" sz="2000" b="1" dirty="0" smtClean="0">
                <a:solidFill>
                  <a:srgbClr val="000000"/>
                </a:solidFill>
                <a:latin typeface="华文中宋" pitchFamily="2" charset="-122"/>
                <a:ea typeface="华文中宋" pitchFamily="2" charset="-122"/>
              </a:rPr>
              <a:t>气管插管</a:t>
            </a:r>
            <a:endParaRPr lang="en-US" altLang="zh-CN" sz="2000" b="1" dirty="0">
              <a:solidFill>
                <a:srgbClr val="000000"/>
              </a:solidFill>
              <a:latin typeface="华文中宋" pitchFamily="2" charset="-122"/>
              <a:ea typeface="华文中宋" pitchFamily="2" charset="-122"/>
            </a:endParaRPr>
          </a:p>
        </p:txBody>
      </p:sp>
      <p:sp>
        <p:nvSpPr>
          <p:cNvPr id="21" name="AutoShape 5"/>
          <p:cNvSpPr>
            <a:spLocks noChangeArrowheads="1"/>
          </p:cNvSpPr>
          <p:nvPr/>
        </p:nvSpPr>
        <p:spPr bwMode="auto">
          <a:xfrm>
            <a:off x="903288" y="3474027"/>
            <a:ext cx="2286000" cy="1683165"/>
          </a:xfrm>
          <a:prstGeom prst="roundRect">
            <a:avLst>
              <a:gd name="adj" fmla="val 16667"/>
            </a:avLst>
          </a:prstGeom>
          <a:noFill/>
          <a:ln w="38100">
            <a:solidFill>
              <a:srgbClr val="00206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 eaLnBrk="0" hangingPunct="0"/>
            <a:endParaRPr lang="zh-CN" altLang="zh-CN">
              <a:latin typeface="Verdana" pitchFamily="34" charset="0"/>
            </a:endParaRPr>
          </a:p>
        </p:txBody>
      </p:sp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71418" y="3474027"/>
            <a:ext cx="2322513" cy="16831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矩形 3"/>
          <p:cNvSpPr/>
          <p:nvPr/>
        </p:nvSpPr>
        <p:spPr>
          <a:xfrm>
            <a:off x="1051064" y="3761462"/>
            <a:ext cx="4572000" cy="1200329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zh-CN" altLang="en-US" b="1" dirty="0">
                <a:solidFill>
                  <a:srgbClr val="002060"/>
                </a:solidFill>
                <a:latin typeface="华文中宋" pitchFamily="2" charset="-122"/>
                <a:ea typeface="华文中宋" pitchFamily="2" charset="-122"/>
              </a:rPr>
              <a:t>国外：</a:t>
            </a:r>
          </a:p>
          <a:p>
            <a:pPr marL="285750" indent="-285750">
              <a:buClr>
                <a:srgbClr val="002060"/>
              </a:buClr>
              <a:buSzPct val="85000"/>
              <a:buFont typeface="Wingdings" pitchFamily="2" charset="2"/>
              <a:buChar char="l"/>
            </a:pPr>
            <a:r>
              <a:rPr lang="zh-CN" altLang="en-US" b="1" dirty="0">
                <a:solidFill>
                  <a:srgbClr val="002060"/>
                </a:solidFill>
                <a:latin typeface="华文中宋" pitchFamily="2" charset="-122"/>
                <a:ea typeface="华文中宋" pitchFamily="2" charset="-122"/>
              </a:rPr>
              <a:t>  </a:t>
            </a:r>
            <a:r>
              <a:rPr lang="en-US" altLang="zh-CN" b="1" dirty="0">
                <a:solidFill>
                  <a:srgbClr val="002060"/>
                </a:solidFill>
                <a:latin typeface="华文中宋" pitchFamily="2" charset="-122"/>
                <a:ea typeface="华文中宋" pitchFamily="2" charset="-122"/>
              </a:rPr>
              <a:t>3</a:t>
            </a:r>
            <a:r>
              <a:rPr lang="zh-CN" altLang="en-US" b="1" dirty="0">
                <a:solidFill>
                  <a:srgbClr val="002060"/>
                </a:solidFill>
                <a:latin typeface="华文中宋" pitchFamily="2" charset="-122"/>
                <a:ea typeface="华文中宋" pitchFamily="2" charset="-122"/>
              </a:rPr>
              <a:t>％～</a:t>
            </a:r>
            <a:r>
              <a:rPr lang="en-US" altLang="zh-CN" b="1" dirty="0">
                <a:solidFill>
                  <a:srgbClr val="002060"/>
                </a:solidFill>
                <a:latin typeface="华文中宋" pitchFamily="2" charset="-122"/>
                <a:ea typeface="华文中宋" pitchFamily="2" charset="-122"/>
              </a:rPr>
              <a:t>16</a:t>
            </a:r>
            <a:r>
              <a:rPr lang="zh-CN" altLang="en-US" b="1" dirty="0">
                <a:solidFill>
                  <a:srgbClr val="002060"/>
                </a:solidFill>
                <a:latin typeface="华文中宋" pitchFamily="2" charset="-122"/>
                <a:ea typeface="华文中宋" pitchFamily="2" charset="-122"/>
              </a:rPr>
              <a:t>％</a:t>
            </a:r>
          </a:p>
          <a:p>
            <a:pPr marL="285750" indent="-285750">
              <a:buClr>
                <a:srgbClr val="002060"/>
              </a:buClr>
              <a:buSzPct val="85000"/>
              <a:buFont typeface="Wingdings" pitchFamily="2" charset="2"/>
              <a:buChar char="l"/>
            </a:pPr>
            <a:r>
              <a:rPr lang="zh-CN" altLang="en-US" b="1" dirty="0">
                <a:solidFill>
                  <a:srgbClr val="002060"/>
                </a:solidFill>
                <a:latin typeface="华文中宋" pitchFamily="2" charset="-122"/>
                <a:ea typeface="华文中宋" pitchFamily="2" charset="-122"/>
              </a:rPr>
              <a:t>  </a:t>
            </a:r>
            <a:r>
              <a:rPr lang="en-US" altLang="zh-CN" b="1" dirty="0">
                <a:solidFill>
                  <a:srgbClr val="002060"/>
                </a:solidFill>
                <a:latin typeface="华文中宋" pitchFamily="2" charset="-122"/>
                <a:ea typeface="华文中宋" pitchFamily="2" charset="-122"/>
              </a:rPr>
              <a:t>4.2</a:t>
            </a:r>
            <a:r>
              <a:rPr lang="zh-CN" altLang="en-US" b="1" dirty="0">
                <a:solidFill>
                  <a:srgbClr val="002060"/>
                </a:solidFill>
                <a:latin typeface="华文中宋" pitchFamily="2" charset="-122"/>
                <a:ea typeface="华文中宋" pitchFamily="2" charset="-122"/>
              </a:rPr>
              <a:t>％～</a:t>
            </a:r>
            <a:r>
              <a:rPr lang="en-US" altLang="zh-CN" b="1" dirty="0">
                <a:solidFill>
                  <a:srgbClr val="002060"/>
                </a:solidFill>
                <a:latin typeface="华文中宋" pitchFamily="2" charset="-122"/>
                <a:ea typeface="华文中宋" pitchFamily="2" charset="-122"/>
              </a:rPr>
              <a:t>8.3</a:t>
            </a:r>
            <a:r>
              <a:rPr lang="zh-CN" altLang="en-US" b="1" dirty="0" smtClean="0">
                <a:solidFill>
                  <a:srgbClr val="002060"/>
                </a:solidFill>
                <a:latin typeface="华文中宋" pitchFamily="2" charset="-122"/>
                <a:ea typeface="华文中宋" pitchFamily="2" charset="-122"/>
              </a:rPr>
              <a:t>％</a:t>
            </a:r>
            <a:endParaRPr lang="en-US" altLang="zh-CN" b="1" dirty="0" smtClean="0">
              <a:solidFill>
                <a:srgbClr val="002060"/>
              </a:solidFill>
              <a:latin typeface="华文中宋" pitchFamily="2" charset="-122"/>
              <a:ea typeface="华文中宋" pitchFamily="2" charset="-122"/>
            </a:endParaRPr>
          </a:p>
          <a:p>
            <a:pPr marL="285750" indent="-285750">
              <a:buClr>
                <a:srgbClr val="002060"/>
              </a:buClr>
              <a:buSzPct val="85000"/>
              <a:buFont typeface="Wingdings" pitchFamily="2" charset="2"/>
              <a:buChar char="l"/>
            </a:pPr>
            <a:endParaRPr lang="zh-CN" altLang="en-US" b="1" dirty="0">
              <a:solidFill>
                <a:srgbClr val="002060"/>
              </a:solidFill>
              <a:latin typeface="华文中宋" pitchFamily="2" charset="-122"/>
              <a:ea typeface="华文中宋" pitchFamily="2" charset="-122"/>
            </a:endParaRPr>
          </a:p>
        </p:txBody>
      </p:sp>
      <p:sp>
        <p:nvSpPr>
          <p:cNvPr id="5" name="矩形 4"/>
          <p:cNvSpPr/>
          <p:nvPr/>
        </p:nvSpPr>
        <p:spPr>
          <a:xfrm>
            <a:off x="5863740" y="3761937"/>
            <a:ext cx="2026517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b="1" dirty="0">
                <a:solidFill>
                  <a:srgbClr val="002060"/>
                </a:solidFill>
                <a:latin typeface="华文中宋" pitchFamily="2" charset="-122"/>
                <a:ea typeface="华文中宋" pitchFamily="2" charset="-122"/>
              </a:rPr>
              <a:t>国内</a:t>
            </a:r>
            <a:r>
              <a:rPr lang="zh-CN" altLang="en-US" dirty="0" smtClean="0">
                <a:solidFill>
                  <a:srgbClr val="002060"/>
                </a:solidFill>
                <a:latin typeface="华文中宋" pitchFamily="2" charset="-122"/>
                <a:ea typeface="华文中宋" pitchFamily="2" charset="-122"/>
              </a:rPr>
              <a:t>：</a:t>
            </a:r>
            <a:endParaRPr lang="en-US" altLang="zh-CN" dirty="0" smtClean="0">
              <a:solidFill>
                <a:srgbClr val="002060"/>
              </a:solidFill>
              <a:latin typeface="华文中宋" pitchFamily="2" charset="-122"/>
              <a:ea typeface="华文中宋" pitchFamily="2" charset="-122"/>
            </a:endParaRPr>
          </a:p>
          <a:p>
            <a:pPr marL="285750" indent="-285750">
              <a:buClr>
                <a:srgbClr val="002060"/>
              </a:buClr>
              <a:buSzPct val="85000"/>
              <a:buFont typeface="Wingdings" pitchFamily="2" charset="2"/>
              <a:buChar char="l"/>
            </a:pPr>
            <a:r>
              <a:rPr lang="en-US" altLang="zh-CN" b="1" dirty="0" smtClean="0">
                <a:solidFill>
                  <a:srgbClr val="002060"/>
                </a:solidFill>
                <a:latin typeface="华文中宋" pitchFamily="2" charset="-122"/>
                <a:ea typeface="华文中宋" pitchFamily="2" charset="-122"/>
              </a:rPr>
              <a:t>5.4</a:t>
            </a:r>
            <a:r>
              <a:rPr lang="zh-CN" altLang="en-US" b="1" dirty="0">
                <a:solidFill>
                  <a:srgbClr val="002060"/>
                </a:solidFill>
                <a:latin typeface="华文中宋" pitchFamily="2" charset="-122"/>
                <a:ea typeface="华文中宋" pitchFamily="2" charset="-122"/>
              </a:rPr>
              <a:t>％～</a:t>
            </a:r>
            <a:r>
              <a:rPr lang="en-US" altLang="zh-CN" b="1" dirty="0">
                <a:solidFill>
                  <a:srgbClr val="002060"/>
                </a:solidFill>
                <a:latin typeface="华文中宋" pitchFamily="2" charset="-122"/>
                <a:ea typeface="华文中宋" pitchFamily="2" charset="-122"/>
              </a:rPr>
              <a:t>15.5</a:t>
            </a:r>
            <a:r>
              <a:rPr lang="zh-CN" altLang="en-US" b="1" dirty="0" smtClean="0">
                <a:solidFill>
                  <a:srgbClr val="002060"/>
                </a:solidFill>
                <a:latin typeface="华文中宋" pitchFamily="2" charset="-122"/>
                <a:ea typeface="华文中宋" pitchFamily="2" charset="-122"/>
              </a:rPr>
              <a:t>％</a:t>
            </a:r>
            <a:endParaRPr lang="zh-CN" altLang="en-US" b="1" dirty="0">
              <a:solidFill>
                <a:srgbClr val="002060"/>
              </a:solidFill>
              <a:latin typeface="华文中宋" pitchFamily="2" charset="-122"/>
              <a:ea typeface="华文中宋" pitchFamily="2" charset="-122"/>
            </a:endParaRPr>
          </a:p>
        </p:txBody>
      </p:sp>
      <p:sp>
        <p:nvSpPr>
          <p:cNvPr id="6" name="矩形 5"/>
          <p:cNvSpPr/>
          <p:nvPr/>
        </p:nvSpPr>
        <p:spPr>
          <a:xfrm>
            <a:off x="1066671" y="2062796"/>
            <a:ext cx="7389440" cy="923330"/>
          </a:xfrm>
          <a:prstGeom prst="rect">
            <a:avLst/>
          </a:prstGeom>
          <a:solidFill>
            <a:srgbClr val="FF0000"/>
          </a:solidFill>
        </p:spPr>
        <p:txBody>
          <a:bodyPr wrap="square">
            <a:spAutoFit/>
          </a:bodyPr>
          <a:lstStyle/>
          <a:p>
            <a:r>
              <a:rPr lang="zh-CN" altLang="en-US" b="1" dirty="0" smtClean="0">
                <a:solidFill>
                  <a:schemeClr val="bg1"/>
                </a:solidFill>
                <a:latin typeface="华文中宋" pitchFamily="2" charset="-122"/>
                <a:ea typeface="华文中宋" pitchFamily="2" charset="-122"/>
              </a:rPr>
              <a:t>需要</a:t>
            </a:r>
            <a:r>
              <a:rPr lang="zh-CN" altLang="en-US" b="1" dirty="0">
                <a:solidFill>
                  <a:schemeClr val="bg1"/>
                </a:solidFill>
                <a:latin typeface="华文中宋" pitchFamily="2" charset="-122"/>
                <a:ea typeface="华文中宋" pitchFamily="2" charset="-122"/>
              </a:rPr>
              <a:t>重新置管的患者病死</a:t>
            </a:r>
            <a:r>
              <a:rPr lang="zh-CN" altLang="en-US" b="1" dirty="0" smtClean="0">
                <a:solidFill>
                  <a:schemeClr val="bg1"/>
                </a:solidFill>
                <a:latin typeface="华文中宋" pitchFamily="2" charset="-122"/>
                <a:ea typeface="华文中宋" pitchFamily="2" charset="-122"/>
              </a:rPr>
              <a:t>率增高</a:t>
            </a:r>
            <a:endParaRPr lang="zh-CN" altLang="en-US" b="1" dirty="0">
              <a:solidFill>
                <a:schemeClr val="bg1"/>
              </a:solidFill>
              <a:latin typeface="华文中宋" pitchFamily="2" charset="-122"/>
              <a:ea typeface="华文中宋" pitchFamily="2" charset="-122"/>
            </a:endParaRPr>
          </a:p>
          <a:p>
            <a:r>
              <a:rPr lang="en-US" altLang="zh-CN" b="1" dirty="0" smtClean="0">
                <a:solidFill>
                  <a:schemeClr val="bg1"/>
                </a:solidFill>
                <a:latin typeface="华文中宋" pitchFamily="2" charset="-122"/>
                <a:ea typeface="华文中宋" pitchFamily="2" charset="-122"/>
              </a:rPr>
              <a:t>UEX</a:t>
            </a:r>
            <a:r>
              <a:rPr lang="zh-CN" altLang="en-US" b="1" dirty="0" smtClean="0">
                <a:solidFill>
                  <a:schemeClr val="bg1"/>
                </a:solidFill>
                <a:latin typeface="华文中宋" pitchFamily="2" charset="-122"/>
                <a:ea typeface="华文中宋" pitchFamily="2" charset="-122"/>
              </a:rPr>
              <a:t>发生后插管重置率明显增高</a:t>
            </a:r>
          </a:p>
          <a:p>
            <a:r>
              <a:rPr lang="zh-CN" altLang="en-US" b="1" dirty="0" smtClean="0">
                <a:solidFill>
                  <a:schemeClr val="bg1"/>
                </a:solidFill>
                <a:latin typeface="华文中宋" pitchFamily="2" charset="-122"/>
                <a:ea typeface="华文中宋" pitchFamily="2" charset="-122"/>
              </a:rPr>
              <a:t>延长</a:t>
            </a:r>
            <a:r>
              <a:rPr lang="zh-CN" altLang="en-US" b="1" dirty="0">
                <a:solidFill>
                  <a:schemeClr val="bg1"/>
                </a:solidFill>
                <a:latin typeface="华文中宋" pitchFamily="2" charset="-122"/>
                <a:ea typeface="华文中宋" pitchFamily="2" charset="-122"/>
              </a:rPr>
              <a:t>机械通气时间，延长住院时间，增加医疗费用，院内感染率增加</a:t>
            </a:r>
          </a:p>
        </p:txBody>
      </p:sp>
      <p:sp>
        <p:nvSpPr>
          <p:cNvPr id="9" name="矩形 8"/>
          <p:cNvSpPr/>
          <p:nvPr/>
        </p:nvSpPr>
        <p:spPr>
          <a:xfrm>
            <a:off x="1509597" y="5990777"/>
            <a:ext cx="7628168" cy="8617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sz="1000" dirty="0">
                <a:solidFill>
                  <a:srgbClr val="C00000"/>
                </a:solidFill>
                <a:latin typeface="华文中宋" pitchFamily="2" charset="-122"/>
                <a:ea typeface="华文中宋" pitchFamily="2" charset="-122"/>
              </a:rPr>
              <a:t>力争，周畔，方强，等．气管内插管非计划拔管的护理因素和预后分析．护士进修杂志，</a:t>
            </a:r>
            <a:r>
              <a:rPr lang="en-US" altLang="zh-CN" sz="1000" dirty="0">
                <a:solidFill>
                  <a:srgbClr val="C00000"/>
                </a:solidFill>
                <a:latin typeface="华文中宋" pitchFamily="2" charset="-122"/>
                <a:ea typeface="华文中宋" pitchFamily="2" charset="-122"/>
              </a:rPr>
              <a:t>2003</a:t>
            </a:r>
            <a:r>
              <a:rPr lang="zh-CN" altLang="en-US" sz="1000" dirty="0">
                <a:solidFill>
                  <a:srgbClr val="C00000"/>
                </a:solidFill>
                <a:latin typeface="华文中宋" pitchFamily="2" charset="-122"/>
                <a:ea typeface="华文中宋" pitchFamily="2" charset="-122"/>
              </a:rPr>
              <a:t>，</a:t>
            </a:r>
            <a:r>
              <a:rPr lang="en-US" altLang="zh-CN" sz="1000" dirty="0">
                <a:solidFill>
                  <a:srgbClr val="C00000"/>
                </a:solidFill>
                <a:latin typeface="华文中宋" pitchFamily="2" charset="-122"/>
                <a:ea typeface="华文中宋" pitchFamily="2" charset="-122"/>
              </a:rPr>
              <a:t>18(5)</a:t>
            </a:r>
            <a:r>
              <a:rPr lang="zh-CN" altLang="en-US" sz="1000" dirty="0">
                <a:solidFill>
                  <a:srgbClr val="C00000"/>
                </a:solidFill>
                <a:latin typeface="华文中宋" pitchFamily="2" charset="-122"/>
                <a:ea typeface="华文中宋" pitchFamily="2" charset="-122"/>
              </a:rPr>
              <a:t>：</a:t>
            </a:r>
            <a:r>
              <a:rPr lang="en-US" altLang="zh-CN" sz="1000" dirty="0">
                <a:solidFill>
                  <a:srgbClr val="C00000"/>
                </a:solidFill>
                <a:latin typeface="华文中宋" pitchFamily="2" charset="-122"/>
                <a:ea typeface="华文中宋" pitchFamily="2" charset="-122"/>
              </a:rPr>
              <a:t>404—406</a:t>
            </a:r>
            <a:r>
              <a:rPr lang="zh-CN" altLang="en-US" sz="1000" dirty="0">
                <a:solidFill>
                  <a:srgbClr val="C00000"/>
                </a:solidFill>
                <a:latin typeface="华文中宋" pitchFamily="2" charset="-122"/>
                <a:ea typeface="华文中宋" pitchFamily="2" charset="-122"/>
              </a:rPr>
              <a:t>．</a:t>
            </a:r>
          </a:p>
          <a:p>
            <a:r>
              <a:rPr lang="zh-CN" altLang="en-US" sz="1000" dirty="0">
                <a:solidFill>
                  <a:srgbClr val="C00000"/>
                </a:solidFill>
                <a:latin typeface="华文中宋" pitchFamily="2" charset="-122"/>
                <a:ea typeface="华文中宋" pitchFamily="2" charset="-122"/>
              </a:rPr>
              <a:t>方静，杨海燕，刘汉，等．</a:t>
            </a:r>
            <a:r>
              <a:rPr lang="en-US" altLang="zh-CN" sz="1000" dirty="0">
                <a:solidFill>
                  <a:srgbClr val="C00000"/>
                </a:solidFill>
                <a:latin typeface="华文中宋" pitchFamily="2" charset="-122"/>
                <a:ea typeface="华文中宋" pitchFamily="2" charset="-122"/>
              </a:rPr>
              <a:t>ICU</a:t>
            </a:r>
            <a:r>
              <a:rPr lang="zh-CN" altLang="en-US" sz="1000" dirty="0">
                <a:solidFill>
                  <a:srgbClr val="C00000"/>
                </a:solidFill>
                <a:latin typeface="华文中宋" pitchFamily="2" charset="-122"/>
                <a:ea typeface="华文中宋" pitchFamily="2" charset="-122"/>
              </a:rPr>
              <a:t>病人气管插管非计划拔管原因分析及护理对策．护理学杂志，</a:t>
            </a:r>
            <a:r>
              <a:rPr lang="en-US" altLang="zh-CN" sz="1000" dirty="0">
                <a:solidFill>
                  <a:srgbClr val="C00000"/>
                </a:solidFill>
                <a:latin typeface="华文中宋" pitchFamily="2" charset="-122"/>
                <a:ea typeface="华文中宋" pitchFamily="2" charset="-122"/>
              </a:rPr>
              <a:t>2004</a:t>
            </a:r>
            <a:r>
              <a:rPr lang="zh-CN" altLang="en-US" sz="1000" dirty="0">
                <a:solidFill>
                  <a:srgbClr val="C00000"/>
                </a:solidFill>
                <a:latin typeface="华文中宋" pitchFamily="2" charset="-122"/>
                <a:ea typeface="华文中宋" pitchFamily="2" charset="-122"/>
              </a:rPr>
              <a:t>，</a:t>
            </a:r>
            <a:r>
              <a:rPr lang="en-US" altLang="zh-CN" sz="1000" dirty="0">
                <a:solidFill>
                  <a:srgbClr val="C00000"/>
                </a:solidFill>
                <a:latin typeface="华文中宋" pitchFamily="2" charset="-122"/>
                <a:ea typeface="华文中宋" pitchFamily="2" charset="-122"/>
              </a:rPr>
              <a:t>19(2)(</a:t>
            </a:r>
            <a:r>
              <a:rPr lang="zh-CN" altLang="en-US" sz="1000" dirty="0">
                <a:solidFill>
                  <a:srgbClr val="C00000"/>
                </a:solidFill>
                <a:latin typeface="华文中宋" pitchFamily="2" charset="-122"/>
                <a:ea typeface="华文中宋" pitchFamily="2" charset="-122"/>
              </a:rPr>
              <a:t>外科版</a:t>
            </a:r>
            <a:r>
              <a:rPr lang="en-US" altLang="zh-CN" sz="1000" dirty="0">
                <a:solidFill>
                  <a:srgbClr val="C00000"/>
                </a:solidFill>
                <a:latin typeface="华文中宋" pitchFamily="2" charset="-122"/>
                <a:ea typeface="华文中宋" pitchFamily="2" charset="-122"/>
              </a:rPr>
              <a:t>)</a:t>
            </a:r>
            <a:r>
              <a:rPr lang="zh-CN" altLang="en-US" sz="1000" dirty="0">
                <a:solidFill>
                  <a:srgbClr val="C00000"/>
                </a:solidFill>
                <a:latin typeface="华文中宋" pitchFamily="2" charset="-122"/>
                <a:ea typeface="华文中宋" pitchFamily="2" charset="-122"/>
              </a:rPr>
              <a:t>：</a:t>
            </a:r>
            <a:r>
              <a:rPr lang="en-US" altLang="zh-CN" sz="1000" dirty="0">
                <a:solidFill>
                  <a:srgbClr val="C00000"/>
                </a:solidFill>
                <a:latin typeface="华文中宋" pitchFamily="2" charset="-122"/>
                <a:ea typeface="华文中宋" pitchFamily="2" charset="-122"/>
              </a:rPr>
              <a:t>37—38</a:t>
            </a:r>
            <a:r>
              <a:rPr lang="zh-CN" altLang="en-US" sz="1000" dirty="0">
                <a:solidFill>
                  <a:srgbClr val="C00000"/>
                </a:solidFill>
                <a:latin typeface="华文中宋" pitchFamily="2" charset="-122"/>
                <a:ea typeface="华文中宋" pitchFamily="2" charset="-122"/>
              </a:rPr>
              <a:t>．</a:t>
            </a:r>
          </a:p>
          <a:p>
            <a:r>
              <a:rPr lang="en-US" altLang="zh-CN" sz="1000" dirty="0">
                <a:solidFill>
                  <a:srgbClr val="C00000"/>
                </a:solidFill>
                <a:latin typeface="华文中宋" pitchFamily="2" charset="-122"/>
                <a:ea typeface="华文中宋" pitchFamily="2" charset="-122"/>
              </a:rPr>
              <a:t>Carrion MI</a:t>
            </a:r>
            <a:r>
              <a:rPr lang="zh-CN" altLang="en-US" sz="1000" dirty="0">
                <a:solidFill>
                  <a:srgbClr val="C00000"/>
                </a:solidFill>
                <a:latin typeface="华文中宋" pitchFamily="2" charset="-122"/>
                <a:ea typeface="华文中宋" pitchFamily="2" charset="-122"/>
              </a:rPr>
              <a:t>，</a:t>
            </a:r>
            <a:r>
              <a:rPr lang="en-US" altLang="zh-CN" sz="1000" dirty="0" err="1">
                <a:solidFill>
                  <a:srgbClr val="C00000"/>
                </a:solidFill>
                <a:latin typeface="华文中宋" pitchFamily="2" charset="-122"/>
                <a:ea typeface="华文中宋" pitchFamily="2" charset="-122"/>
              </a:rPr>
              <a:t>Aguso</a:t>
            </a:r>
            <a:r>
              <a:rPr lang="en-US" altLang="zh-CN" sz="1000" dirty="0">
                <a:solidFill>
                  <a:srgbClr val="C00000"/>
                </a:solidFill>
                <a:latin typeface="华文中宋" pitchFamily="2" charset="-122"/>
                <a:ea typeface="华文中宋" pitchFamily="2" charset="-122"/>
              </a:rPr>
              <a:t> D</a:t>
            </a:r>
            <a:r>
              <a:rPr lang="zh-CN" altLang="en-US" sz="1000" dirty="0">
                <a:solidFill>
                  <a:srgbClr val="C00000"/>
                </a:solidFill>
                <a:latin typeface="华文中宋" pitchFamily="2" charset="-122"/>
                <a:ea typeface="华文中宋" pitchFamily="2" charset="-122"/>
              </a:rPr>
              <a:t>，</a:t>
            </a:r>
            <a:r>
              <a:rPr lang="en-US" altLang="zh-CN" sz="1000" dirty="0">
                <a:solidFill>
                  <a:srgbClr val="C00000"/>
                </a:solidFill>
                <a:latin typeface="华文中宋" pitchFamily="2" charset="-122"/>
                <a:ea typeface="华文中宋" pitchFamily="2" charset="-122"/>
              </a:rPr>
              <a:t>Marcos M</a:t>
            </a:r>
            <a:r>
              <a:rPr lang="zh-CN" altLang="en-US" sz="1000" dirty="0">
                <a:solidFill>
                  <a:srgbClr val="C00000"/>
                </a:solidFill>
                <a:latin typeface="华文中宋" pitchFamily="2" charset="-122"/>
                <a:ea typeface="华文中宋" pitchFamily="2" charset="-122"/>
              </a:rPr>
              <a:t>，</a:t>
            </a:r>
            <a:r>
              <a:rPr lang="en-US" altLang="zh-CN" sz="1000" dirty="0">
                <a:solidFill>
                  <a:srgbClr val="C00000"/>
                </a:solidFill>
                <a:latin typeface="华文中宋" pitchFamily="2" charset="-122"/>
                <a:ea typeface="华文中宋" pitchFamily="2" charset="-122"/>
              </a:rPr>
              <a:t>et a1</a:t>
            </a:r>
            <a:r>
              <a:rPr lang="zh-CN" altLang="en-US" sz="1000" dirty="0">
                <a:solidFill>
                  <a:srgbClr val="C00000"/>
                </a:solidFill>
                <a:latin typeface="华文中宋" pitchFamily="2" charset="-122"/>
                <a:ea typeface="华文中宋" pitchFamily="2" charset="-122"/>
              </a:rPr>
              <a:t>．气管内插管，胃管和中心静脉导管的意外拔除．世界医学杂志，</a:t>
            </a:r>
            <a:r>
              <a:rPr lang="en-US" altLang="zh-CN" sz="1000" dirty="0">
                <a:solidFill>
                  <a:srgbClr val="C00000"/>
                </a:solidFill>
                <a:latin typeface="华文中宋" pitchFamily="2" charset="-122"/>
                <a:ea typeface="华文中宋" pitchFamily="2" charset="-122"/>
              </a:rPr>
              <a:t>2000</a:t>
            </a:r>
            <a:r>
              <a:rPr lang="zh-CN" altLang="en-US" sz="1000" dirty="0">
                <a:solidFill>
                  <a:srgbClr val="C00000"/>
                </a:solidFill>
                <a:latin typeface="华文中宋" pitchFamily="2" charset="-122"/>
                <a:ea typeface="华文中宋" pitchFamily="2" charset="-122"/>
              </a:rPr>
              <a:t>，</a:t>
            </a:r>
            <a:r>
              <a:rPr lang="en-US" altLang="zh-CN" sz="1000" dirty="0">
                <a:solidFill>
                  <a:srgbClr val="C00000"/>
                </a:solidFill>
                <a:latin typeface="华文中宋" pitchFamily="2" charset="-122"/>
                <a:ea typeface="华文中宋" pitchFamily="2" charset="-122"/>
              </a:rPr>
              <a:t>4(8)</a:t>
            </a:r>
            <a:r>
              <a:rPr lang="zh-CN" altLang="en-US" sz="1000" dirty="0">
                <a:solidFill>
                  <a:srgbClr val="C00000"/>
                </a:solidFill>
                <a:latin typeface="华文中宋" pitchFamily="2" charset="-122"/>
                <a:ea typeface="华文中宋" pitchFamily="2" charset="-122"/>
              </a:rPr>
              <a:t>：</a:t>
            </a:r>
            <a:r>
              <a:rPr lang="en-US" altLang="zh-CN" sz="1000" dirty="0">
                <a:solidFill>
                  <a:srgbClr val="C00000"/>
                </a:solidFill>
                <a:latin typeface="华文中宋" pitchFamily="2" charset="-122"/>
                <a:ea typeface="华文中宋" pitchFamily="2" charset="-122"/>
              </a:rPr>
              <a:t>9-12</a:t>
            </a:r>
            <a:r>
              <a:rPr lang="zh-CN" altLang="en-US" sz="1000" dirty="0">
                <a:solidFill>
                  <a:srgbClr val="C00000"/>
                </a:solidFill>
                <a:latin typeface="华文中宋" pitchFamily="2" charset="-122"/>
                <a:ea typeface="华文中宋" pitchFamily="2" charset="-122"/>
              </a:rPr>
              <a:t>．</a:t>
            </a:r>
          </a:p>
          <a:p>
            <a:r>
              <a:rPr lang="en-US" altLang="zh-CN" sz="1000" dirty="0">
                <a:solidFill>
                  <a:srgbClr val="C00000"/>
                </a:solidFill>
                <a:latin typeface="华文中宋" pitchFamily="2" charset="-122"/>
                <a:ea typeface="华文中宋" pitchFamily="2" charset="-122"/>
              </a:rPr>
              <a:t>Moons P</a:t>
            </a:r>
            <a:r>
              <a:rPr lang="zh-CN" altLang="en-US" sz="1000" dirty="0">
                <a:solidFill>
                  <a:srgbClr val="C00000"/>
                </a:solidFill>
                <a:latin typeface="华文中宋" pitchFamily="2" charset="-122"/>
                <a:ea typeface="华文中宋" pitchFamily="2" charset="-122"/>
              </a:rPr>
              <a:t>，</a:t>
            </a:r>
            <a:r>
              <a:rPr lang="en-US" altLang="zh-CN" sz="1000" dirty="0" err="1">
                <a:solidFill>
                  <a:srgbClr val="C00000"/>
                </a:solidFill>
                <a:latin typeface="华文中宋" pitchFamily="2" charset="-122"/>
                <a:ea typeface="华文中宋" pitchFamily="2" charset="-122"/>
              </a:rPr>
              <a:t>Sels</a:t>
            </a:r>
            <a:r>
              <a:rPr lang="en-US" altLang="zh-CN" sz="1000" dirty="0">
                <a:solidFill>
                  <a:srgbClr val="C00000"/>
                </a:solidFill>
                <a:latin typeface="华文中宋" pitchFamily="2" charset="-122"/>
                <a:ea typeface="华文中宋" pitchFamily="2" charset="-122"/>
              </a:rPr>
              <a:t> K</a:t>
            </a:r>
            <a:r>
              <a:rPr lang="zh-CN" altLang="en-US" sz="1000" dirty="0">
                <a:solidFill>
                  <a:srgbClr val="C00000"/>
                </a:solidFill>
                <a:latin typeface="华文中宋" pitchFamily="2" charset="-122"/>
                <a:ea typeface="华文中宋" pitchFamily="2" charset="-122"/>
              </a:rPr>
              <a:t>，</a:t>
            </a:r>
            <a:r>
              <a:rPr lang="en-US" altLang="zh-CN" sz="1000" dirty="0">
                <a:solidFill>
                  <a:srgbClr val="C00000"/>
                </a:solidFill>
                <a:latin typeface="华文中宋" pitchFamily="2" charset="-122"/>
                <a:ea typeface="华文中宋" pitchFamily="2" charset="-122"/>
              </a:rPr>
              <a:t>De Becker W</a:t>
            </a:r>
            <a:r>
              <a:rPr lang="zh-CN" altLang="en-US" sz="1000" dirty="0">
                <a:solidFill>
                  <a:srgbClr val="C00000"/>
                </a:solidFill>
                <a:latin typeface="华文中宋" pitchFamily="2" charset="-122"/>
                <a:ea typeface="华文中宋" pitchFamily="2" charset="-122"/>
              </a:rPr>
              <a:t>，</a:t>
            </a:r>
            <a:r>
              <a:rPr lang="en-US" altLang="zh-CN" sz="1000" dirty="0">
                <a:solidFill>
                  <a:srgbClr val="C00000"/>
                </a:solidFill>
                <a:latin typeface="华文中宋" pitchFamily="2" charset="-122"/>
                <a:ea typeface="华文中宋" pitchFamily="2" charset="-122"/>
              </a:rPr>
              <a:t>et a1</a:t>
            </a:r>
            <a:r>
              <a:rPr lang="zh-CN" altLang="en-US" sz="1000" dirty="0">
                <a:solidFill>
                  <a:srgbClr val="C00000"/>
                </a:solidFill>
                <a:latin typeface="华文中宋" pitchFamily="2" charset="-122"/>
                <a:ea typeface="华文中宋" pitchFamily="2" charset="-122"/>
              </a:rPr>
              <a:t>．</a:t>
            </a:r>
            <a:r>
              <a:rPr lang="en-US" altLang="zh-CN" sz="1000" dirty="0">
                <a:solidFill>
                  <a:srgbClr val="C00000"/>
                </a:solidFill>
                <a:latin typeface="华文中宋" pitchFamily="2" charset="-122"/>
                <a:ea typeface="华文中宋" pitchFamily="2" charset="-122"/>
              </a:rPr>
              <a:t>Development of a risk assessment tool for deliberate </a:t>
            </a:r>
            <a:r>
              <a:rPr lang="en-US" altLang="zh-CN" sz="1000" dirty="0" err="1">
                <a:solidFill>
                  <a:srgbClr val="C00000"/>
                </a:solidFill>
                <a:latin typeface="华文中宋" pitchFamily="2" charset="-122"/>
                <a:ea typeface="华文中宋" pitchFamily="2" charset="-122"/>
              </a:rPr>
              <a:t>self_extubation</a:t>
            </a:r>
            <a:r>
              <a:rPr lang="en-US" altLang="zh-CN" sz="1000" dirty="0">
                <a:solidFill>
                  <a:srgbClr val="C00000"/>
                </a:solidFill>
                <a:latin typeface="华文中宋" pitchFamily="2" charset="-122"/>
                <a:ea typeface="华文中宋" pitchFamily="2" charset="-122"/>
              </a:rPr>
              <a:t> in intensive care patients</a:t>
            </a:r>
            <a:r>
              <a:rPr lang="zh-CN" altLang="en-US" sz="1000" dirty="0">
                <a:solidFill>
                  <a:srgbClr val="C00000"/>
                </a:solidFill>
                <a:latin typeface="华文中宋" pitchFamily="2" charset="-122"/>
                <a:ea typeface="华文中宋" pitchFamily="2" charset="-122"/>
              </a:rPr>
              <a:t>． </a:t>
            </a:r>
            <a:r>
              <a:rPr lang="en-US" altLang="zh-CN" sz="1000" dirty="0">
                <a:solidFill>
                  <a:srgbClr val="C00000"/>
                </a:solidFill>
                <a:latin typeface="华文中宋" pitchFamily="2" charset="-122"/>
                <a:ea typeface="华文中宋" pitchFamily="2" charset="-122"/>
              </a:rPr>
              <a:t>Intensive Care Med</a:t>
            </a:r>
            <a:r>
              <a:rPr lang="zh-CN" altLang="en-US" sz="1000" dirty="0">
                <a:solidFill>
                  <a:srgbClr val="C00000"/>
                </a:solidFill>
                <a:latin typeface="华文中宋" pitchFamily="2" charset="-122"/>
                <a:ea typeface="华文中宋" pitchFamily="2" charset="-122"/>
              </a:rPr>
              <a:t>，</a:t>
            </a:r>
            <a:r>
              <a:rPr lang="en-US" altLang="zh-CN" sz="1000" dirty="0">
                <a:solidFill>
                  <a:srgbClr val="C00000"/>
                </a:solidFill>
                <a:latin typeface="华文中宋" pitchFamily="2" charset="-122"/>
                <a:ea typeface="华文中宋" pitchFamily="2" charset="-122"/>
              </a:rPr>
              <a:t>2004</a:t>
            </a:r>
            <a:r>
              <a:rPr lang="zh-CN" altLang="en-US" sz="1000" dirty="0">
                <a:solidFill>
                  <a:srgbClr val="C00000"/>
                </a:solidFill>
                <a:latin typeface="华文中宋" pitchFamily="2" charset="-122"/>
                <a:ea typeface="华文中宋" pitchFamily="2" charset="-122"/>
              </a:rPr>
              <a:t>，</a:t>
            </a:r>
            <a:r>
              <a:rPr lang="en-US" altLang="zh-CN" sz="1000" dirty="0">
                <a:solidFill>
                  <a:srgbClr val="C00000"/>
                </a:solidFill>
                <a:latin typeface="华文中宋" pitchFamily="2" charset="-122"/>
                <a:ea typeface="华文中宋" pitchFamily="2" charset="-122"/>
              </a:rPr>
              <a:t>30(7)</a:t>
            </a:r>
            <a:r>
              <a:rPr lang="zh-CN" altLang="en-US" sz="1000" dirty="0">
                <a:solidFill>
                  <a:srgbClr val="C00000"/>
                </a:solidFill>
                <a:latin typeface="华文中宋" pitchFamily="2" charset="-122"/>
                <a:ea typeface="华文中宋" pitchFamily="2" charset="-122"/>
              </a:rPr>
              <a:t>：</a:t>
            </a:r>
            <a:r>
              <a:rPr lang="en-US" altLang="zh-CN" sz="1000" dirty="0">
                <a:solidFill>
                  <a:srgbClr val="C00000"/>
                </a:solidFill>
                <a:latin typeface="华文中宋" pitchFamily="2" charset="-122"/>
                <a:ea typeface="华文中宋" pitchFamily="2" charset="-122"/>
              </a:rPr>
              <a:t>1 348—1355</a:t>
            </a:r>
            <a:r>
              <a:rPr lang="zh-CN" altLang="en-US" sz="1000" dirty="0">
                <a:solidFill>
                  <a:srgbClr val="C00000"/>
                </a:solidFill>
                <a:latin typeface="华文中宋" pitchFamily="2" charset="-122"/>
                <a:ea typeface="华文中宋" pitchFamily="2" charset="-122"/>
              </a:rPr>
              <a:t>．</a:t>
            </a:r>
          </a:p>
        </p:txBody>
      </p:sp>
    </p:spTree>
    <p:extLst>
      <p:ext uri="{BB962C8B-B14F-4D97-AF65-F5344CB8AC3E}">
        <p14:creationId xmlns:p14="http://schemas.microsoft.com/office/powerpoint/2010/main" val="3143582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3528" y="836712"/>
            <a:ext cx="8199447" cy="57120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71647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67544" y="548680"/>
            <a:ext cx="8229600" cy="990600"/>
          </a:xfrm>
        </p:spPr>
        <p:txBody>
          <a:bodyPr>
            <a:normAutofit/>
          </a:bodyPr>
          <a:lstStyle/>
          <a:p>
            <a:pPr algn="ctr"/>
            <a:r>
              <a:rPr lang="zh-CN" altLang="en-US" sz="4000" dirty="0" smtClean="0">
                <a:solidFill>
                  <a:srgbClr val="C00000"/>
                </a:solidFill>
              </a:rPr>
              <a:t>非计划性拔管</a:t>
            </a:r>
            <a:endParaRPr lang="zh-CN" altLang="en-US" sz="4000" dirty="0">
              <a:solidFill>
                <a:srgbClr val="C00000"/>
              </a:solidFill>
            </a:endParaRP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AutoShape 67"/>
          <p:cNvSpPr>
            <a:spLocks noChangeArrowheads="1"/>
          </p:cNvSpPr>
          <p:nvPr/>
        </p:nvSpPr>
        <p:spPr bwMode="gray">
          <a:xfrm>
            <a:off x="835967" y="1926852"/>
            <a:ext cx="6750050" cy="3673488"/>
          </a:xfrm>
          <a:prstGeom prst="roundRect">
            <a:avLst>
              <a:gd name="adj" fmla="val 16667"/>
            </a:avLst>
          </a:prstGeom>
          <a:gradFill flip="none" rotWithShape="1">
            <a:gsLst>
              <a:gs pos="0">
                <a:schemeClr val="bg1">
                  <a:lumMod val="75000"/>
                </a:schemeClr>
              </a:gs>
              <a:gs pos="100000">
                <a:schemeClr val="bg1">
                  <a:lumMod val="95000"/>
                </a:schemeClr>
              </a:gs>
            </a:gsLst>
            <a:lin ang="13500000" scaled="1"/>
            <a:tileRect/>
          </a:gradFill>
          <a:ln w="25400">
            <a:noFill/>
          </a:ln>
          <a:effectLst>
            <a:outerShdw blurRad="225425" dist="38100" dir="5220000" algn="ctr">
              <a:srgbClr val="000000">
                <a:alpha val="33000"/>
              </a:srgbClr>
            </a:outerShdw>
          </a:effectLst>
          <a:scene3d>
            <a:camera prst="orthographicFront"/>
            <a:lightRig rig="flat" dir="t"/>
          </a:scene3d>
          <a:sp3d extrusionH="1270000" contourW="19050">
            <a:bevelT w="101600" prst="convex"/>
            <a:bevelB w="0" h="50800"/>
            <a:contourClr>
              <a:schemeClr val="bg1"/>
            </a:contourClr>
          </a:sp3d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anchor="ctr">
            <a:sp3d/>
          </a:bodyPr>
          <a:lstStyle/>
          <a:p>
            <a:pPr marL="0" lvl="2" algn="ctr" eaLnBrk="0" fontAlgn="ctr" hangingPunct="0">
              <a:buClr>
                <a:srgbClr val="FF0000"/>
              </a:buClr>
              <a:buSzPct val="70000"/>
              <a:buFont typeface="Wingdings" pitchFamily="2" charset="2"/>
              <a:buChar char="u"/>
              <a:tabLst>
                <a:tab pos="136525" algn="l"/>
              </a:tabLst>
              <a:defRPr/>
            </a:pPr>
            <a:endParaRPr lang="zh-CN" altLang="en-US" sz="1600" b="1">
              <a:solidFill>
                <a:schemeClr val="bg1"/>
              </a:solidFill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5" name="AutoShape 69"/>
          <p:cNvSpPr>
            <a:spLocks noChangeArrowheads="1"/>
          </p:cNvSpPr>
          <p:nvPr/>
        </p:nvSpPr>
        <p:spPr bwMode="gray">
          <a:xfrm>
            <a:off x="640817" y="1655391"/>
            <a:ext cx="1838325" cy="3309937"/>
          </a:xfrm>
          <a:prstGeom prst="roundRect">
            <a:avLst>
              <a:gd name="adj" fmla="val 16667"/>
            </a:avLst>
          </a:prstGeom>
          <a:gradFill flip="none" rotWithShape="1">
            <a:gsLst>
              <a:gs pos="0">
                <a:srgbClr val="6EFF01"/>
              </a:gs>
              <a:gs pos="90000">
                <a:srgbClr val="0F5000"/>
              </a:gs>
            </a:gsLst>
            <a:lin ang="2700000" scaled="1"/>
            <a:tileRect/>
          </a:gradFill>
          <a:ln w="25400">
            <a:noFill/>
          </a:ln>
          <a:effectLst>
            <a:outerShdw blurRad="225425" dist="38100" dir="5220000" algn="ctr">
              <a:srgbClr val="000000">
                <a:alpha val="33000"/>
              </a:srgbClr>
            </a:outerShdw>
          </a:effectLst>
          <a:scene3d>
            <a:camera prst="orthographicFront"/>
            <a:lightRig rig="flat" dir="t"/>
          </a:scene3d>
          <a:sp3d>
            <a:bevelT prst="convex"/>
            <a:bevelB w="0" h="0"/>
            <a:contourClr>
              <a:schemeClr val="bg1"/>
            </a:contourClr>
          </a:sp3d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anchor="ctr">
            <a:sp3d/>
          </a:bodyPr>
          <a:lstStyle/>
          <a:p>
            <a:pPr algn="ctr" eaLnBrk="0" fontAlgn="ctr" hangingPunct="0">
              <a:buClr>
                <a:srgbClr val="FF0000"/>
              </a:buClr>
              <a:buSzPct val="70000"/>
              <a:defRPr/>
            </a:pPr>
            <a:endParaRPr lang="zh-CN" altLang="en-US" sz="1600" b="1">
              <a:solidFill>
                <a:schemeClr val="bg1"/>
              </a:solidFill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6" name="AutoShape 70"/>
          <p:cNvSpPr>
            <a:spLocks noChangeArrowheads="1"/>
          </p:cNvSpPr>
          <p:nvPr/>
        </p:nvSpPr>
        <p:spPr bwMode="gray">
          <a:xfrm>
            <a:off x="683568" y="1720477"/>
            <a:ext cx="1687513" cy="457200"/>
          </a:xfrm>
          <a:prstGeom prst="roundRect">
            <a:avLst>
              <a:gd name="adj" fmla="val 50000"/>
            </a:avLst>
          </a:prstGeom>
          <a:gradFill rotWithShape="1">
            <a:gsLst>
              <a:gs pos="0">
                <a:schemeClr val="bg1"/>
              </a:gs>
              <a:gs pos="100000">
                <a:schemeClr val="bg1">
                  <a:alpha val="0"/>
                </a:schemeClr>
              </a:gs>
            </a:gsLst>
            <a:lin ang="5400000" scaled="1"/>
          </a:gradFill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endParaRPr lang="zh-CN" altLang="en-US"/>
          </a:p>
        </p:txBody>
      </p:sp>
      <p:sp>
        <p:nvSpPr>
          <p:cNvPr id="7" name="AutoShape 72"/>
          <p:cNvSpPr>
            <a:spLocks noChangeArrowheads="1"/>
          </p:cNvSpPr>
          <p:nvPr/>
        </p:nvSpPr>
        <p:spPr bwMode="gray">
          <a:xfrm>
            <a:off x="3399781" y="1655391"/>
            <a:ext cx="1838325" cy="3309937"/>
          </a:xfrm>
          <a:prstGeom prst="roundRect">
            <a:avLst>
              <a:gd name="adj" fmla="val 16667"/>
            </a:avLst>
          </a:prstGeom>
          <a:gradFill flip="none" rotWithShape="1">
            <a:gsLst>
              <a:gs pos="0">
                <a:srgbClr val="FFCF01"/>
              </a:gs>
              <a:gs pos="90000">
                <a:srgbClr val="E22000"/>
              </a:gs>
            </a:gsLst>
            <a:lin ang="2700000" scaled="1"/>
            <a:tileRect/>
          </a:gradFill>
          <a:ln w="25400">
            <a:noFill/>
          </a:ln>
          <a:effectLst>
            <a:outerShdw blurRad="225425" dist="38100" dir="5220000" algn="ctr">
              <a:srgbClr val="000000">
                <a:alpha val="33000"/>
              </a:srgbClr>
            </a:outerShdw>
          </a:effectLst>
          <a:scene3d>
            <a:camera prst="orthographicFront"/>
            <a:lightRig rig="flat" dir="t"/>
          </a:scene3d>
          <a:sp3d extrusionH="304800">
            <a:bevelT w="101600" prst="convex"/>
            <a:bevelB w="0" h="63500"/>
            <a:contourClr>
              <a:srgbClr val="FFE593"/>
            </a:contourClr>
          </a:sp3d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anchor="ctr">
            <a:sp3d/>
          </a:bodyPr>
          <a:lstStyle/>
          <a:p>
            <a:pPr algn="ctr" eaLnBrk="0" fontAlgn="ctr" hangingPunct="0">
              <a:buClr>
                <a:srgbClr val="FF0000"/>
              </a:buClr>
              <a:buSzPct val="70000"/>
              <a:defRPr/>
            </a:pPr>
            <a:endParaRPr lang="zh-CN" altLang="en-US" sz="1600" dirty="0">
              <a:solidFill>
                <a:schemeClr val="bg1"/>
              </a:solidFill>
              <a:effectLst>
                <a:reflection blurRad="6350" stA="50000" endA="300" endPos="50000" dist="29997" dir="5400000" sy="-100000" algn="bl" rotWithShape="0"/>
              </a:effectLst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8" name="AutoShape 75"/>
          <p:cNvSpPr>
            <a:spLocks noChangeArrowheads="1"/>
          </p:cNvSpPr>
          <p:nvPr/>
        </p:nvSpPr>
        <p:spPr bwMode="gray">
          <a:xfrm>
            <a:off x="6236643" y="1655391"/>
            <a:ext cx="1838325" cy="3309937"/>
          </a:xfrm>
          <a:prstGeom prst="roundRect">
            <a:avLst>
              <a:gd name="adj" fmla="val 16667"/>
            </a:avLst>
          </a:prstGeom>
          <a:gradFill flip="none" rotWithShape="1">
            <a:gsLst>
              <a:gs pos="0">
                <a:srgbClr val="00DFF6"/>
              </a:gs>
              <a:gs pos="90000">
                <a:srgbClr val="002774"/>
              </a:gs>
            </a:gsLst>
            <a:lin ang="2700000" scaled="1"/>
            <a:tileRect/>
          </a:gradFill>
          <a:ln w="25400">
            <a:noFill/>
          </a:ln>
          <a:effectLst>
            <a:outerShdw blurRad="225425" dist="38100" dir="5220000" algn="ctr">
              <a:srgbClr val="000000">
                <a:alpha val="33000"/>
              </a:srgbClr>
            </a:outerShdw>
          </a:effectLst>
          <a:scene3d>
            <a:camera prst="orthographicFront"/>
            <a:lightRig rig="flat" dir="t"/>
          </a:scene3d>
          <a:sp3d contourW="19050">
            <a:bevelT prst="convex"/>
            <a:bevelB w="0" h="0"/>
            <a:contourClr>
              <a:srgbClr val="AFEAFF"/>
            </a:contourClr>
          </a:sp3d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anchor="ctr">
            <a:sp3d/>
          </a:bodyPr>
          <a:lstStyle/>
          <a:p>
            <a:pPr algn="ctr" eaLnBrk="0" fontAlgn="ctr" hangingPunct="0">
              <a:buClr>
                <a:srgbClr val="FF0000"/>
              </a:buClr>
              <a:buSzPct val="70000"/>
              <a:defRPr/>
            </a:pPr>
            <a:endParaRPr lang="zh-CN" altLang="en-US" sz="1600" b="1" dirty="0">
              <a:solidFill>
                <a:schemeClr val="bg1"/>
              </a:solidFill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9" name="AutoShape 70"/>
          <p:cNvSpPr>
            <a:spLocks noChangeArrowheads="1"/>
          </p:cNvSpPr>
          <p:nvPr/>
        </p:nvSpPr>
        <p:spPr bwMode="gray">
          <a:xfrm>
            <a:off x="3461693" y="1742702"/>
            <a:ext cx="1687513" cy="457200"/>
          </a:xfrm>
          <a:prstGeom prst="roundRect">
            <a:avLst>
              <a:gd name="adj" fmla="val 50000"/>
            </a:avLst>
          </a:prstGeom>
          <a:gradFill rotWithShape="1">
            <a:gsLst>
              <a:gs pos="0">
                <a:schemeClr val="bg1"/>
              </a:gs>
              <a:gs pos="100000">
                <a:schemeClr val="bg1">
                  <a:alpha val="0"/>
                </a:schemeClr>
              </a:gs>
            </a:gsLst>
            <a:lin ang="5400000" scaled="1"/>
          </a:gradFill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endParaRPr lang="zh-CN" altLang="en-US"/>
          </a:p>
        </p:txBody>
      </p:sp>
      <p:sp>
        <p:nvSpPr>
          <p:cNvPr id="10" name="AutoShape 70"/>
          <p:cNvSpPr>
            <a:spLocks noChangeArrowheads="1"/>
          </p:cNvSpPr>
          <p:nvPr/>
        </p:nvSpPr>
        <p:spPr bwMode="gray">
          <a:xfrm>
            <a:off x="6306493" y="1723652"/>
            <a:ext cx="1687513" cy="457200"/>
          </a:xfrm>
          <a:prstGeom prst="roundRect">
            <a:avLst>
              <a:gd name="adj" fmla="val 50000"/>
            </a:avLst>
          </a:prstGeom>
          <a:gradFill rotWithShape="1">
            <a:gsLst>
              <a:gs pos="0">
                <a:schemeClr val="bg1"/>
              </a:gs>
              <a:gs pos="100000">
                <a:schemeClr val="bg1">
                  <a:alpha val="0"/>
                </a:schemeClr>
              </a:gs>
            </a:gsLst>
            <a:lin ang="5400000" scaled="1"/>
          </a:gradFill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endParaRPr lang="zh-CN" altLang="en-US"/>
          </a:p>
        </p:txBody>
      </p:sp>
      <p:sp>
        <p:nvSpPr>
          <p:cNvPr id="11" name="TextBox 10"/>
          <p:cNvSpPr txBox="1"/>
          <p:nvPr/>
        </p:nvSpPr>
        <p:spPr bwMode="auto">
          <a:xfrm>
            <a:off x="635917" y="2215081"/>
            <a:ext cx="1775504" cy="369332"/>
          </a:xfrm>
          <a:prstGeom prst="rect">
            <a:avLst/>
          </a:prstGeom>
          <a:noFill/>
          <a:scene3d>
            <a:camera prst="orthographicFront"/>
            <a:lightRig rig="flat" dir="t"/>
          </a:scene3d>
          <a:sp3d/>
        </p:spPr>
        <p:txBody>
          <a:bodyPr>
            <a:spAutoFit/>
          </a:bodyPr>
          <a:lstStyle/>
          <a:p>
            <a:pPr algn="ctr">
              <a:defRPr/>
            </a:pPr>
            <a:r>
              <a:rPr lang="zh-CN" altLang="en-US" b="1" dirty="0" smtClean="0">
                <a:solidFill>
                  <a:schemeClr val="bg1"/>
                </a:solidFill>
                <a:effectLst>
                  <a:reflection blurRad="6350" stA="50000" endA="300" endPos="50000" dist="60007" dir="5400000" sy="-100000" algn="bl" rotWithShape="0"/>
                </a:effectLst>
                <a:latin typeface="微软雅黑" pitchFamily="34" charset="-122"/>
                <a:ea typeface="微软雅黑" pitchFamily="34" charset="-122"/>
              </a:rPr>
              <a:t>患者因素</a:t>
            </a:r>
            <a:endParaRPr lang="zh-CN" altLang="en-US" b="1" dirty="0">
              <a:solidFill>
                <a:schemeClr val="bg1"/>
              </a:solidFill>
              <a:effectLst>
                <a:reflection blurRad="6350" stA="50000" endA="300" endPos="50000" dist="60007" dir="5400000" sy="-100000" algn="bl" rotWithShape="0"/>
              </a:effectLst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12" name="矩形 11"/>
          <p:cNvSpPr/>
          <p:nvPr/>
        </p:nvSpPr>
        <p:spPr>
          <a:xfrm>
            <a:off x="778817" y="2858715"/>
            <a:ext cx="1430338" cy="1169551"/>
          </a:xfrm>
          <a:prstGeom prst="rect">
            <a:avLst/>
          </a:prstGeom>
        </p:spPr>
        <p:txBody>
          <a:bodyPr>
            <a:spAutoFit/>
          </a:bodyPr>
          <a:lstStyle/>
          <a:p>
            <a:pPr marL="285750" lvl="2" indent="-285750" defTabSz="912813" eaLnBrk="0" hangingPunct="0">
              <a:buClr>
                <a:schemeClr val="bg1"/>
              </a:buClr>
              <a:buSzPct val="70000"/>
              <a:buFont typeface="Wingdings" pitchFamily="2" charset="2"/>
              <a:buChar char="Ø"/>
              <a:tabLst>
                <a:tab pos="136525" algn="l"/>
              </a:tabLst>
              <a:defRPr/>
            </a:pPr>
            <a:r>
              <a:rPr lang="zh-CN" altLang="en-US" sz="1400" b="1" spc="50" dirty="0">
                <a:ln w="11430"/>
                <a:solidFill>
                  <a:schemeClr val="bg1"/>
                </a:solidFill>
                <a:latin typeface="华文中宋" pitchFamily="2" charset="-122"/>
                <a:ea typeface="华文中宋" pitchFamily="2" charset="-122"/>
              </a:rPr>
              <a:t>疼痛、</a:t>
            </a:r>
            <a:r>
              <a:rPr lang="zh-CN" altLang="en-US" sz="1400" b="1" spc="50" dirty="0" smtClean="0">
                <a:ln w="11430"/>
                <a:solidFill>
                  <a:schemeClr val="bg1"/>
                </a:solidFill>
                <a:latin typeface="华文中宋" pitchFamily="2" charset="-122"/>
                <a:ea typeface="华文中宋" pitchFamily="2" charset="-122"/>
              </a:rPr>
              <a:t>紧张舒适改变</a:t>
            </a:r>
            <a:endParaRPr lang="en-US" altLang="zh-CN" sz="1400" b="1" spc="50" dirty="0">
              <a:ln w="11430"/>
              <a:solidFill>
                <a:schemeClr val="bg1"/>
              </a:solidFill>
              <a:latin typeface="华文中宋" pitchFamily="2" charset="-122"/>
              <a:ea typeface="华文中宋" pitchFamily="2" charset="-122"/>
            </a:endParaRPr>
          </a:p>
          <a:p>
            <a:pPr marL="285750" lvl="2" indent="-285750" defTabSz="912813" eaLnBrk="0" hangingPunct="0">
              <a:buClr>
                <a:schemeClr val="bg1"/>
              </a:buClr>
              <a:buSzPct val="70000"/>
              <a:buFont typeface="Wingdings" pitchFamily="2" charset="2"/>
              <a:buChar char="Ø"/>
              <a:tabLst>
                <a:tab pos="136525" algn="l"/>
              </a:tabLst>
              <a:defRPr/>
            </a:pPr>
            <a:r>
              <a:rPr lang="zh-CN" altLang="en-US" sz="1400" b="1" spc="50" dirty="0" smtClean="0">
                <a:ln w="11430"/>
                <a:solidFill>
                  <a:schemeClr val="bg1"/>
                </a:solidFill>
                <a:latin typeface="华文中宋" pitchFamily="2" charset="-122"/>
                <a:ea typeface="华文中宋" pitchFamily="2" charset="-122"/>
              </a:rPr>
              <a:t>气</a:t>
            </a:r>
            <a:r>
              <a:rPr lang="zh-CN" altLang="en-US" sz="1400" b="1" spc="50" dirty="0">
                <a:ln w="11430"/>
                <a:solidFill>
                  <a:schemeClr val="bg1"/>
                </a:solidFill>
                <a:latin typeface="华文中宋" pitchFamily="2" charset="-122"/>
                <a:ea typeface="华文中宋" pitchFamily="2" charset="-122"/>
              </a:rPr>
              <a:t>道</a:t>
            </a:r>
            <a:r>
              <a:rPr lang="zh-CN" altLang="en-US" sz="1400" b="1" spc="50" dirty="0" smtClean="0">
                <a:ln w="11430"/>
                <a:solidFill>
                  <a:schemeClr val="bg1"/>
                </a:solidFill>
                <a:latin typeface="华文中宋" pitchFamily="2" charset="-122"/>
                <a:ea typeface="华文中宋" pitchFamily="2" charset="-122"/>
              </a:rPr>
              <a:t>问题</a:t>
            </a:r>
            <a:endParaRPr lang="en-US" altLang="zh-CN" sz="1400" b="1" spc="50" dirty="0">
              <a:ln w="11430"/>
              <a:solidFill>
                <a:schemeClr val="bg1"/>
              </a:solidFill>
              <a:latin typeface="华文中宋" pitchFamily="2" charset="-122"/>
              <a:ea typeface="华文中宋" pitchFamily="2" charset="-122"/>
            </a:endParaRPr>
          </a:p>
          <a:p>
            <a:pPr marL="285750" lvl="2" indent="-285750" defTabSz="912813" eaLnBrk="0" hangingPunct="0">
              <a:buClr>
                <a:schemeClr val="bg1"/>
              </a:buClr>
              <a:buSzPct val="70000"/>
              <a:buFont typeface="Wingdings" pitchFamily="2" charset="2"/>
              <a:buChar char="Ø"/>
              <a:tabLst>
                <a:tab pos="136525" algn="l"/>
              </a:tabLst>
              <a:defRPr/>
            </a:pPr>
            <a:r>
              <a:rPr lang="zh-CN" altLang="en-US" sz="1400" b="1" spc="50" dirty="0" smtClean="0">
                <a:ln w="11430"/>
                <a:solidFill>
                  <a:schemeClr val="bg1"/>
                </a:solidFill>
                <a:latin typeface="华文中宋" pitchFamily="2" charset="-122"/>
                <a:ea typeface="华文中宋" pitchFamily="2" charset="-122"/>
              </a:rPr>
              <a:t>意识状态</a:t>
            </a:r>
            <a:endParaRPr lang="en-US" altLang="zh-CN" sz="1400" b="1" spc="50" dirty="0">
              <a:ln w="11430"/>
              <a:solidFill>
                <a:schemeClr val="bg1"/>
              </a:solidFill>
              <a:latin typeface="华文中宋" pitchFamily="2" charset="-122"/>
              <a:ea typeface="华文中宋" pitchFamily="2" charset="-122"/>
            </a:endParaRPr>
          </a:p>
          <a:p>
            <a:pPr marL="285750" lvl="2" indent="-285750" defTabSz="912813" eaLnBrk="0" hangingPunct="0">
              <a:buClr>
                <a:schemeClr val="bg1"/>
              </a:buClr>
              <a:buSzPct val="70000"/>
              <a:buFont typeface="Wingdings" pitchFamily="2" charset="2"/>
              <a:buChar char="Ø"/>
              <a:tabLst>
                <a:tab pos="136525" algn="l"/>
              </a:tabLst>
              <a:defRPr/>
            </a:pPr>
            <a:r>
              <a:rPr lang="zh-CN" altLang="en-US" sz="1400" b="1" spc="50" dirty="0" smtClean="0">
                <a:ln w="11430"/>
                <a:solidFill>
                  <a:schemeClr val="bg1"/>
                </a:solidFill>
                <a:latin typeface="华文中宋" pitchFamily="2" charset="-122"/>
                <a:ea typeface="华文中宋" pitchFamily="2" charset="-122"/>
              </a:rPr>
              <a:t>年龄因素</a:t>
            </a:r>
            <a:endParaRPr lang="en-US" altLang="zh-CN" sz="1400" b="1" spc="50" dirty="0">
              <a:ln w="11430"/>
              <a:solidFill>
                <a:schemeClr val="bg1"/>
              </a:solidFill>
              <a:latin typeface="华文中宋" pitchFamily="2" charset="-122"/>
              <a:ea typeface="华文中宋" pitchFamily="2" charset="-122"/>
            </a:endParaRPr>
          </a:p>
        </p:txBody>
      </p:sp>
      <p:sp>
        <p:nvSpPr>
          <p:cNvPr id="13" name="TextBox 12"/>
          <p:cNvSpPr txBox="1"/>
          <p:nvPr/>
        </p:nvSpPr>
        <p:spPr bwMode="auto">
          <a:xfrm>
            <a:off x="3432445" y="2205838"/>
            <a:ext cx="1775504" cy="369332"/>
          </a:xfrm>
          <a:prstGeom prst="rect">
            <a:avLst/>
          </a:prstGeom>
          <a:noFill/>
          <a:scene3d>
            <a:camera prst="orthographicFront"/>
            <a:lightRig rig="flat" dir="t"/>
          </a:scene3d>
          <a:sp3d/>
        </p:spPr>
        <p:txBody>
          <a:bodyPr>
            <a:spAutoFit/>
          </a:bodyPr>
          <a:lstStyle/>
          <a:p>
            <a:pPr algn="ctr">
              <a:defRPr/>
            </a:pPr>
            <a:r>
              <a:rPr lang="zh-CN" altLang="en-US" b="1" dirty="0" smtClean="0">
                <a:solidFill>
                  <a:schemeClr val="bg1"/>
                </a:solidFill>
                <a:effectLst>
                  <a:reflection blurRad="6350" stA="50000" endA="300" endPos="50000" dist="60007" dir="5400000" sy="-100000" algn="bl" rotWithShape="0"/>
                </a:effectLst>
                <a:latin typeface="微软雅黑" pitchFamily="34" charset="-122"/>
                <a:ea typeface="微软雅黑" pitchFamily="34" charset="-122"/>
              </a:rPr>
              <a:t>导管管理方面</a:t>
            </a:r>
            <a:endParaRPr lang="zh-CN" altLang="en-US" b="1" dirty="0">
              <a:solidFill>
                <a:schemeClr val="bg1"/>
              </a:solidFill>
              <a:effectLst>
                <a:reflection blurRad="6350" stA="50000" endA="300" endPos="50000" dist="60007" dir="5400000" sy="-100000" algn="bl" rotWithShape="0"/>
              </a:effectLst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14" name="矩形 13"/>
          <p:cNvSpPr/>
          <p:nvPr/>
        </p:nvSpPr>
        <p:spPr>
          <a:xfrm>
            <a:off x="3461693" y="2849190"/>
            <a:ext cx="1746255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lvl="2" indent="-285750" defTabSz="912813" eaLnBrk="0" hangingPunct="0">
              <a:buClr>
                <a:schemeClr val="bg1"/>
              </a:buClr>
              <a:buSzPct val="70000"/>
              <a:buFont typeface="Wingdings" pitchFamily="2" charset="2"/>
              <a:buChar char="Ø"/>
              <a:tabLst>
                <a:tab pos="136525" algn="l"/>
              </a:tabLst>
              <a:defRPr/>
            </a:pPr>
            <a:r>
              <a:rPr lang="zh-CN" altLang="en-US" sz="1400" b="1" spc="50" dirty="0">
                <a:ln w="11430"/>
                <a:solidFill>
                  <a:schemeClr val="bg1"/>
                </a:solidFill>
                <a:latin typeface="华文中宋" pitchFamily="2" charset="-122"/>
                <a:ea typeface="华文中宋" pitchFamily="2" charset="-122"/>
              </a:rPr>
              <a:t>插管</a:t>
            </a:r>
            <a:r>
              <a:rPr lang="zh-CN" altLang="en-US" sz="1400" b="1" spc="50" dirty="0" smtClean="0">
                <a:ln w="11430"/>
                <a:solidFill>
                  <a:schemeClr val="bg1"/>
                </a:solidFill>
                <a:latin typeface="华文中宋" pitchFamily="2" charset="-122"/>
                <a:ea typeface="华文中宋" pitchFamily="2" charset="-122"/>
              </a:rPr>
              <a:t>方式</a:t>
            </a:r>
            <a:endParaRPr lang="en-US" altLang="zh-CN" sz="1400" b="1" spc="50" dirty="0">
              <a:ln w="11430"/>
              <a:solidFill>
                <a:schemeClr val="bg1"/>
              </a:solidFill>
              <a:latin typeface="华文中宋" pitchFamily="2" charset="-122"/>
              <a:ea typeface="华文中宋" pitchFamily="2" charset="-122"/>
            </a:endParaRPr>
          </a:p>
          <a:p>
            <a:pPr marL="285750" lvl="2" indent="-285750" defTabSz="912813" eaLnBrk="0" hangingPunct="0">
              <a:buClr>
                <a:schemeClr val="bg1"/>
              </a:buClr>
              <a:buSzPct val="70000"/>
              <a:buFont typeface="Wingdings" pitchFamily="2" charset="2"/>
              <a:buChar char="Ø"/>
              <a:tabLst>
                <a:tab pos="136525" algn="l"/>
              </a:tabLst>
              <a:defRPr/>
            </a:pPr>
            <a:r>
              <a:rPr lang="zh-CN" altLang="en-US" sz="1400" b="1" spc="50" dirty="0" smtClean="0">
                <a:ln w="11430"/>
                <a:solidFill>
                  <a:schemeClr val="bg1"/>
                </a:solidFill>
                <a:latin typeface="华文中宋" pitchFamily="2" charset="-122"/>
                <a:ea typeface="华文中宋" pitchFamily="2" charset="-122"/>
              </a:rPr>
              <a:t>导管</a:t>
            </a:r>
            <a:r>
              <a:rPr lang="zh-CN" altLang="en-US" sz="1400" b="1" spc="50" dirty="0">
                <a:ln w="11430"/>
                <a:solidFill>
                  <a:schemeClr val="bg1"/>
                </a:solidFill>
                <a:latin typeface="华文中宋" pitchFamily="2" charset="-122"/>
                <a:ea typeface="华文中宋" pitchFamily="2" charset="-122"/>
              </a:rPr>
              <a:t>固定</a:t>
            </a:r>
            <a:r>
              <a:rPr lang="zh-CN" altLang="en-US" sz="1400" b="1" spc="50" dirty="0" smtClean="0">
                <a:ln w="11430"/>
                <a:solidFill>
                  <a:schemeClr val="bg1"/>
                </a:solidFill>
                <a:latin typeface="华文中宋" pitchFamily="2" charset="-122"/>
                <a:ea typeface="华文中宋" pitchFamily="2" charset="-122"/>
              </a:rPr>
              <a:t>不当</a:t>
            </a:r>
            <a:endParaRPr lang="en-US" altLang="zh-CN" sz="1400" b="1" spc="50" dirty="0">
              <a:ln w="11430"/>
              <a:solidFill>
                <a:schemeClr val="bg1"/>
              </a:solidFill>
              <a:latin typeface="华文中宋" pitchFamily="2" charset="-122"/>
              <a:ea typeface="华文中宋" pitchFamily="2" charset="-122"/>
            </a:endParaRPr>
          </a:p>
          <a:p>
            <a:pPr marL="285750" lvl="2" indent="-285750" defTabSz="912813" eaLnBrk="0" hangingPunct="0">
              <a:buClr>
                <a:schemeClr val="bg1"/>
              </a:buClr>
              <a:buSzPct val="70000"/>
              <a:buFont typeface="Wingdings" pitchFamily="2" charset="2"/>
              <a:buChar char="Ø"/>
              <a:tabLst>
                <a:tab pos="136525" algn="l"/>
              </a:tabLst>
              <a:defRPr/>
            </a:pPr>
            <a:r>
              <a:rPr lang="zh-CN" altLang="en-US" sz="1400" b="1" spc="50" dirty="0" smtClean="0">
                <a:ln w="11430"/>
                <a:solidFill>
                  <a:schemeClr val="bg1"/>
                </a:solidFill>
                <a:latin typeface="华文中宋" pitchFamily="2" charset="-122"/>
                <a:ea typeface="华文中宋" pitchFamily="2" charset="-122"/>
              </a:rPr>
              <a:t>无</a:t>
            </a:r>
            <a:r>
              <a:rPr lang="zh-CN" altLang="en-US" sz="1400" b="1" spc="50" dirty="0">
                <a:ln w="11430"/>
                <a:solidFill>
                  <a:schemeClr val="bg1"/>
                </a:solidFill>
                <a:latin typeface="华文中宋" pitchFamily="2" charset="-122"/>
                <a:ea typeface="华文中宋" pitchFamily="2" charset="-122"/>
              </a:rPr>
              <a:t>充气套囊或充气套囊破裂</a:t>
            </a:r>
            <a:endParaRPr lang="en-US" altLang="zh-CN" sz="1400" b="1" spc="50" dirty="0">
              <a:ln w="11430"/>
              <a:solidFill>
                <a:schemeClr val="bg1"/>
              </a:solidFill>
              <a:latin typeface="华文中宋" pitchFamily="2" charset="-122"/>
              <a:ea typeface="华文中宋" pitchFamily="2" charset="-122"/>
            </a:endParaRPr>
          </a:p>
        </p:txBody>
      </p:sp>
      <p:sp>
        <p:nvSpPr>
          <p:cNvPr id="15" name="TextBox 14"/>
          <p:cNvSpPr txBox="1"/>
          <p:nvPr/>
        </p:nvSpPr>
        <p:spPr bwMode="auto">
          <a:xfrm>
            <a:off x="6289965" y="2213912"/>
            <a:ext cx="1775504" cy="369332"/>
          </a:xfrm>
          <a:prstGeom prst="rect">
            <a:avLst/>
          </a:prstGeom>
          <a:noFill/>
          <a:scene3d>
            <a:camera prst="orthographicFront"/>
            <a:lightRig rig="flat" dir="t"/>
          </a:scene3d>
          <a:sp3d/>
        </p:spPr>
        <p:txBody>
          <a:bodyPr>
            <a:spAutoFit/>
          </a:bodyPr>
          <a:lstStyle/>
          <a:p>
            <a:pPr algn="ctr">
              <a:defRPr/>
            </a:pPr>
            <a:r>
              <a:rPr lang="zh-CN" altLang="en-US" b="1" dirty="0" smtClean="0">
                <a:solidFill>
                  <a:schemeClr val="bg1"/>
                </a:solidFill>
                <a:effectLst>
                  <a:reflection blurRad="6350" stA="50000" endA="300" endPos="50000" dist="60007" dir="5400000" sy="-100000" algn="bl" rotWithShape="0"/>
                </a:effectLst>
                <a:latin typeface="微软雅黑" pitchFamily="34" charset="-122"/>
                <a:ea typeface="微软雅黑" pitchFamily="34" charset="-122"/>
              </a:rPr>
              <a:t>医护方面</a:t>
            </a:r>
            <a:endParaRPr lang="zh-CN" altLang="en-US" b="1" dirty="0">
              <a:solidFill>
                <a:schemeClr val="bg1"/>
              </a:solidFill>
              <a:effectLst>
                <a:reflection blurRad="6350" stA="50000" endA="300" endPos="50000" dist="60007" dir="5400000" sy="-100000" algn="bl" rotWithShape="0"/>
              </a:effectLst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16" name="矩形 15"/>
          <p:cNvSpPr/>
          <p:nvPr/>
        </p:nvSpPr>
        <p:spPr>
          <a:xfrm>
            <a:off x="6306493" y="2857127"/>
            <a:ext cx="1758975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lvl="2" indent="-285750" defTabSz="912813" eaLnBrk="0" hangingPunct="0">
              <a:buClr>
                <a:schemeClr val="bg1"/>
              </a:buClr>
              <a:buSzPct val="70000"/>
              <a:buFont typeface="Wingdings" pitchFamily="2" charset="2"/>
              <a:buChar char="Ø"/>
              <a:tabLst>
                <a:tab pos="136525" algn="l"/>
              </a:tabLst>
              <a:defRPr/>
            </a:pPr>
            <a:r>
              <a:rPr lang="zh-CN" altLang="en-US" sz="1400" b="1" spc="50" dirty="0" smtClean="0">
                <a:ln w="11430"/>
                <a:solidFill>
                  <a:schemeClr val="bg1"/>
                </a:solidFill>
                <a:latin typeface="华文中宋" pitchFamily="2" charset="-122"/>
                <a:ea typeface="华文中宋" pitchFamily="2" charset="-122"/>
              </a:rPr>
              <a:t>约束不当</a:t>
            </a:r>
            <a:endParaRPr lang="en-US" altLang="zh-CN" sz="1400" b="1" spc="50" dirty="0">
              <a:ln w="11430"/>
              <a:solidFill>
                <a:schemeClr val="bg1"/>
              </a:solidFill>
              <a:latin typeface="华文中宋" pitchFamily="2" charset="-122"/>
              <a:ea typeface="华文中宋" pitchFamily="2" charset="-122"/>
            </a:endParaRPr>
          </a:p>
          <a:p>
            <a:pPr marL="285750" lvl="2" indent="-285750" defTabSz="912813" eaLnBrk="0" hangingPunct="0">
              <a:buClr>
                <a:schemeClr val="bg1"/>
              </a:buClr>
              <a:buSzPct val="70000"/>
              <a:buFont typeface="Wingdings" pitchFamily="2" charset="2"/>
              <a:buChar char="Ø"/>
              <a:tabLst>
                <a:tab pos="136525" algn="l"/>
              </a:tabLst>
              <a:defRPr/>
            </a:pPr>
            <a:r>
              <a:rPr lang="zh-CN" altLang="en-US" sz="1400" b="1" spc="50" dirty="0" smtClean="0">
                <a:ln w="11430"/>
                <a:solidFill>
                  <a:schemeClr val="bg1"/>
                </a:solidFill>
                <a:latin typeface="华文中宋" pitchFamily="2" charset="-122"/>
                <a:ea typeface="华文中宋" pitchFamily="2" charset="-122"/>
              </a:rPr>
              <a:t>镇静不当</a:t>
            </a:r>
            <a:endParaRPr lang="en-US" altLang="zh-CN" sz="1400" b="1" spc="50" dirty="0">
              <a:ln w="11430"/>
              <a:solidFill>
                <a:schemeClr val="bg1"/>
              </a:solidFill>
              <a:latin typeface="华文中宋" pitchFamily="2" charset="-122"/>
              <a:ea typeface="华文中宋" pitchFamily="2" charset="-122"/>
            </a:endParaRPr>
          </a:p>
          <a:p>
            <a:pPr marL="285750" lvl="2" indent="-285750" defTabSz="912813" eaLnBrk="0" hangingPunct="0">
              <a:buClr>
                <a:schemeClr val="bg1"/>
              </a:buClr>
              <a:buSzPct val="70000"/>
              <a:buFont typeface="Wingdings" pitchFamily="2" charset="2"/>
              <a:buChar char="Ø"/>
              <a:tabLst>
                <a:tab pos="136525" algn="l"/>
              </a:tabLst>
              <a:defRPr/>
            </a:pPr>
            <a:r>
              <a:rPr lang="zh-CN" altLang="en-US" sz="1400" b="1" spc="50" dirty="0" smtClean="0">
                <a:ln w="11430"/>
                <a:solidFill>
                  <a:schemeClr val="bg1"/>
                </a:solidFill>
                <a:latin typeface="华文中宋" pitchFamily="2" charset="-122"/>
                <a:ea typeface="华文中宋" pitchFamily="2" charset="-122"/>
              </a:rPr>
              <a:t>操作</a:t>
            </a:r>
            <a:r>
              <a:rPr lang="zh-CN" altLang="en-US" sz="1400" b="1" spc="50" dirty="0">
                <a:ln w="11430"/>
                <a:solidFill>
                  <a:schemeClr val="bg1"/>
                </a:solidFill>
                <a:latin typeface="华文中宋" pitchFamily="2" charset="-122"/>
                <a:ea typeface="华文中宋" pitchFamily="2" charset="-122"/>
              </a:rPr>
              <a:t>中的</a:t>
            </a:r>
            <a:r>
              <a:rPr lang="zh-CN" altLang="en-US" sz="1400" b="1" spc="50" dirty="0" smtClean="0">
                <a:ln w="11430"/>
                <a:solidFill>
                  <a:schemeClr val="bg1"/>
                </a:solidFill>
                <a:latin typeface="华文中宋" pitchFamily="2" charset="-122"/>
                <a:ea typeface="华文中宋" pitchFamily="2" charset="-122"/>
              </a:rPr>
              <a:t>疏忽</a:t>
            </a:r>
            <a:endParaRPr lang="en-US" altLang="zh-CN" sz="1400" b="1" spc="50" dirty="0">
              <a:ln w="11430"/>
              <a:solidFill>
                <a:schemeClr val="bg1"/>
              </a:solidFill>
              <a:latin typeface="华文中宋" pitchFamily="2" charset="-122"/>
              <a:ea typeface="华文中宋" pitchFamily="2" charset="-122"/>
            </a:endParaRPr>
          </a:p>
          <a:p>
            <a:pPr marL="285750" lvl="2" indent="-285750" defTabSz="912813" eaLnBrk="0" hangingPunct="0">
              <a:buClr>
                <a:schemeClr val="bg1"/>
              </a:buClr>
              <a:buSzPct val="70000"/>
              <a:buFont typeface="Wingdings" pitchFamily="2" charset="2"/>
              <a:buChar char="Ø"/>
              <a:tabLst>
                <a:tab pos="136525" algn="l"/>
              </a:tabLst>
              <a:defRPr/>
            </a:pPr>
            <a:r>
              <a:rPr lang="zh-CN" altLang="en-US" sz="1400" b="1" spc="50" dirty="0" smtClean="0">
                <a:ln w="11430"/>
                <a:solidFill>
                  <a:schemeClr val="bg1"/>
                </a:solidFill>
                <a:latin typeface="华文中宋" pitchFamily="2" charset="-122"/>
                <a:ea typeface="华文中宋" pitchFamily="2" charset="-122"/>
              </a:rPr>
              <a:t>缺乏有效沟通</a:t>
            </a:r>
            <a:endParaRPr lang="en-US" altLang="zh-CN" sz="1400" b="1" spc="50" dirty="0">
              <a:ln w="11430"/>
              <a:solidFill>
                <a:schemeClr val="bg1"/>
              </a:solidFill>
              <a:latin typeface="华文中宋" pitchFamily="2" charset="-122"/>
              <a:ea typeface="华文中宋" pitchFamily="2" charset="-122"/>
            </a:endParaRPr>
          </a:p>
          <a:p>
            <a:pPr marL="285750" lvl="2" indent="-285750" defTabSz="912813" eaLnBrk="0" hangingPunct="0">
              <a:buClr>
                <a:schemeClr val="bg1"/>
              </a:buClr>
              <a:buSzPct val="70000"/>
              <a:buFont typeface="Wingdings" pitchFamily="2" charset="2"/>
              <a:buChar char="Ø"/>
              <a:tabLst>
                <a:tab pos="136525" algn="l"/>
              </a:tabLst>
              <a:defRPr/>
            </a:pPr>
            <a:r>
              <a:rPr lang="zh-CN" altLang="en-US" sz="1400" b="1" spc="50" dirty="0" smtClean="0">
                <a:ln w="11430"/>
                <a:solidFill>
                  <a:schemeClr val="bg1"/>
                </a:solidFill>
                <a:latin typeface="华文中宋" pitchFamily="2" charset="-122"/>
                <a:ea typeface="华文中宋" pitchFamily="2" charset="-122"/>
              </a:rPr>
              <a:t>宣教不到位</a:t>
            </a:r>
            <a:endParaRPr lang="en-US" altLang="zh-CN" sz="1400" b="1" spc="50" dirty="0">
              <a:ln w="11430"/>
              <a:solidFill>
                <a:schemeClr val="bg1"/>
              </a:solidFill>
              <a:latin typeface="华文中宋" pitchFamily="2" charset="-122"/>
              <a:ea typeface="华文中宋" pitchFamily="2" charset="-122"/>
            </a:endParaRPr>
          </a:p>
          <a:p>
            <a:pPr marL="285750" lvl="2" indent="-285750" defTabSz="912813" eaLnBrk="0" hangingPunct="0">
              <a:buClr>
                <a:schemeClr val="bg1"/>
              </a:buClr>
              <a:buSzPct val="70000"/>
              <a:buFont typeface="Wingdings" pitchFamily="2" charset="2"/>
              <a:buChar char="Ø"/>
              <a:tabLst>
                <a:tab pos="136525" algn="l"/>
              </a:tabLst>
              <a:defRPr/>
            </a:pPr>
            <a:r>
              <a:rPr lang="zh-CN" altLang="en-US" sz="1400" b="1" spc="50" dirty="0" smtClean="0">
                <a:ln w="11430"/>
                <a:solidFill>
                  <a:schemeClr val="bg1"/>
                </a:solidFill>
                <a:latin typeface="华文中宋" pitchFamily="2" charset="-122"/>
                <a:ea typeface="华文中宋" pitchFamily="2" charset="-122"/>
              </a:rPr>
              <a:t>经验不足</a:t>
            </a:r>
            <a:endParaRPr lang="en-US" altLang="zh-CN" sz="1400" b="1" spc="50" dirty="0">
              <a:ln w="11430"/>
              <a:solidFill>
                <a:schemeClr val="bg1"/>
              </a:solidFill>
              <a:latin typeface="华文中宋" pitchFamily="2" charset="-122"/>
              <a:ea typeface="华文中宋" pitchFamily="2" charset="-122"/>
            </a:endParaRPr>
          </a:p>
          <a:p>
            <a:pPr marL="285750" lvl="2" indent="-285750" defTabSz="912813" eaLnBrk="0" hangingPunct="0">
              <a:buClr>
                <a:schemeClr val="bg1"/>
              </a:buClr>
              <a:buSzPct val="70000"/>
              <a:buFont typeface="Wingdings" pitchFamily="2" charset="2"/>
              <a:buChar char="Ø"/>
              <a:tabLst>
                <a:tab pos="136525" algn="l"/>
              </a:tabLst>
              <a:defRPr/>
            </a:pPr>
            <a:r>
              <a:rPr lang="zh-CN" altLang="en-US" sz="1400" b="1" spc="50" dirty="0" smtClean="0">
                <a:ln w="11430"/>
                <a:solidFill>
                  <a:schemeClr val="bg1"/>
                </a:solidFill>
                <a:latin typeface="华文中宋" pitchFamily="2" charset="-122"/>
                <a:ea typeface="华文中宋" pitchFamily="2" charset="-122"/>
              </a:rPr>
              <a:t>巡视</a:t>
            </a:r>
            <a:r>
              <a:rPr lang="zh-CN" altLang="en-US" sz="1400" b="1" spc="50" dirty="0">
                <a:ln w="11430"/>
                <a:solidFill>
                  <a:schemeClr val="bg1"/>
                </a:solidFill>
                <a:latin typeface="华文中宋" pitchFamily="2" charset="-122"/>
                <a:ea typeface="华文中宋" pitchFamily="2" charset="-122"/>
              </a:rPr>
              <a:t>不</a:t>
            </a:r>
            <a:r>
              <a:rPr lang="zh-CN" altLang="en-US" sz="1400" b="1" spc="50" dirty="0" smtClean="0">
                <a:ln w="11430"/>
                <a:solidFill>
                  <a:schemeClr val="bg1"/>
                </a:solidFill>
                <a:latin typeface="华文中宋" pitchFamily="2" charset="-122"/>
                <a:ea typeface="华文中宋" pitchFamily="2" charset="-122"/>
              </a:rPr>
              <a:t>及时</a:t>
            </a:r>
            <a:endParaRPr lang="en-US" altLang="zh-CN" sz="1400" b="1" spc="50" dirty="0">
              <a:ln w="11430"/>
              <a:solidFill>
                <a:schemeClr val="bg1"/>
              </a:solidFill>
              <a:latin typeface="华文中宋" pitchFamily="2" charset="-122"/>
              <a:ea typeface="华文中宋" pitchFamily="2" charset="-122"/>
            </a:endParaRPr>
          </a:p>
          <a:p>
            <a:pPr marL="285750" lvl="2" indent="-285750" defTabSz="912813" eaLnBrk="0" hangingPunct="0">
              <a:buClr>
                <a:schemeClr val="bg1"/>
              </a:buClr>
              <a:buSzPct val="70000"/>
              <a:buFont typeface="Wingdings" pitchFamily="2" charset="2"/>
              <a:buChar char="Ø"/>
              <a:tabLst>
                <a:tab pos="136525" algn="l"/>
              </a:tabLst>
              <a:defRPr/>
            </a:pPr>
            <a:r>
              <a:rPr lang="zh-CN" altLang="en-US" sz="1400" b="1" spc="50" dirty="0" smtClean="0">
                <a:ln w="11430"/>
                <a:solidFill>
                  <a:schemeClr val="bg1"/>
                </a:solidFill>
                <a:latin typeface="华文中宋" pitchFamily="2" charset="-122"/>
                <a:ea typeface="华文中宋" pitchFamily="2" charset="-122"/>
              </a:rPr>
              <a:t>拔管时机不当</a:t>
            </a:r>
            <a:endParaRPr lang="zh-CN" altLang="en-US" sz="1400" b="1" spc="50" dirty="0">
              <a:ln w="11430"/>
              <a:solidFill>
                <a:schemeClr val="bg1"/>
              </a:solidFill>
              <a:latin typeface="华文中宋" pitchFamily="2" charset="-122"/>
              <a:ea typeface="华文中宋" pitchFamily="2" charset="-122"/>
            </a:endParaRPr>
          </a:p>
        </p:txBody>
      </p:sp>
      <p:sp>
        <p:nvSpPr>
          <p:cNvPr id="17" name="左右箭头 16"/>
          <p:cNvSpPr/>
          <p:nvPr/>
        </p:nvSpPr>
        <p:spPr>
          <a:xfrm>
            <a:off x="2207553" y="5386026"/>
            <a:ext cx="4071966" cy="428628"/>
          </a:xfrm>
          <a:prstGeom prst="leftRightArrow">
            <a:avLst>
              <a:gd name="adj1" fmla="val 100000"/>
              <a:gd name="adj2" fmla="val 113105"/>
            </a:avLst>
          </a:prstGeom>
          <a:gradFill flip="none" rotWithShape="1">
            <a:gsLst>
              <a:gs pos="0">
                <a:schemeClr val="bg1">
                  <a:lumMod val="75000"/>
                </a:schemeClr>
              </a:gs>
              <a:gs pos="100000">
                <a:schemeClr val="bg1">
                  <a:lumMod val="95000"/>
                </a:schemeClr>
              </a:gs>
            </a:gsLst>
            <a:lin ang="16200000" scaled="1"/>
            <a:tileRect/>
          </a:gradFill>
          <a:ln w="25400">
            <a:noFill/>
          </a:ln>
          <a:effectLst>
            <a:outerShdw blurRad="225425" dist="38100" dir="5220000" algn="ctr">
              <a:srgbClr val="000000">
                <a:alpha val="33000"/>
              </a:srgbClr>
            </a:outerShdw>
          </a:effectLst>
          <a:scene3d>
            <a:camera prst="perspectiveFront"/>
            <a:lightRig rig="balanced" dir="t"/>
          </a:scene3d>
          <a:sp3d extrusionH="1428750" contourW="12700" prstMaterial="plastic">
            <a:bevelT w="101600" prst="convex"/>
            <a:bevelB w="0" h="400050" prst="relaxedInset"/>
            <a:extrusionClr>
              <a:schemeClr val="bg1"/>
            </a:extrusionClr>
            <a:contourClr>
              <a:schemeClr val="bg1"/>
            </a:contourClr>
          </a:sp3d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anchor="ctr">
            <a:sp3d/>
          </a:bodyPr>
          <a:lstStyle/>
          <a:p>
            <a:pPr marL="0" lvl="2" algn="ctr" eaLnBrk="0" fontAlgn="ctr" hangingPunct="0">
              <a:buClr>
                <a:srgbClr val="FF0000"/>
              </a:buClr>
              <a:buSzPct val="70000"/>
              <a:buFont typeface="Wingdings" pitchFamily="2" charset="2"/>
              <a:buChar char="u"/>
              <a:tabLst>
                <a:tab pos="136525" algn="l"/>
              </a:tabLst>
              <a:defRPr/>
            </a:pPr>
            <a:endParaRPr lang="zh-CN" altLang="en-US" sz="1600" b="1" dirty="0">
              <a:solidFill>
                <a:schemeClr val="bg1"/>
              </a:solidFill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18" name="TextBox 17"/>
          <p:cNvSpPr txBox="1"/>
          <p:nvPr/>
        </p:nvSpPr>
        <p:spPr bwMode="auto">
          <a:xfrm>
            <a:off x="3059832" y="5378158"/>
            <a:ext cx="2304255" cy="400110"/>
          </a:xfrm>
          <a:prstGeom prst="rect">
            <a:avLst/>
          </a:prstGeom>
          <a:noFill/>
          <a:scene3d>
            <a:camera prst="orthographicFront"/>
            <a:lightRig rig="flat" dir="t"/>
          </a:scene3d>
          <a:sp3d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zh-CN" altLang="en-US" sz="2000" b="1" dirty="0" smtClean="0">
                <a:solidFill>
                  <a:srgbClr val="C00000"/>
                </a:solidFill>
                <a:effectLst>
                  <a:reflection blurRad="6350" stA="50000" endA="300" endPos="50000" dist="60007" dir="5400000" sy="-100000" algn="bl" rotWithShape="0"/>
                </a:effectLst>
                <a:latin typeface="华文中宋" pitchFamily="2" charset="-122"/>
                <a:ea typeface="华文中宋" pitchFamily="2" charset="-122"/>
              </a:rPr>
              <a:t>非计划性拔管原因</a:t>
            </a:r>
            <a:endParaRPr lang="zh-CN" altLang="en-US" sz="2000" b="1" dirty="0">
              <a:solidFill>
                <a:srgbClr val="C00000"/>
              </a:solidFill>
              <a:effectLst>
                <a:reflection blurRad="6350" stA="50000" endA="300" endPos="50000" dist="60007" dir="5400000" sy="-100000" algn="bl" rotWithShape="0"/>
              </a:effectLst>
              <a:latin typeface="华文中宋" pitchFamily="2" charset="-122"/>
              <a:ea typeface="华文中宋" pitchFamily="2" charset="-122"/>
            </a:endParaRPr>
          </a:p>
        </p:txBody>
      </p:sp>
      <p:sp>
        <p:nvSpPr>
          <p:cNvPr id="19" name="五角星 18">
            <a:hlinkClick r:id="rId3" action="ppaction://hlinksldjump"/>
          </p:cNvPr>
          <p:cNvSpPr/>
          <p:nvPr/>
        </p:nvSpPr>
        <p:spPr>
          <a:xfrm>
            <a:off x="1979711" y="3752835"/>
            <a:ext cx="288033" cy="224969"/>
          </a:xfrm>
          <a:prstGeom prst="star5">
            <a:avLst/>
          </a:prstGeom>
          <a:solidFill>
            <a:srgbClr val="7030A0"/>
          </a:solidFill>
          <a:effectLst>
            <a:glow rad="63500">
              <a:srgbClr val="7030A0">
                <a:alpha val="40000"/>
              </a:srgbClr>
            </a:glow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9458" name="Picture 2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60432" y="6237312"/>
            <a:ext cx="592137" cy="5064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3258843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zh-CN" altLang="en-US" dirty="0" smtClean="0"/>
              <a:t>非计划性拔管</a:t>
            </a:r>
            <a:endParaRPr lang="zh-CN" altLang="en-US" dirty="0"/>
          </a:p>
        </p:txBody>
      </p:sp>
      <p:grpSp>
        <p:nvGrpSpPr>
          <p:cNvPr id="4" name="Group 3"/>
          <p:cNvGrpSpPr>
            <a:grpSpLocks/>
          </p:cNvGrpSpPr>
          <p:nvPr/>
        </p:nvGrpSpPr>
        <p:grpSpPr bwMode="auto">
          <a:xfrm>
            <a:off x="1143000" y="1831975"/>
            <a:ext cx="2170113" cy="4035425"/>
            <a:chOff x="720" y="1296"/>
            <a:chExt cx="1367" cy="2542"/>
          </a:xfrm>
        </p:grpSpPr>
        <p:sp>
          <p:nvSpPr>
            <p:cNvPr id="5" name="AutoShape 4"/>
            <p:cNvSpPr>
              <a:spLocks noChangeArrowheads="1"/>
            </p:cNvSpPr>
            <p:nvPr/>
          </p:nvSpPr>
          <p:spPr bwMode="gray">
            <a:xfrm>
              <a:off x="720" y="1490"/>
              <a:ext cx="1363" cy="1800"/>
            </a:xfrm>
            <a:prstGeom prst="roundRect">
              <a:avLst>
                <a:gd name="adj" fmla="val 17509"/>
              </a:avLst>
            </a:prstGeom>
            <a:gradFill rotWithShape="1">
              <a:gsLst>
                <a:gs pos="0">
                  <a:srgbClr val="4E91D4"/>
                </a:gs>
                <a:gs pos="100000">
                  <a:srgbClr val="3477A4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zh-CN" altLang="en-US"/>
            </a:p>
          </p:txBody>
        </p:sp>
        <p:sp>
          <p:nvSpPr>
            <p:cNvPr id="6" name="AutoShape 5"/>
            <p:cNvSpPr>
              <a:spLocks noChangeArrowheads="1"/>
            </p:cNvSpPr>
            <p:nvPr/>
          </p:nvSpPr>
          <p:spPr bwMode="gray">
            <a:xfrm>
              <a:off x="741" y="1495"/>
              <a:ext cx="1322" cy="1766"/>
            </a:xfrm>
            <a:prstGeom prst="roundRect">
              <a:avLst>
                <a:gd name="adj" fmla="val 16667"/>
              </a:avLst>
            </a:prstGeom>
            <a:solidFill>
              <a:srgbClr val="3CA1E6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zh-CN" altLang="en-US"/>
            </a:p>
          </p:txBody>
        </p:sp>
        <p:sp>
          <p:nvSpPr>
            <p:cNvPr id="7" name="AutoShape 6"/>
            <p:cNvSpPr>
              <a:spLocks noChangeArrowheads="1"/>
            </p:cNvSpPr>
            <p:nvPr/>
          </p:nvSpPr>
          <p:spPr bwMode="gray">
            <a:xfrm>
              <a:off x="752" y="2795"/>
              <a:ext cx="1304" cy="447"/>
            </a:xfrm>
            <a:prstGeom prst="roundRect">
              <a:avLst>
                <a:gd name="adj" fmla="val 50000"/>
              </a:avLst>
            </a:prstGeom>
            <a:gradFill rotWithShape="1">
              <a:gsLst>
                <a:gs pos="0">
                  <a:srgbClr val="3CA1E6">
                    <a:alpha val="0"/>
                  </a:srgbClr>
                </a:gs>
                <a:gs pos="100000">
                  <a:srgbClr val="3CA1E6">
                    <a:gamma/>
                    <a:tint val="51373"/>
                    <a:invGamma/>
                  </a:srgb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zh-CN" altLang="en-US"/>
            </a:p>
          </p:txBody>
        </p:sp>
        <p:sp>
          <p:nvSpPr>
            <p:cNvPr id="8" name="AutoShape 7"/>
            <p:cNvSpPr>
              <a:spLocks noChangeArrowheads="1"/>
            </p:cNvSpPr>
            <p:nvPr/>
          </p:nvSpPr>
          <p:spPr bwMode="gray">
            <a:xfrm>
              <a:off x="752" y="1509"/>
              <a:ext cx="1304" cy="446"/>
            </a:xfrm>
            <a:prstGeom prst="roundRect">
              <a:avLst>
                <a:gd name="adj" fmla="val 50000"/>
              </a:avLst>
            </a:prstGeom>
            <a:gradFill rotWithShape="1">
              <a:gsLst>
                <a:gs pos="0">
                  <a:srgbClr val="3CA1E6">
                    <a:gamma/>
                    <a:tint val="33333"/>
                    <a:invGamma/>
                  </a:srgbClr>
                </a:gs>
                <a:gs pos="100000">
                  <a:srgbClr val="3CA1E6">
                    <a:alpha val="0"/>
                  </a:srgb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zh-CN" altLang="en-US"/>
            </a:p>
          </p:txBody>
        </p:sp>
        <p:sp>
          <p:nvSpPr>
            <p:cNvPr id="9" name="AutoShape 8"/>
            <p:cNvSpPr>
              <a:spLocks noChangeArrowheads="1"/>
            </p:cNvSpPr>
            <p:nvPr/>
          </p:nvSpPr>
          <p:spPr bwMode="gray">
            <a:xfrm>
              <a:off x="724" y="3290"/>
              <a:ext cx="1363" cy="548"/>
            </a:xfrm>
            <a:prstGeom prst="roundRect">
              <a:avLst>
                <a:gd name="adj" fmla="val 40389"/>
              </a:avLst>
            </a:prstGeom>
            <a:gradFill rotWithShape="1">
              <a:gsLst>
                <a:gs pos="0">
                  <a:srgbClr val="729EB4"/>
                </a:gs>
                <a:gs pos="100000">
                  <a:schemeClr val="bg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zh-CN" altLang="en-US"/>
            </a:p>
          </p:txBody>
        </p:sp>
        <p:sp>
          <p:nvSpPr>
            <p:cNvPr id="10" name="AutoShape 9"/>
            <p:cNvSpPr>
              <a:spLocks noChangeArrowheads="1"/>
            </p:cNvSpPr>
            <p:nvPr/>
          </p:nvSpPr>
          <p:spPr bwMode="gray">
            <a:xfrm>
              <a:off x="752" y="3305"/>
              <a:ext cx="1304" cy="487"/>
            </a:xfrm>
            <a:prstGeom prst="roundRect">
              <a:avLst>
                <a:gd name="adj" fmla="val 50000"/>
              </a:avLst>
            </a:prstGeom>
            <a:gradFill rotWithShape="1">
              <a:gsLst>
                <a:gs pos="0">
                  <a:srgbClr val="7DAFD4"/>
                </a:gs>
                <a:gs pos="100000">
                  <a:schemeClr val="bg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zh-CN" altLang="en-US"/>
            </a:p>
          </p:txBody>
        </p:sp>
        <p:grpSp>
          <p:nvGrpSpPr>
            <p:cNvPr id="11" name="Group 10"/>
            <p:cNvGrpSpPr>
              <a:grpSpLocks/>
            </p:cNvGrpSpPr>
            <p:nvPr/>
          </p:nvGrpSpPr>
          <p:grpSpPr bwMode="auto">
            <a:xfrm>
              <a:off x="1189" y="1296"/>
              <a:ext cx="405" cy="405"/>
              <a:chOff x="1289" y="582"/>
              <a:chExt cx="668" cy="668"/>
            </a:xfrm>
          </p:grpSpPr>
          <p:sp>
            <p:nvSpPr>
              <p:cNvPr id="14" name="Oval 11"/>
              <p:cNvSpPr>
                <a:spLocks noChangeArrowheads="1"/>
              </p:cNvSpPr>
              <p:nvPr/>
            </p:nvSpPr>
            <p:spPr bwMode="gray">
              <a:xfrm>
                <a:off x="1289" y="582"/>
                <a:ext cx="668" cy="668"/>
              </a:xfrm>
              <a:prstGeom prst="ellipse">
                <a:avLst/>
              </a:prstGeom>
              <a:solidFill>
                <a:srgbClr val="333333"/>
              </a:solidFill>
              <a:ln w="38100" algn="ctr">
                <a:noFill/>
                <a:round/>
                <a:headEnd/>
                <a:tailEnd/>
              </a:ln>
              <a:effectLst/>
            </p:spPr>
            <p:txBody>
              <a:bodyPr anchor="ctr">
                <a:spAutoFit/>
              </a:bodyPr>
              <a:lstStyle/>
              <a:p>
                <a:endParaRPr lang="zh-CN" altLang="en-US"/>
              </a:p>
            </p:txBody>
          </p:sp>
          <p:sp>
            <p:nvSpPr>
              <p:cNvPr id="15" name="Oval 12"/>
              <p:cNvSpPr>
                <a:spLocks noChangeArrowheads="1"/>
              </p:cNvSpPr>
              <p:nvPr/>
            </p:nvSpPr>
            <p:spPr bwMode="gray">
              <a:xfrm>
                <a:off x="1296" y="587"/>
                <a:ext cx="646" cy="647"/>
              </a:xfrm>
              <a:prstGeom prst="ellipse">
                <a:avLst/>
              </a:prstGeom>
              <a:gradFill rotWithShape="1">
                <a:gsLst>
                  <a:gs pos="0">
                    <a:srgbClr val="D6E1E2">
                      <a:gamma/>
                      <a:shade val="46275"/>
                      <a:invGamma/>
                    </a:srgbClr>
                  </a:gs>
                  <a:gs pos="100000">
                    <a:srgbClr val="D6E1E2"/>
                  </a:gs>
                </a:gsLst>
                <a:lin ang="5400000" scaled="1"/>
              </a:gradFill>
              <a:ln w="9525" algn="ctr">
                <a:noFill/>
                <a:round/>
                <a:headEnd/>
                <a:tailEnd/>
              </a:ln>
              <a:effectLst/>
            </p:spPr>
            <p:txBody>
              <a:bodyPr vert="eaVert" wrap="none" anchor="ctr"/>
              <a:lstStyle/>
              <a:p>
                <a:endParaRPr lang="zh-CN" altLang="en-US"/>
              </a:p>
            </p:txBody>
          </p:sp>
          <p:sp>
            <p:nvSpPr>
              <p:cNvPr id="16" name="Oval 13"/>
              <p:cNvSpPr>
                <a:spLocks noChangeArrowheads="1"/>
              </p:cNvSpPr>
              <p:nvPr/>
            </p:nvSpPr>
            <p:spPr bwMode="gray">
              <a:xfrm>
                <a:off x="1304" y="591"/>
                <a:ext cx="631" cy="631"/>
              </a:xfrm>
              <a:prstGeom prst="ellipse">
                <a:avLst/>
              </a:prstGeom>
              <a:gradFill rotWithShape="1">
                <a:gsLst>
                  <a:gs pos="0">
                    <a:srgbClr val="D6E1E2">
                      <a:alpha val="0"/>
                    </a:srgbClr>
                  </a:gs>
                  <a:gs pos="100000">
                    <a:srgbClr val="D6E1E2">
                      <a:gamma/>
                      <a:tint val="34902"/>
                      <a:invGamma/>
                    </a:srgbClr>
                  </a:gs>
                </a:gsLst>
                <a:lin ang="5400000" scaled="1"/>
              </a:gradFill>
              <a:ln w="9525" algn="ctr">
                <a:noFill/>
                <a:round/>
                <a:headEnd/>
                <a:tailEnd/>
              </a:ln>
              <a:effectLst/>
            </p:spPr>
            <p:txBody>
              <a:bodyPr vert="eaVert" wrap="none" anchor="ctr"/>
              <a:lstStyle/>
              <a:p>
                <a:endParaRPr lang="zh-CN" altLang="en-US"/>
              </a:p>
            </p:txBody>
          </p:sp>
          <p:sp>
            <p:nvSpPr>
              <p:cNvPr id="17" name="Oval 14"/>
              <p:cNvSpPr>
                <a:spLocks noChangeArrowheads="1"/>
              </p:cNvSpPr>
              <p:nvPr/>
            </p:nvSpPr>
            <p:spPr bwMode="gray">
              <a:xfrm>
                <a:off x="1311" y="597"/>
                <a:ext cx="600" cy="589"/>
              </a:xfrm>
              <a:prstGeom prst="ellipse">
                <a:avLst/>
              </a:prstGeom>
              <a:gradFill rotWithShape="1">
                <a:gsLst>
                  <a:gs pos="0">
                    <a:srgbClr val="D6E1E2">
                      <a:gamma/>
                      <a:shade val="79216"/>
                      <a:invGamma/>
                    </a:srgbClr>
                  </a:gs>
                  <a:gs pos="100000">
                    <a:srgbClr val="D6E1E2">
                      <a:alpha val="48000"/>
                    </a:srgbClr>
                  </a:gs>
                </a:gsLst>
                <a:lin ang="5400000" scaled="1"/>
              </a:gradFill>
              <a:ln w="9525" algn="ctr">
                <a:noFill/>
                <a:round/>
                <a:headEnd/>
                <a:tailEnd/>
              </a:ln>
              <a:effectLst/>
            </p:spPr>
            <p:txBody>
              <a:bodyPr vert="eaVert" wrap="none" anchor="ctr"/>
              <a:lstStyle/>
              <a:p>
                <a:endParaRPr lang="zh-CN" altLang="en-US"/>
              </a:p>
            </p:txBody>
          </p:sp>
          <p:sp>
            <p:nvSpPr>
              <p:cNvPr id="18" name="Oval 15"/>
              <p:cNvSpPr>
                <a:spLocks noChangeArrowheads="1"/>
              </p:cNvSpPr>
              <p:nvPr/>
            </p:nvSpPr>
            <p:spPr bwMode="gray">
              <a:xfrm>
                <a:off x="1346" y="613"/>
                <a:ext cx="533" cy="479"/>
              </a:xfrm>
              <a:prstGeom prst="ellipse">
                <a:avLst/>
              </a:prstGeom>
              <a:gradFill rotWithShape="1">
                <a:gsLst>
                  <a:gs pos="0">
                    <a:srgbClr val="D6E1E2">
                      <a:gamma/>
                      <a:tint val="0"/>
                      <a:invGamma/>
                    </a:srgbClr>
                  </a:gs>
                  <a:gs pos="100000">
                    <a:srgbClr val="D6E1E2">
                      <a:alpha val="38000"/>
                    </a:srgbClr>
                  </a:gs>
                </a:gsLst>
                <a:lin ang="5400000" scaled="1"/>
              </a:gradFill>
              <a:ln w="9525" algn="ctr">
                <a:noFill/>
                <a:round/>
                <a:headEnd/>
                <a:tailEnd/>
              </a:ln>
              <a:effectLst/>
            </p:spPr>
            <p:txBody>
              <a:bodyPr vert="eaVert" wrap="none" anchor="ctr"/>
              <a:lstStyle/>
              <a:p>
                <a:endParaRPr lang="zh-CN" altLang="en-US"/>
              </a:p>
            </p:txBody>
          </p:sp>
        </p:grpSp>
        <p:sp>
          <p:nvSpPr>
            <p:cNvPr id="12" name="Text Box 16"/>
            <p:cNvSpPr txBox="1">
              <a:spLocks noChangeArrowheads="1"/>
            </p:cNvSpPr>
            <p:nvPr/>
          </p:nvSpPr>
          <p:spPr bwMode="gray">
            <a:xfrm>
              <a:off x="1276" y="1354"/>
              <a:ext cx="223" cy="288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algn="ctr"/>
              <a:r>
                <a:rPr lang="en-US" altLang="zh-CN" sz="2400">
                  <a:solidFill>
                    <a:srgbClr val="000000"/>
                  </a:solidFill>
                  <a:ea typeface="宋体" charset="-122"/>
                </a:rPr>
                <a:t>1</a:t>
              </a:r>
              <a:endParaRPr lang="en-US" altLang="zh-CN">
                <a:ea typeface="宋体" charset="-122"/>
              </a:endParaRPr>
            </a:p>
          </p:txBody>
        </p:sp>
        <p:sp>
          <p:nvSpPr>
            <p:cNvPr id="13" name="Text Box 17"/>
            <p:cNvSpPr txBox="1">
              <a:spLocks noChangeArrowheads="1"/>
            </p:cNvSpPr>
            <p:nvPr/>
          </p:nvSpPr>
          <p:spPr bwMode="gray">
            <a:xfrm>
              <a:off x="768" y="1776"/>
              <a:ext cx="1296" cy="756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marL="342900" indent="-342900">
                <a:buSzPct val="85000"/>
                <a:buFont typeface="Wingdings" pitchFamily="2" charset="2"/>
                <a:buChar char="l"/>
              </a:pPr>
              <a:r>
                <a:rPr lang="zh-CN" altLang="en-US" b="1" dirty="0">
                  <a:solidFill>
                    <a:srgbClr val="002060"/>
                  </a:solidFill>
                  <a:latin typeface="华文中宋" pitchFamily="2" charset="-122"/>
                  <a:ea typeface="华文中宋" pitchFamily="2" charset="-122"/>
                </a:rPr>
                <a:t>情绪不稳</a:t>
              </a:r>
              <a:r>
                <a:rPr lang="zh-CN" altLang="en-US" b="1" dirty="0" smtClean="0">
                  <a:solidFill>
                    <a:srgbClr val="002060"/>
                  </a:solidFill>
                  <a:latin typeface="华文中宋" pitchFamily="2" charset="-122"/>
                  <a:ea typeface="华文中宋" pitchFamily="2" charset="-122"/>
                </a:rPr>
                <a:t>定</a:t>
              </a:r>
              <a:endParaRPr lang="en-US" altLang="zh-CN" b="1" dirty="0">
                <a:solidFill>
                  <a:srgbClr val="002060"/>
                </a:solidFill>
                <a:latin typeface="华文中宋" pitchFamily="2" charset="-122"/>
                <a:ea typeface="华文中宋" pitchFamily="2" charset="-122"/>
              </a:endParaRPr>
            </a:p>
            <a:p>
              <a:pPr marL="342900" indent="-342900">
                <a:buSzPct val="85000"/>
                <a:buFont typeface="Wingdings" pitchFamily="2" charset="2"/>
                <a:buChar char="l"/>
              </a:pPr>
              <a:r>
                <a:rPr lang="zh-CN" altLang="en-US" b="1" dirty="0" smtClean="0">
                  <a:solidFill>
                    <a:srgbClr val="002060"/>
                  </a:solidFill>
                  <a:latin typeface="华文中宋" pitchFamily="2" charset="-122"/>
                  <a:ea typeface="华文中宋" pitchFamily="2" charset="-122"/>
                </a:rPr>
                <a:t>固执</a:t>
              </a:r>
              <a:endParaRPr lang="en-US" altLang="zh-CN" b="1" dirty="0">
                <a:solidFill>
                  <a:srgbClr val="002060"/>
                </a:solidFill>
                <a:latin typeface="华文中宋" pitchFamily="2" charset="-122"/>
                <a:ea typeface="华文中宋" pitchFamily="2" charset="-122"/>
              </a:endParaRPr>
            </a:p>
            <a:p>
              <a:pPr marL="342900" indent="-342900">
                <a:buSzPct val="85000"/>
                <a:buFont typeface="Wingdings" pitchFamily="2" charset="2"/>
                <a:buChar char="l"/>
              </a:pPr>
              <a:r>
                <a:rPr lang="zh-CN" altLang="en-US" b="1" dirty="0" smtClean="0">
                  <a:solidFill>
                    <a:srgbClr val="002060"/>
                  </a:solidFill>
                  <a:latin typeface="华文中宋" pitchFamily="2" charset="-122"/>
                  <a:ea typeface="华文中宋" pitchFamily="2" charset="-122"/>
                </a:rPr>
                <a:t>缺乏适应性</a:t>
              </a:r>
              <a:endParaRPr lang="en-US" altLang="zh-CN" b="1" dirty="0">
                <a:solidFill>
                  <a:srgbClr val="002060"/>
                </a:solidFill>
                <a:latin typeface="华文中宋" pitchFamily="2" charset="-122"/>
                <a:ea typeface="华文中宋" pitchFamily="2" charset="-122"/>
              </a:endParaRPr>
            </a:p>
            <a:p>
              <a:pPr marL="342900" indent="-342900">
                <a:buSzPct val="85000"/>
                <a:buFont typeface="Wingdings" pitchFamily="2" charset="2"/>
                <a:buChar char="l"/>
              </a:pPr>
              <a:r>
                <a:rPr lang="zh-CN" altLang="en-US" b="1" dirty="0" smtClean="0">
                  <a:solidFill>
                    <a:srgbClr val="002060"/>
                  </a:solidFill>
                  <a:latin typeface="华文中宋" pitchFamily="2" charset="-122"/>
                  <a:ea typeface="华文中宋" pitchFamily="2" charset="-122"/>
                </a:rPr>
                <a:t>理解能力差</a:t>
              </a:r>
              <a:endParaRPr lang="en-US" altLang="zh-CN" b="1" dirty="0">
                <a:solidFill>
                  <a:srgbClr val="002060"/>
                </a:solidFill>
                <a:latin typeface="华文中宋" pitchFamily="2" charset="-122"/>
                <a:ea typeface="华文中宋" pitchFamily="2" charset="-122"/>
              </a:endParaRPr>
            </a:p>
          </p:txBody>
        </p:sp>
      </p:grpSp>
      <p:grpSp>
        <p:nvGrpSpPr>
          <p:cNvPr id="19" name="Group 18"/>
          <p:cNvGrpSpPr>
            <a:grpSpLocks/>
          </p:cNvGrpSpPr>
          <p:nvPr/>
        </p:nvGrpSpPr>
        <p:grpSpPr bwMode="auto">
          <a:xfrm>
            <a:off x="3505201" y="1831975"/>
            <a:ext cx="2413001" cy="4035425"/>
            <a:chOff x="2208" y="1296"/>
            <a:chExt cx="1520" cy="2542"/>
          </a:xfrm>
        </p:grpSpPr>
        <p:sp>
          <p:nvSpPr>
            <p:cNvPr id="20" name="AutoShape 19"/>
            <p:cNvSpPr>
              <a:spLocks noChangeArrowheads="1"/>
            </p:cNvSpPr>
            <p:nvPr/>
          </p:nvSpPr>
          <p:spPr bwMode="gray">
            <a:xfrm>
              <a:off x="2208" y="1490"/>
              <a:ext cx="1363" cy="1800"/>
            </a:xfrm>
            <a:prstGeom prst="roundRect">
              <a:avLst>
                <a:gd name="adj" fmla="val 17509"/>
              </a:avLst>
            </a:prstGeom>
            <a:gradFill rotWithShape="1">
              <a:gsLst>
                <a:gs pos="0">
                  <a:srgbClr val="34B034"/>
                </a:gs>
                <a:gs pos="100000">
                  <a:srgbClr val="3F8B4A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zh-CN" altLang="en-US"/>
            </a:p>
          </p:txBody>
        </p:sp>
        <p:sp>
          <p:nvSpPr>
            <p:cNvPr id="21" name="AutoShape 20"/>
            <p:cNvSpPr>
              <a:spLocks noChangeArrowheads="1"/>
            </p:cNvSpPr>
            <p:nvPr/>
          </p:nvSpPr>
          <p:spPr bwMode="gray">
            <a:xfrm>
              <a:off x="2229" y="1495"/>
              <a:ext cx="1322" cy="1766"/>
            </a:xfrm>
            <a:prstGeom prst="roundRect">
              <a:avLst>
                <a:gd name="adj" fmla="val 16667"/>
              </a:avLst>
            </a:prstGeom>
            <a:solidFill>
              <a:srgbClr val="73E77E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zh-CN" altLang="en-US"/>
            </a:p>
          </p:txBody>
        </p:sp>
        <p:sp>
          <p:nvSpPr>
            <p:cNvPr id="22" name="AutoShape 21"/>
            <p:cNvSpPr>
              <a:spLocks noChangeArrowheads="1"/>
            </p:cNvSpPr>
            <p:nvPr/>
          </p:nvSpPr>
          <p:spPr bwMode="gray">
            <a:xfrm>
              <a:off x="2240" y="2795"/>
              <a:ext cx="1304" cy="447"/>
            </a:xfrm>
            <a:prstGeom prst="roundRect">
              <a:avLst>
                <a:gd name="adj" fmla="val 50000"/>
              </a:avLst>
            </a:prstGeom>
            <a:gradFill rotWithShape="1">
              <a:gsLst>
                <a:gs pos="0">
                  <a:srgbClr val="73E77E"/>
                </a:gs>
                <a:gs pos="100000">
                  <a:srgbClr val="73E77E">
                    <a:gamma/>
                    <a:tint val="54510"/>
                    <a:invGamma/>
                  </a:srgb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zh-CN" altLang="en-US"/>
            </a:p>
          </p:txBody>
        </p:sp>
        <p:sp>
          <p:nvSpPr>
            <p:cNvPr id="23" name="AutoShape 22"/>
            <p:cNvSpPr>
              <a:spLocks noChangeArrowheads="1"/>
            </p:cNvSpPr>
            <p:nvPr/>
          </p:nvSpPr>
          <p:spPr bwMode="gray">
            <a:xfrm>
              <a:off x="2240" y="1509"/>
              <a:ext cx="1304" cy="446"/>
            </a:xfrm>
            <a:prstGeom prst="roundRect">
              <a:avLst>
                <a:gd name="adj" fmla="val 50000"/>
              </a:avLst>
            </a:prstGeom>
            <a:gradFill rotWithShape="1">
              <a:gsLst>
                <a:gs pos="0">
                  <a:srgbClr val="73E77E">
                    <a:gamma/>
                    <a:tint val="33333"/>
                    <a:invGamma/>
                  </a:srgbClr>
                </a:gs>
                <a:gs pos="100000">
                  <a:srgbClr val="73E77E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zh-CN" altLang="en-US"/>
            </a:p>
          </p:txBody>
        </p:sp>
        <p:sp>
          <p:nvSpPr>
            <p:cNvPr id="24" name="Oval 23"/>
            <p:cNvSpPr>
              <a:spLocks noChangeArrowheads="1"/>
            </p:cNvSpPr>
            <p:nvPr/>
          </p:nvSpPr>
          <p:spPr bwMode="gray">
            <a:xfrm>
              <a:off x="2677" y="1296"/>
              <a:ext cx="405" cy="405"/>
            </a:xfrm>
            <a:prstGeom prst="ellipse">
              <a:avLst/>
            </a:prstGeom>
            <a:solidFill>
              <a:srgbClr val="333333"/>
            </a:solidFill>
            <a:ln w="38100" algn="ctr">
              <a:noFill/>
              <a:round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endParaRPr lang="zh-CN" altLang="en-US"/>
            </a:p>
          </p:txBody>
        </p:sp>
        <p:sp>
          <p:nvSpPr>
            <p:cNvPr id="25" name="Oval 24"/>
            <p:cNvSpPr>
              <a:spLocks noChangeArrowheads="1"/>
            </p:cNvSpPr>
            <p:nvPr/>
          </p:nvSpPr>
          <p:spPr bwMode="gray">
            <a:xfrm>
              <a:off x="2681" y="1299"/>
              <a:ext cx="392" cy="392"/>
            </a:xfrm>
            <a:prstGeom prst="ellipse">
              <a:avLst/>
            </a:prstGeom>
            <a:gradFill rotWithShape="1">
              <a:gsLst>
                <a:gs pos="0">
                  <a:srgbClr val="D6E1E2">
                    <a:gamma/>
                    <a:shade val="46275"/>
                    <a:invGamma/>
                  </a:srgbClr>
                </a:gs>
                <a:gs pos="100000">
                  <a:srgbClr val="D6E1E2"/>
                </a:gs>
              </a:gsLst>
              <a:lin ang="5400000" scaled="1"/>
            </a:gradFill>
            <a:ln w="9525" algn="ctr">
              <a:noFill/>
              <a:round/>
              <a:headEnd/>
              <a:tailEnd/>
            </a:ln>
            <a:effectLst/>
          </p:spPr>
          <p:txBody>
            <a:bodyPr vert="eaVert" wrap="none" anchor="ctr"/>
            <a:lstStyle/>
            <a:p>
              <a:endParaRPr lang="zh-CN" altLang="en-US"/>
            </a:p>
          </p:txBody>
        </p:sp>
        <p:sp>
          <p:nvSpPr>
            <p:cNvPr id="26" name="Oval 25"/>
            <p:cNvSpPr>
              <a:spLocks noChangeArrowheads="1"/>
            </p:cNvSpPr>
            <p:nvPr/>
          </p:nvSpPr>
          <p:spPr bwMode="gray">
            <a:xfrm>
              <a:off x="2686" y="1301"/>
              <a:ext cx="383" cy="383"/>
            </a:xfrm>
            <a:prstGeom prst="ellipse">
              <a:avLst/>
            </a:prstGeom>
            <a:gradFill rotWithShape="1">
              <a:gsLst>
                <a:gs pos="0">
                  <a:srgbClr val="D6E1E2">
                    <a:alpha val="0"/>
                  </a:srgbClr>
                </a:gs>
                <a:gs pos="100000">
                  <a:srgbClr val="D6E1E2">
                    <a:gamma/>
                    <a:tint val="34902"/>
                    <a:invGamma/>
                  </a:srgbClr>
                </a:gs>
              </a:gsLst>
              <a:lin ang="5400000" scaled="1"/>
            </a:gradFill>
            <a:ln w="9525" algn="ctr">
              <a:noFill/>
              <a:round/>
              <a:headEnd/>
              <a:tailEnd/>
            </a:ln>
            <a:effectLst/>
          </p:spPr>
          <p:txBody>
            <a:bodyPr vert="eaVert" wrap="none" anchor="ctr"/>
            <a:lstStyle/>
            <a:p>
              <a:endParaRPr lang="zh-CN" altLang="en-US"/>
            </a:p>
          </p:txBody>
        </p:sp>
        <p:sp>
          <p:nvSpPr>
            <p:cNvPr id="27" name="Oval 26"/>
            <p:cNvSpPr>
              <a:spLocks noChangeArrowheads="1"/>
            </p:cNvSpPr>
            <p:nvPr/>
          </p:nvSpPr>
          <p:spPr bwMode="gray">
            <a:xfrm>
              <a:off x="2690" y="1305"/>
              <a:ext cx="364" cy="357"/>
            </a:xfrm>
            <a:prstGeom prst="ellipse">
              <a:avLst/>
            </a:prstGeom>
            <a:gradFill rotWithShape="1">
              <a:gsLst>
                <a:gs pos="0">
                  <a:srgbClr val="D6E1E2">
                    <a:gamma/>
                    <a:shade val="79216"/>
                    <a:invGamma/>
                  </a:srgbClr>
                </a:gs>
                <a:gs pos="100000">
                  <a:srgbClr val="D6E1E2">
                    <a:alpha val="48000"/>
                  </a:srgbClr>
                </a:gs>
              </a:gsLst>
              <a:lin ang="5400000" scaled="1"/>
            </a:gradFill>
            <a:ln w="9525" algn="ctr">
              <a:noFill/>
              <a:round/>
              <a:headEnd/>
              <a:tailEnd/>
            </a:ln>
            <a:effectLst/>
          </p:spPr>
          <p:txBody>
            <a:bodyPr vert="eaVert" wrap="none" anchor="ctr"/>
            <a:lstStyle/>
            <a:p>
              <a:endParaRPr lang="zh-CN" altLang="en-US"/>
            </a:p>
          </p:txBody>
        </p:sp>
        <p:sp>
          <p:nvSpPr>
            <p:cNvPr id="28" name="Oval 27"/>
            <p:cNvSpPr>
              <a:spLocks noChangeArrowheads="1"/>
            </p:cNvSpPr>
            <p:nvPr/>
          </p:nvSpPr>
          <p:spPr bwMode="gray">
            <a:xfrm>
              <a:off x="2712" y="1315"/>
              <a:ext cx="323" cy="290"/>
            </a:xfrm>
            <a:prstGeom prst="ellipse">
              <a:avLst/>
            </a:prstGeom>
            <a:gradFill rotWithShape="1">
              <a:gsLst>
                <a:gs pos="0">
                  <a:srgbClr val="D6E1E2">
                    <a:gamma/>
                    <a:tint val="0"/>
                    <a:invGamma/>
                  </a:srgbClr>
                </a:gs>
                <a:gs pos="100000">
                  <a:srgbClr val="D6E1E2">
                    <a:alpha val="38000"/>
                  </a:srgbClr>
                </a:gs>
              </a:gsLst>
              <a:lin ang="5400000" scaled="1"/>
            </a:gradFill>
            <a:ln w="9525" algn="ctr">
              <a:noFill/>
              <a:round/>
              <a:headEnd/>
              <a:tailEnd/>
            </a:ln>
            <a:effectLst/>
          </p:spPr>
          <p:txBody>
            <a:bodyPr vert="eaVert" wrap="none" anchor="ctr"/>
            <a:lstStyle/>
            <a:p>
              <a:endParaRPr lang="zh-CN" altLang="en-US"/>
            </a:p>
          </p:txBody>
        </p:sp>
        <p:sp>
          <p:nvSpPr>
            <p:cNvPr id="29" name="Text Box 28"/>
            <p:cNvSpPr txBox="1">
              <a:spLocks noChangeArrowheads="1"/>
            </p:cNvSpPr>
            <p:nvPr/>
          </p:nvSpPr>
          <p:spPr bwMode="gray">
            <a:xfrm>
              <a:off x="2764" y="1354"/>
              <a:ext cx="223" cy="288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algn="ctr"/>
              <a:r>
                <a:rPr lang="en-US" altLang="zh-CN" sz="2400">
                  <a:solidFill>
                    <a:srgbClr val="000000"/>
                  </a:solidFill>
                  <a:ea typeface="宋体" charset="-122"/>
                </a:rPr>
                <a:t>2</a:t>
              </a:r>
              <a:endParaRPr lang="en-US" altLang="zh-CN">
                <a:ea typeface="宋体" charset="-122"/>
              </a:endParaRPr>
            </a:p>
          </p:txBody>
        </p:sp>
        <p:sp>
          <p:nvSpPr>
            <p:cNvPr id="30" name="Text Box 29"/>
            <p:cNvSpPr txBox="1">
              <a:spLocks noChangeArrowheads="1"/>
            </p:cNvSpPr>
            <p:nvPr/>
          </p:nvSpPr>
          <p:spPr bwMode="gray">
            <a:xfrm>
              <a:off x="2208" y="1776"/>
              <a:ext cx="1520" cy="1105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  <a:effectLst/>
          </p:spPr>
          <p:txBody>
            <a:bodyPr wrap="square">
              <a:spAutoFit/>
            </a:bodyPr>
            <a:lstStyle/>
            <a:p>
              <a:pPr marL="342900" indent="-342900">
                <a:buClr>
                  <a:srgbClr val="002060"/>
                </a:buClr>
                <a:buSzPct val="85000"/>
                <a:buFont typeface="Wingdings" pitchFamily="2" charset="2"/>
                <a:buChar char="l"/>
              </a:pPr>
              <a:r>
                <a:rPr lang="zh-CN" altLang="en-US" b="1" dirty="0">
                  <a:solidFill>
                    <a:srgbClr val="002060"/>
                  </a:solidFill>
                  <a:latin typeface="华文中宋" pitchFamily="2" charset="-122"/>
                  <a:ea typeface="华文中宋" pitchFamily="2" charset="-122"/>
                </a:rPr>
                <a:t>循环功能</a:t>
              </a:r>
              <a:r>
                <a:rPr lang="zh-CN" altLang="en-US" b="1" dirty="0" smtClean="0">
                  <a:solidFill>
                    <a:srgbClr val="002060"/>
                  </a:solidFill>
                  <a:latin typeface="华文中宋" pitchFamily="2" charset="-122"/>
                  <a:ea typeface="华文中宋" pitchFamily="2" charset="-122"/>
                </a:rPr>
                <a:t>差</a:t>
              </a:r>
              <a:endParaRPr lang="en-US" altLang="zh-CN" b="1" dirty="0" smtClean="0">
                <a:solidFill>
                  <a:srgbClr val="002060"/>
                </a:solidFill>
                <a:latin typeface="华文中宋" pitchFamily="2" charset="-122"/>
                <a:ea typeface="华文中宋" pitchFamily="2" charset="-122"/>
              </a:endParaRPr>
            </a:p>
            <a:p>
              <a:pPr marL="342900" indent="-342900">
                <a:buClr>
                  <a:srgbClr val="002060"/>
                </a:buClr>
                <a:buSzPct val="85000"/>
                <a:buFont typeface="Wingdings" pitchFamily="2" charset="2"/>
                <a:buChar char="l"/>
              </a:pPr>
              <a:r>
                <a:rPr lang="zh-CN" altLang="en-US" b="1" dirty="0" smtClean="0">
                  <a:solidFill>
                    <a:srgbClr val="002060"/>
                  </a:solidFill>
                  <a:latin typeface="华文中宋" pitchFamily="2" charset="-122"/>
                  <a:ea typeface="华文中宋" pitchFamily="2" charset="-122"/>
                </a:rPr>
                <a:t>呼吸频率降低</a:t>
              </a:r>
              <a:endParaRPr lang="en-US" altLang="zh-CN" b="1" dirty="0" smtClean="0">
                <a:solidFill>
                  <a:srgbClr val="002060"/>
                </a:solidFill>
                <a:latin typeface="华文中宋" pitchFamily="2" charset="-122"/>
                <a:ea typeface="华文中宋" pitchFamily="2" charset="-122"/>
              </a:endParaRPr>
            </a:p>
            <a:p>
              <a:pPr marL="342900" indent="-342900">
                <a:buClr>
                  <a:srgbClr val="002060"/>
                </a:buClr>
                <a:buSzPct val="85000"/>
                <a:buFont typeface="Wingdings" pitchFamily="2" charset="2"/>
                <a:buChar char="l"/>
              </a:pPr>
              <a:r>
                <a:rPr lang="zh-CN" altLang="en-US" b="1" dirty="0" smtClean="0">
                  <a:solidFill>
                    <a:srgbClr val="002060"/>
                  </a:solidFill>
                  <a:latin typeface="华文中宋" pitchFamily="2" charset="-122"/>
                  <a:ea typeface="华文中宋" pitchFamily="2" charset="-122"/>
                </a:rPr>
                <a:t>大脑缺氧</a:t>
              </a:r>
              <a:endParaRPr lang="en-US" altLang="zh-CN" b="1" dirty="0" smtClean="0">
                <a:solidFill>
                  <a:srgbClr val="002060"/>
                </a:solidFill>
                <a:latin typeface="华文中宋" pitchFamily="2" charset="-122"/>
                <a:ea typeface="华文中宋" pitchFamily="2" charset="-122"/>
              </a:endParaRPr>
            </a:p>
            <a:p>
              <a:pPr marL="342900" indent="-342900">
                <a:buClr>
                  <a:srgbClr val="002060"/>
                </a:buClr>
                <a:buSzPct val="85000"/>
                <a:buFont typeface="Wingdings" pitchFamily="2" charset="2"/>
                <a:buChar char="l"/>
              </a:pPr>
              <a:r>
                <a:rPr lang="zh-CN" altLang="en-US" b="1" dirty="0" smtClean="0">
                  <a:solidFill>
                    <a:srgbClr val="002060"/>
                  </a:solidFill>
                  <a:latin typeface="华文中宋" pitchFamily="2" charset="-122"/>
                  <a:ea typeface="华文中宋" pitchFamily="2" charset="-122"/>
                </a:rPr>
                <a:t>恍惚状态</a:t>
              </a:r>
              <a:endParaRPr lang="en-US" altLang="zh-CN" b="1" dirty="0" smtClean="0">
                <a:solidFill>
                  <a:srgbClr val="002060"/>
                </a:solidFill>
                <a:latin typeface="华文中宋" pitchFamily="2" charset="-122"/>
                <a:ea typeface="华文中宋" pitchFamily="2" charset="-122"/>
              </a:endParaRPr>
            </a:p>
            <a:p>
              <a:pPr marL="342900" indent="-342900">
                <a:buClr>
                  <a:srgbClr val="002060"/>
                </a:buClr>
                <a:buSzPct val="85000"/>
                <a:buFont typeface="Wingdings" pitchFamily="2" charset="2"/>
                <a:buChar char="l"/>
              </a:pPr>
              <a:r>
                <a:rPr lang="zh-CN" altLang="en-US" b="1" dirty="0" smtClean="0">
                  <a:solidFill>
                    <a:srgbClr val="002060"/>
                  </a:solidFill>
                  <a:latin typeface="华文中宋" pitchFamily="2" charset="-122"/>
                  <a:ea typeface="华文中宋" pitchFamily="2" charset="-122"/>
                </a:rPr>
                <a:t>异物刺激</a:t>
              </a:r>
              <a:r>
                <a:rPr lang="zh-CN" altLang="en-US" b="1" dirty="0">
                  <a:solidFill>
                    <a:srgbClr val="002060"/>
                  </a:solidFill>
                  <a:latin typeface="华文中宋" pitchFamily="2" charset="-122"/>
                  <a:ea typeface="华文中宋" pitchFamily="2" charset="-122"/>
                </a:rPr>
                <a:t>敏感性</a:t>
              </a:r>
              <a:r>
                <a:rPr lang="zh-CN" altLang="en-US" b="1" dirty="0" smtClean="0">
                  <a:solidFill>
                    <a:srgbClr val="002060"/>
                  </a:solidFill>
                  <a:latin typeface="华文中宋" pitchFamily="2" charset="-122"/>
                  <a:ea typeface="华文中宋" pitchFamily="2" charset="-122"/>
                </a:rPr>
                <a:t>高</a:t>
              </a:r>
              <a:endParaRPr lang="en-US" altLang="zh-CN" b="1" dirty="0" smtClean="0">
                <a:solidFill>
                  <a:srgbClr val="002060"/>
                </a:solidFill>
                <a:latin typeface="华文中宋" pitchFamily="2" charset="-122"/>
                <a:ea typeface="华文中宋" pitchFamily="2" charset="-122"/>
              </a:endParaRPr>
            </a:p>
            <a:p>
              <a:pPr marL="342900" indent="-342900">
                <a:buClr>
                  <a:srgbClr val="002060"/>
                </a:buClr>
                <a:buSzPct val="85000"/>
                <a:buFont typeface="Wingdings" pitchFamily="2" charset="2"/>
                <a:buChar char="l"/>
              </a:pPr>
              <a:r>
                <a:rPr lang="zh-CN" altLang="en-US" b="1" dirty="0" smtClean="0">
                  <a:solidFill>
                    <a:srgbClr val="002060"/>
                  </a:solidFill>
                  <a:latin typeface="华文中宋" pitchFamily="2" charset="-122"/>
                  <a:ea typeface="华文中宋" pitchFamily="2" charset="-122"/>
                </a:rPr>
                <a:t>一</a:t>
              </a:r>
              <a:r>
                <a:rPr lang="zh-CN" altLang="en-US" b="1" dirty="0">
                  <a:solidFill>
                    <a:srgbClr val="002060"/>
                  </a:solidFill>
                  <a:latin typeface="华文中宋" pitchFamily="2" charset="-122"/>
                  <a:ea typeface="华文中宋" pitchFamily="2" charset="-122"/>
                </a:rPr>
                <a:t>过性认识</a:t>
              </a:r>
              <a:r>
                <a:rPr lang="zh-CN" altLang="en-US" b="1" dirty="0" smtClean="0">
                  <a:solidFill>
                    <a:srgbClr val="002060"/>
                  </a:solidFill>
                  <a:latin typeface="华文中宋" pitchFamily="2" charset="-122"/>
                  <a:ea typeface="华文中宋" pitchFamily="2" charset="-122"/>
                </a:rPr>
                <a:t>混乱</a:t>
              </a:r>
              <a:endParaRPr lang="en-US" altLang="zh-CN" b="1" dirty="0">
                <a:solidFill>
                  <a:srgbClr val="002060"/>
                </a:solidFill>
                <a:latin typeface="华文中宋" pitchFamily="2" charset="-122"/>
                <a:ea typeface="华文中宋" pitchFamily="2" charset="-122"/>
              </a:endParaRPr>
            </a:p>
          </p:txBody>
        </p:sp>
        <p:sp>
          <p:nvSpPr>
            <p:cNvPr id="31" name="AutoShape 30"/>
            <p:cNvSpPr>
              <a:spLocks noChangeArrowheads="1"/>
            </p:cNvSpPr>
            <p:nvPr/>
          </p:nvSpPr>
          <p:spPr bwMode="gray">
            <a:xfrm>
              <a:off x="2210" y="3290"/>
              <a:ext cx="1363" cy="548"/>
            </a:xfrm>
            <a:prstGeom prst="roundRect">
              <a:avLst>
                <a:gd name="adj" fmla="val 40389"/>
              </a:avLst>
            </a:prstGeom>
            <a:gradFill rotWithShape="1">
              <a:gsLst>
                <a:gs pos="0">
                  <a:srgbClr val="58A4AE"/>
                </a:gs>
                <a:gs pos="100000">
                  <a:schemeClr val="bg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zh-CN" altLang="en-US"/>
            </a:p>
          </p:txBody>
        </p:sp>
        <p:sp>
          <p:nvSpPr>
            <p:cNvPr id="32" name="AutoShape 31"/>
            <p:cNvSpPr>
              <a:spLocks noChangeArrowheads="1"/>
            </p:cNvSpPr>
            <p:nvPr/>
          </p:nvSpPr>
          <p:spPr bwMode="gray">
            <a:xfrm>
              <a:off x="2238" y="3305"/>
              <a:ext cx="1304" cy="487"/>
            </a:xfrm>
            <a:prstGeom prst="roundRect">
              <a:avLst>
                <a:gd name="adj" fmla="val 50000"/>
              </a:avLst>
            </a:prstGeom>
            <a:gradFill rotWithShape="1">
              <a:gsLst>
                <a:gs pos="0">
                  <a:srgbClr val="72B2BB"/>
                </a:gs>
                <a:gs pos="100000">
                  <a:schemeClr val="bg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zh-CN" altLang="en-US"/>
            </a:p>
          </p:txBody>
        </p:sp>
      </p:grpSp>
      <p:grpSp>
        <p:nvGrpSpPr>
          <p:cNvPr id="33" name="Group 32"/>
          <p:cNvGrpSpPr>
            <a:grpSpLocks/>
          </p:cNvGrpSpPr>
          <p:nvPr/>
        </p:nvGrpSpPr>
        <p:grpSpPr bwMode="auto">
          <a:xfrm>
            <a:off x="5861050" y="1831975"/>
            <a:ext cx="2170113" cy="4035425"/>
            <a:chOff x="3692" y="1296"/>
            <a:chExt cx="1367" cy="2542"/>
          </a:xfrm>
        </p:grpSpPr>
        <p:sp>
          <p:nvSpPr>
            <p:cNvPr id="34" name="AutoShape 33"/>
            <p:cNvSpPr>
              <a:spLocks noChangeArrowheads="1"/>
            </p:cNvSpPr>
            <p:nvPr/>
          </p:nvSpPr>
          <p:spPr bwMode="gray">
            <a:xfrm>
              <a:off x="3696" y="1490"/>
              <a:ext cx="1363" cy="1800"/>
            </a:xfrm>
            <a:prstGeom prst="roundRect">
              <a:avLst>
                <a:gd name="adj" fmla="val 17509"/>
              </a:avLst>
            </a:prstGeom>
            <a:gradFill rotWithShape="1">
              <a:gsLst>
                <a:gs pos="0">
                  <a:srgbClr val="B59F43"/>
                </a:gs>
                <a:gs pos="100000">
                  <a:srgbClr val="8F8849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zh-CN" altLang="en-US"/>
            </a:p>
          </p:txBody>
        </p:sp>
        <p:sp>
          <p:nvSpPr>
            <p:cNvPr id="35" name="AutoShape 34"/>
            <p:cNvSpPr>
              <a:spLocks noChangeArrowheads="1"/>
            </p:cNvSpPr>
            <p:nvPr/>
          </p:nvSpPr>
          <p:spPr bwMode="gray">
            <a:xfrm>
              <a:off x="3717" y="1495"/>
              <a:ext cx="1322" cy="1766"/>
            </a:xfrm>
            <a:prstGeom prst="roundRect">
              <a:avLst>
                <a:gd name="adj" fmla="val 16667"/>
              </a:avLst>
            </a:prstGeom>
            <a:solidFill>
              <a:srgbClr val="E9E065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zh-CN" altLang="en-US"/>
            </a:p>
          </p:txBody>
        </p:sp>
        <p:sp>
          <p:nvSpPr>
            <p:cNvPr id="36" name="AutoShape 35"/>
            <p:cNvSpPr>
              <a:spLocks noChangeArrowheads="1"/>
            </p:cNvSpPr>
            <p:nvPr/>
          </p:nvSpPr>
          <p:spPr bwMode="gray">
            <a:xfrm>
              <a:off x="3728" y="2795"/>
              <a:ext cx="1304" cy="447"/>
            </a:xfrm>
            <a:prstGeom prst="roundRect">
              <a:avLst>
                <a:gd name="adj" fmla="val 50000"/>
              </a:avLst>
            </a:prstGeom>
            <a:gradFill rotWithShape="1">
              <a:gsLst>
                <a:gs pos="0">
                  <a:srgbClr val="E9E065"/>
                </a:gs>
                <a:gs pos="100000">
                  <a:srgbClr val="E9E065">
                    <a:gamma/>
                    <a:tint val="57647"/>
                    <a:invGamma/>
                  </a:srgb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zh-CN" altLang="en-US"/>
            </a:p>
          </p:txBody>
        </p:sp>
        <p:sp>
          <p:nvSpPr>
            <p:cNvPr id="37" name="AutoShape 36"/>
            <p:cNvSpPr>
              <a:spLocks noChangeArrowheads="1"/>
            </p:cNvSpPr>
            <p:nvPr/>
          </p:nvSpPr>
          <p:spPr bwMode="gray">
            <a:xfrm>
              <a:off x="3728" y="1509"/>
              <a:ext cx="1304" cy="446"/>
            </a:xfrm>
            <a:prstGeom prst="roundRect">
              <a:avLst>
                <a:gd name="adj" fmla="val 50000"/>
              </a:avLst>
            </a:prstGeom>
            <a:gradFill rotWithShape="1">
              <a:gsLst>
                <a:gs pos="0">
                  <a:srgbClr val="E9E065">
                    <a:gamma/>
                    <a:tint val="33333"/>
                    <a:invGamma/>
                  </a:srgbClr>
                </a:gs>
                <a:gs pos="100000">
                  <a:srgbClr val="E9E065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zh-CN" altLang="en-US"/>
            </a:p>
          </p:txBody>
        </p:sp>
        <p:grpSp>
          <p:nvGrpSpPr>
            <p:cNvPr id="38" name="Group 37"/>
            <p:cNvGrpSpPr>
              <a:grpSpLocks/>
            </p:cNvGrpSpPr>
            <p:nvPr/>
          </p:nvGrpSpPr>
          <p:grpSpPr bwMode="auto">
            <a:xfrm>
              <a:off x="4165" y="1296"/>
              <a:ext cx="405" cy="405"/>
              <a:chOff x="1289" y="582"/>
              <a:chExt cx="668" cy="668"/>
            </a:xfrm>
          </p:grpSpPr>
          <p:sp>
            <p:nvSpPr>
              <p:cNvPr id="43" name="Oval 38"/>
              <p:cNvSpPr>
                <a:spLocks noChangeArrowheads="1"/>
              </p:cNvSpPr>
              <p:nvPr/>
            </p:nvSpPr>
            <p:spPr bwMode="gray">
              <a:xfrm>
                <a:off x="1289" y="582"/>
                <a:ext cx="668" cy="668"/>
              </a:xfrm>
              <a:prstGeom prst="ellipse">
                <a:avLst/>
              </a:prstGeom>
              <a:solidFill>
                <a:srgbClr val="333333"/>
              </a:solidFill>
              <a:ln w="38100" algn="ctr">
                <a:noFill/>
                <a:round/>
                <a:headEnd/>
                <a:tailEnd/>
              </a:ln>
              <a:effectLst/>
            </p:spPr>
            <p:txBody>
              <a:bodyPr anchor="ctr">
                <a:spAutoFit/>
              </a:bodyPr>
              <a:lstStyle/>
              <a:p>
                <a:endParaRPr lang="zh-CN" altLang="en-US"/>
              </a:p>
            </p:txBody>
          </p:sp>
          <p:sp>
            <p:nvSpPr>
              <p:cNvPr id="44" name="Oval 39"/>
              <p:cNvSpPr>
                <a:spLocks noChangeArrowheads="1"/>
              </p:cNvSpPr>
              <p:nvPr/>
            </p:nvSpPr>
            <p:spPr bwMode="gray">
              <a:xfrm>
                <a:off x="1296" y="587"/>
                <a:ext cx="646" cy="647"/>
              </a:xfrm>
              <a:prstGeom prst="ellipse">
                <a:avLst/>
              </a:prstGeom>
              <a:gradFill rotWithShape="1">
                <a:gsLst>
                  <a:gs pos="0">
                    <a:srgbClr val="D6E1E2">
                      <a:gamma/>
                      <a:shade val="46275"/>
                      <a:invGamma/>
                    </a:srgbClr>
                  </a:gs>
                  <a:gs pos="100000">
                    <a:srgbClr val="D6E1E2"/>
                  </a:gs>
                </a:gsLst>
                <a:lin ang="5400000" scaled="1"/>
              </a:gradFill>
              <a:ln w="9525" algn="ctr">
                <a:noFill/>
                <a:round/>
                <a:headEnd/>
                <a:tailEnd/>
              </a:ln>
              <a:effectLst/>
            </p:spPr>
            <p:txBody>
              <a:bodyPr vert="eaVert" wrap="none" anchor="ctr"/>
              <a:lstStyle/>
              <a:p>
                <a:endParaRPr lang="zh-CN" altLang="en-US"/>
              </a:p>
            </p:txBody>
          </p:sp>
          <p:sp>
            <p:nvSpPr>
              <p:cNvPr id="45" name="Oval 40"/>
              <p:cNvSpPr>
                <a:spLocks noChangeArrowheads="1"/>
              </p:cNvSpPr>
              <p:nvPr/>
            </p:nvSpPr>
            <p:spPr bwMode="gray">
              <a:xfrm>
                <a:off x="1304" y="591"/>
                <a:ext cx="631" cy="631"/>
              </a:xfrm>
              <a:prstGeom prst="ellipse">
                <a:avLst/>
              </a:prstGeom>
              <a:gradFill rotWithShape="1">
                <a:gsLst>
                  <a:gs pos="0">
                    <a:srgbClr val="D6E1E2">
                      <a:alpha val="0"/>
                    </a:srgbClr>
                  </a:gs>
                  <a:gs pos="100000">
                    <a:srgbClr val="D6E1E2">
                      <a:gamma/>
                      <a:tint val="34902"/>
                      <a:invGamma/>
                    </a:srgbClr>
                  </a:gs>
                </a:gsLst>
                <a:lin ang="5400000" scaled="1"/>
              </a:gradFill>
              <a:ln w="9525" algn="ctr">
                <a:noFill/>
                <a:round/>
                <a:headEnd/>
                <a:tailEnd/>
              </a:ln>
              <a:effectLst/>
            </p:spPr>
            <p:txBody>
              <a:bodyPr vert="eaVert" wrap="none" anchor="ctr"/>
              <a:lstStyle/>
              <a:p>
                <a:endParaRPr lang="zh-CN" altLang="en-US"/>
              </a:p>
            </p:txBody>
          </p:sp>
          <p:sp>
            <p:nvSpPr>
              <p:cNvPr id="46" name="Oval 41"/>
              <p:cNvSpPr>
                <a:spLocks noChangeArrowheads="1"/>
              </p:cNvSpPr>
              <p:nvPr/>
            </p:nvSpPr>
            <p:spPr bwMode="gray">
              <a:xfrm>
                <a:off x="1311" y="597"/>
                <a:ext cx="600" cy="589"/>
              </a:xfrm>
              <a:prstGeom prst="ellipse">
                <a:avLst/>
              </a:prstGeom>
              <a:gradFill rotWithShape="1">
                <a:gsLst>
                  <a:gs pos="0">
                    <a:srgbClr val="D6E1E2">
                      <a:gamma/>
                      <a:shade val="79216"/>
                      <a:invGamma/>
                    </a:srgbClr>
                  </a:gs>
                  <a:gs pos="100000">
                    <a:srgbClr val="D6E1E2">
                      <a:alpha val="48000"/>
                    </a:srgbClr>
                  </a:gs>
                </a:gsLst>
                <a:lin ang="5400000" scaled="1"/>
              </a:gradFill>
              <a:ln w="9525" algn="ctr">
                <a:noFill/>
                <a:round/>
                <a:headEnd/>
                <a:tailEnd/>
              </a:ln>
              <a:effectLst/>
            </p:spPr>
            <p:txBody>
              <a:bodyPr vert="eaVert" wrap="none" anchor="ctr"/>
              <a:lstStyle/>
              <a:p>
                <a:endParaRPr lang="zh-CN" altLang="en-US"/>
              </a:p>
            </p:txBody>
          </p:sp>
          <p:sp>
            <p:nvSpPr>
              <p:cNvPr id="47" name="Oval 42"/>
              <p:cNvSpPr>
                <a:spLocks noChangeArrowheads="1"/>
              </p:cNvSpPr>
              <p:nvPr/>
            </p:nvSpPr>
            <p:spPr bwMode="gray">
              <a:xfrm>
                <a:off x="1346" y="613"/>
                <a:ext cx="533" cy="479"/>
              </a:xfrm>
              <a:prstGeom prst="ellipse">
                <a:avLst/>
              </a:prstGeom>
              <a:gradFill rotWithShape="1">
                <a:gsLst>
                  <a:gs pos="0">
                    <a:srgbClr val="D6E1E2">
                      <a:gamma/>
                      <a:tint val="0"/>
                      <a:invGamma/>
                    </a:srgbClr>
                  </a:gs>
                  <a:gs pos="100000">
                    <a:srgbClr val="D6E1E2">
                      <a:alpha val="38000"/>
                    </a:srgbClr>
                  </a:gs>
                </a:gsLst>
                <a:lin ang="5400000" scaled="1"/>
              </a:gradFill>
              <a:ln w="9525" algn="ctr">
                <a:noFill/>
                <a:round/>
                <a:headEnd/>
                <a:tailEnd/>
              </a:ln>
              <a:effectLst/>
            </p:spPr>
            <p:txBody>
              <a:bodyPr vert="eaVert" wrap="none" anchor="ctr"/>
              <a:lstStyle/>
              <a:p>
                <a:endParaRPr lang="zh-CN" altLang="en-US"/>
              </a:p>
            </p:txBody>
          </p:sp>
        </p:grpSp>
        <p:sp>
          <p:nvSpPr>
            <p:cNvPr id="39" name="Text Box 43"/>
            <p:cNvSpPr txBox="1">
              <a:spLocks noChangeArrowheads="1"/>
            </p:cNvSpPr>
            <p:nvPr/>
          </p:nvSpPr>
          <p:spPr bwMode="gray">
            <a:xfrm>
              <a:off x="4252" y="1354"/>
              <a:ext cx="223" cy="288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algn="ctr"/>
              <a:r>
                <a:rPr lang="en-US" altLang="zh-CN" sz="2400">
                  <a:solidFill>
                    <a:srgbClr val="000000"/>
                  </a:solidFill>
                  <a:ea typeface="宋体" charset="-122"/>
                </a:rPr>
                <a:t>3</a:t>
              </a:r>
              <a:endParaRPr lang="en-US" altLang="zh-CN">
                <a:ea typeface="宋体" charset="-122"/>
              </a:endParaRPr>
            </a:p>
          </p:txBody>
        </p:sp>
        <p:sp>
          <p:nvSpPr>
            <p:cNvPr id="40" name="Text Box 44"/>
            <p:cNvSpPr txBox="1">
              <a:spLocks noChangeArrowheads="1"/>
            </p:cNvSpPr>
            <p:nvPr/>
          </p:nvSpPr>
          <p:spPr bwMode="gray">
            <a:xfrm>
              <a:off x="3744" y="1776"/>
              <a:ext cx="1296" cy="233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endParaRPr lang="en-US" altLang="zh-CN" dirty="0">
                <a:ea typeface="宋体" charset="-122"/>
              </a:endParaRPr>
            </a:p>
          </p:txBody>
        </p:sp>
        <p:sp>
          <p:nvSpPr>
            <p:cNvPr id="41" name="AutoShape 45"/>
            <p:cNvSpPr>
              <a:spLocks noChangeArrowheads="1"/>
            </p:cNvSpPr>
            <p:nvPr/>
          </p:nvSpPr>
          <p:spPr bwMode="gray">
            <a:xfrm>
              <a:off x="3692" y="3290"/>
              <a:ext cx="1363" cy="548"/>
            </a:xfrm>
            <a:prstGeom prst="roundRect">
              <a:avLst>
                <a:gd name="adj" fmla="val 40389"/>
              </a:avLst>
            </a:prstGeom>
            <a:gradFill rotWithShape="1">
              <a:gsLst>
                <a:gs pos="0">
                  <a:srgbClr val="99BACC"/>
                </a:gs>
                <a:gs pos="100000">
                  <a:schemeClr val="bg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zh-CN" altLang="en-US"/>
            </a:p>
          </p:txBody>
        </p:sp>
        <p:sp>
          <p:nvSpPr>
            <p:cNvPr id="42" name="AutoShape 46"/>
            <p:cNvSpPr>
              <a:spLocks noChangeArrowheads="1"/>
            </p:cNvSpPr>
            <p:nvPr/>
          </p:nvSpPr>
          <p:spPr bwMode="gray">
            <a:xfrm>
              <a:off x="3720" y="3305"/>
              <a:ext cx="1304" cy="487"/>
            </a:xfrm>
            <a:prstGeom prst="roundRect">
              <a:avLst>
                <a:gd name="adj" fmla="val 50000"/>
              </a:avLst>
            </a:prstGeom>
            <a:gradFill rotWithShape="1">
              <a:gsLst>
                <a:gs pos="0">
                  <a:srgbClr val="C8DAD4"/>
                </a:gs>
                <a:gs pos="100000">
                  <a:srgbClr val="FFFFFF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zh-CN" altLang="en-US"/>
            </a:p>
          </p:txBody>
        </p:sp>
      </p:grpSp>
      <p:sp>
        <p:nvSpPr>
          <p:cNvPr id="48" name="矩形 47"/>
          <p:cNvSpPr/>
          <p:nvPr/>
        </p:nvSpPr>
        <p:spPr>
          <a:xfrm>
            <a:off x="5905500" y="2643323"/>
            <a:ext cx="2070100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Clr>
                <a:srgbClr val="002060"/>
              </a:buClr>
              <a:buSzPct val="85000"/>
              <a:buFont typeface="Wingdings" pitchFamily="2" charset="2"/>
              <a:buChar char="l"/>
            </a:pPr>
            <a:r>
              <a:rPr lang="zh-CN" altLang="en-US" b="1" dirty="0" smtClean="0">
                <a:solidFill>
                  <a:srgbClr val="002060"/>
                </a:solidFill>
                <a:latin typeface="华文中宋" pitchFamily="2" charset="-122"/>
                <a:ea typeface="华文中宋" pitchFamily="2" charset="-122"/>
              </a:rPr>
              <a:t>呼吸衰竭</a:t>
            </a:r>
            <a:endParaRPr lang="en-US" altLang="zh-CN" b="1" dirty="0" smtClean="0">
              <a:solidFill>
                <a:srgbClr val="002060"/>
              </a:solidFill>
              <a:latin typeface="华文中宋" pitchFamily="2" charset="-122"/>
              <a:ea typeface="华文中宋" pitchFamily="2" charset="-122"/>
            </a:endParaRPr>
          </a:p>
          <a:p>
            <a:pPr marL="285750" indent="-285750">
              <a:buClr>
                <a:srgbClr val="002060"/>
              </a:buClr>
              <a:buSzPct val="85000"/>
              <a:buFont typeface="Wingdings" pitchFamily="2" charset="2"/>
              <a:buChar char="l"/>
            </a:pPr>
            <a:r>
              <a:rPr lang="zh-CN" altLang="en-US" b="1" dirty="0" smtClean="0">
                <a:solidFill>
                  <a:srgbClr val="002060"/>
                </a:solidFill>
                <a:latin typeface="华文中宋" pitchFamily="2" charset="-122"/>
                <a:ea typeface="华文中宋" pitchFamily="2" charset="-122"/>
              </a:rPr>
              <a:t>循环衰竭</a:t>
            </a:r>
            <a:endParaRPr lang="en-US" altLang="zh-CN" b="1" dirty="0">
              <a:solidFill>
                <a:srgbClr val="002060"/>
              </a:solidFill>
              <a:latin typeface="华文中宋" pitchFamily="2" charset="-122"/>
              <a:ea typeface="华文中宋" pitchFamily="2" charset="-122"/>
            </a:endParaRPr>
          </a:p>
          <a:p>
            <a:pPr marL="285750" indent="-285750">
              <a:buClr>
                <a:srgbClr val="002060"/>
              </a:buClr>
              <a:buSzPct val="85000"/>
              <a:buFont typeface="Wingdings" pitchFamily="2" charset="2"/>
              <a:buChar char="l"/>
            </a:pPr>
            <a:r>
              <a:rPr lang="zh-CN" altLang="en-US" b="1" dirty="0" smtClean="0">
                <a:solidFill>
                  <a:srgbClr val="002060"/>
                </a:solidFill>
                <a:latin typeface="华文中宋" pitchFamily="2" charset="-122"/>
                <a:ea typeface="华文中宋" pitchFamily="2" charset="-122"/>
              </a:rPr>
              <a:t>老年痴呆</a:t>
            </a:r>
            <a:endParaRPr lang="en-US" altLang="zh-CN" b="1" dirty="0">
              <a:solidFill>
                <a:srgbClr val="002060"/>
              </a:solidFill>
              <a:latin typeface="华文中宋" pitchFamily="2" charset="-122"/>
              <a:ea typeface="华文中宋" pitchFamily="2" charset="-122"/>
            </a:endParaRPr>
          </a:p>
          <a:p>
            <a:pPr marL="285750" indent="-285750">
              <a:buClr>
                <a:srgbClr val="002060"/>
              </a:buClr>
              <a:buSzPct val="85000"/>
              <a:buFont typeface="Wingdings" pitchFamily="2" charset="2"/>
              <a:buChar char="l"/>
            </a:pPr>
            <a:r>
              <a:rPr lang="zh-CN" altLang="en-US" b="1" dirty="0" smtClean="0">
                <a:solidFill>
                  <a:srgbClr val="002060"/>
                </a:solidFill>
                <a:latin typeface="华文中宋" pitchFamily="2" charset="-122"/>
                <a:ea typeface="华文中宋" pitchFamily="2" charset="-122"/>
              </a:rPr>
              <a:t>大面积脑梗死</a:t>
            </a:r>
            <a:endParaRPr lang="en-US" altLang="zh-CN" b="1" dirty="0" smtClean="0">
              <a:solidFill>
                <a:srgbClr val="002060"/>
              </a:solidFill>
              <a:latin typeface="华文中宋" pitchFamily="2" charset="-122"/>
              <a:ea typeface="华文中宋" pitchFamily="2" charset="-122"/>
            </a:endParaRPr>
          </a:p>
          <a:p>
            <a:pPr>
              <a:buClr>
                <a:schemeClr val="bg1"/>
              </a:buClr>
              <a:buSzPct val="85000"/>
            </a:pPr>
            <a:endParaRPr lang="en-US" altLang="zh-CN" dirty="0" smtClean="0">
              <a:solidFill>
                <a:srgbClr val="002060"/>
              </a:solidFill>
              <a:latin typeface="华文中宋" pitchFamily="2" charset="-122"/>
              <a:ea typeface="华文中宋" pitchFamily="2" charset="-122"/>
            </a:endParaRPr>
          </a:p>
          <a:p>
            <a:pPr algn="ctr">
              <a:buClr>
                <a:schemeClr val="bg1"/>
              </a:buClr>
              <a:buSzPct val="85000"/>
            </a:pPr>
            <a:r>
              <a:rPr lang="zh-CN" altLang="en-US" b="1" dirty="0" smtClean="0">
                <a:solidFill>
                  <a:srgbClr val="FF0000"/>
                </a:solidFill>
                <a:latin typeface="华文中宋" pitchFamily="2" charset="-122"/>
                <a:ea typeface="华文中宋" pitchFamily="2" charset="-122"/>
              </a:rPr>
              <a:t>谵妄</a:t>
            </a:r>
            <a:endParaRPr lang="zh-CN" altLang="en-US" b="1" dirty="0">
              <a:latin typeface="华文中宋" pitchFamily="2" charset="-122"/>
              <a:ea typeface="华文中宋" pitchFamily="2" charset="-122"/>
            </a:endParaRPr>
          </a:p>
        </p:txBody>
      </p:sp>
      <p:pic>
        <p:nvPicPr>
          <p:cNvPr id="18434" name="Picture 2">
            <a:hlinkClick r:id="rId3" action="ppaction://hlinksldjump"/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44408" y="5949280"/>
            <a:ext cx="591363" cy="5060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9914710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4636"/>
            <a:ext cx="9071168" cy="1556370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336" y="1772816"/>
            <a:ext cx="9071168" cy="5400600"/>
          </a:xfrm>
          <a:prstGeom prst="rect">
            <a:avLst/>
          </a:prstGeom>
        </p:spPr>
      </p:pic>
      <p:sp>
        <p:nvSpPr>
          <p:cNvPr id="7" name="矩形 6"/>
          <p:cNvSpPr/>
          <p:nvPr/>
        </p:nvSpPr>
        <p:spPr>
          <a:xfrm>
            <a:off x="3851920" y="4005064"/>
            <a:ext cx="1008112" cy="2568249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441051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4"/>
          <p:cNvSpPr>
            <a:spLocks/>
          </p:cNvSpPr>
          <p:nvPr/>
        </p:nvSpPr>
        <p:spPr bwMode="gray">
          <a:xfrm>
            <a:off x="3666409" y="4410068"/>
            <a:ext cx="2466975" cy="771525"/>
          </a:xfrm>
          <a:custGeom>
            <a:avLst/>
            <a:gdLst>
              <a:gd name="T0" fmla="*/ 385 w 1717"/>
              <a:gd name="T1" fmla="*/ 102 h 484"/>
              <a:gd name="T2" fmla="*/ 421 w 1717"/>
              <a:gd name="T3" fmla="*/ 421 h 484"/>
              <a:gd name="T4" fmla="*/ 402 w 1717"/>
              <a:gd name="T5" fmla="*/ 395 h 484"/>
              <a:gd name="T6" fmla="*/ 376 w 1717"/>
              <a:gd name="T7" fmla="*/ 429 h 484"/>
              <a:gd name="T8" fmla="*/ 349 w 1717"/>
              <a:gd name="T9" fmla="*/ 459 h 484"/>
              <a:gd name="T10" fmla="*/ 316 w 1717"/>
              <a:gd name="T11" fmla="*/ 484 h 484"/>
              <a:gd name="T12" fmla="*/ 291 w 1717"/>
              <a:gd name="T13" fmla="*/ 498 h 484"/>
              <a:gd name="T14" fmla="*/ 264 w 1717"/>
              <a:gd name="T15" fmla="*/ 505 h 484"/>
              <a:gd name="T16" fmla="*/ 238 w 1717"/>
              <a:gd name="T17" fmla="*/ 505 h 484"/>
              <a:gd name="T18" fmla="*/ 208 w 1717"/>
              <a:gd name="T19" fmla="*/ 494 h 484"/>
              <a:gd name="T20" fmla="*/ 174 w 1717"/>
              <a:gd name="T21" fmla="*/ 465 h 484"/>
              <a:gd name="T22" fmla="*/ 144 w 1717"/>
              <a:gd name="T23" fmla="*/ 433 h 484"/>
              <a:gd name="T24" fmla="*/ 118 w 1717"/>
              <a:gd name="T25" fmla="*/ 399 h 484"/>
              <a:gd name="T26" fmla="*/ 93 w 1717"/>
              <a:gd name="T27" fmla="*/ 339 h 484"/>
              <a:gd name="T28" fmla="*/ 66 w 1717"/>
              <a:gd name="T29" fmla="*/ 269 h 484"/>
              <a:gd name="T30" fmla="*/ 43 w 1717"/>
              <a:gd name="T31" fmla="*/ 199 h 484"/>
              <a:gd name="T32" fmla="*/ 28 w 1717"/>
              <a:gd name="T33" fmla="*/ 145 h 484"/>
              <a:gd name="T34" fmla="*/ 0 w 1717"/>
              <a:gd name="T35" fmla="*/ 0 h 484"/>
              <a:gd name="T36" fmla="*/ 37 w 1717"/>
              <a:gd name="T37" fmla="*/ 137 h 484"/>
              <a:gd name="T38" fmla="*/ 60 w 1717"/>
              <a:gd name="T39" fmla="*/ 199 h 484"/>
              <a:gd name="T40" fmla="*/ 83 w 1717"/>
              <a:gd name="T41" fmla="*/ 244 h 484"/>
              <a:gd name="T42" fmla="*/ 108 w 1717"/>
              <a:gd name="T43" fmla="*/ 280 h 484"/>
              <a:gd name="T44" fmla="*/ 134 w 1717"/>
              <a:gd name="T45" fmla="*/ 306 h 484"/>
              <a:gd name="T46" fmla="*/ 157 w 1717"/>
              <a:gd name="T47" fmla="*/ 322 h 484"/>
              <a:gd name="T48" fmla="*/ 184 w 1717"/>
              <a:gd name="T49" fmla="*/ 331 h 484"/>
              <a:gd name="T50" fmla="*/ 208 w 1717"/>
              <a:gd name="T51" fmla="*/ 331 h 484"/>
              <a:gd name="T52" fmla="*/ 244 w 1717"/>
              <a:gd name="T53" fmla="*/ 324 h 484"/>
              <a:gd name="T54" fmla="*/ 272 w 1717"/>
              <a:gd name="T55" fmla="*/ 309 h 484"/>
              <a:gd name="T56" fmla="*/ 302 w 1717"/>
              <a:gd name="T57" fmla="*/ 287 h 484"/>
              <a:gd name="T58" fmla="*/ 332 w 1717"/>
              <a:gd name="T59" fmla="*/ 258 h 484"/>
              <a:gd name="T60" fmla="*/ 360 w 1717"/>
              <a:gd name="T61" fmla="*/ 222 h 484"/>
              <a:gd name="T62" fmla="*/ 391 w 1717"/>
              <a:gd name="T63" fmla="*/ 166 h 484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w 1717"/>
              <a:gd name="T97" fmla="*/ 0 h 484"/>
              <a:gd name="T98" fmla="*/ 1717 w 1717"/>
              <a:gd name="T99" fmla="*/ 484 h 484"/>
            </a:gdLst>
            <a:ahLst/>
            <a:cxnLst>
              <a:cxn ang="T64">
                <a:pos x="T0" y="T1"/>
              </a:cxn>
              <a:cxn ang="T65">
                <a:pos x="T2" y="T3"/>
              </a:cxn>
              <a:cxn ang="T66">
                <a:pos x="T4" y="T5"/>
              </a:cxn>
              <a:cxn ang="T67">
                <a:pos x="T6" y="T7"/>
              </a:cxn>
              <a:cxn ang="T68">
                <a:pos x="T8" y="T9"/>
              </a:cxn>
              <a:cxn ang="T69">
                <a:pos x="T10" y="T11"/>
              </a:cxn>
              <a:cxn ang="T70">
                <a:pos x="T12" y="T13"/>
              </a:cxn>
              <a:cxn ang="T71">
                <a:pos x="T14" y="T15"/>
              </a:cxn>
              <a:cxn ang="T72">
                <a:pos x="T16" y="T17"/>
              </a:cxn>
              <a:cxn ang="T73">
                <a:pos x="T18" y="T19"/>
              </a:cxn>
              <a:cxn ang="T74">
                <a:pos x="T20" y="T21"/>
              </a:cxn>
              <a:cxn ang="T75">
                <a:pos x="T22" y="T23"/>
              </a:cxn>
              <a:cxn ang="T76">
                <a:pos x="T24" y="T25"/>
              </a:cxn>
              <a:cxn ang="T77">
                <a:pos x="T26" y="T27"/>
              </a:cxn>
              <a:cxn ang="T78">
                <a:pos x="T28" y="T29"/>
              </a:cxn>
              <a:cxn ang="T79">
                <a:pos x="T30" y="T31"/>
              </a:cxn>
              <a:cxn ang="T80">
                <a:pos x="T32" y="T33"/>
              </a:cxn>
              <a:cxn ang="T81">
                <a:pos x="T34" y="T35"/>
              </a:cxn>
              <a:cxn ang="T82">
                <a:pos x="T36" y="T37"/>
              </a:cxn>
              <a:cxn ang="T83">
                <a:pos x="T38" y="T39"/>
              </a:cxn>
              <a:cxn ang="T84">
                <a:pos x="T40" y="T41"/>
              </a:cxn>
              <a:cxn ang="T85">
                <a:pos x="T42" y="T43"/>
              </a:cxn>
              <a:cxn ang="T86">
                <a:pos x="T44" y="T45"/>
              </a:cxn>
              <a:cxn ang="T87">
                <a:pos x="T46" y="T47"/>
              </a:cxn>
              <a:cxn ang="T88">
                <a:pos x="T48" y="T49"/>
              </a:cxn>
              <a:cxn ang="T89">
                <a:pos x="T50" y="T51"/>
              </a:cxn>
              <a:cxn ang="T90">
                <a:pos x="T52" y="T53"/>
              </a:cxn>
              <a:cxn ang="T91">
                <a:pos x="T54" y="T55"/>
              </a:cxn>
              <a:cxn ang="T92">
                <a:pos x="T56" y="T57"/>
              </a:cxn>
              <a:cxn ang="T93">
                <a:pos x="T58" y="T59"/>
              </a:cxn>
              <a:cxn ang="T94">
                <a:pos x="T60" y="T61"/>
              </a:cxn>
              <a:cxn ang="T95">
                <a:pos x="T62" y="T63"/>
              </a:cxn>
            </a:cxnLst>
            <a:rect l="T96" t="T97" r="T98" b="T99"/>
            <a:pathLst>
              <a:path w="1717" h="484">
                <a:moveTo>
                  <a:pt x="1427" y="153"/>
                </a:moveTo>
                <a:lnTo>
                  <a:pt x="1405" y="102"/>
                </a:lnTo>
                <a:lnTo>
                  <a:pt x="1716" y="132"/>
                </a:lnTo>
                <a:lnTo>
                  <a:pt x="1540" y="395"/>
                </a:lnTo>
                <a:lnTo>
                  <a:pt x="1519" y="344"/>
                </a:lnTo>
                <a:lnTo>
                  <a:pt x="1472" y="369"/>
                </a:lnTo>
                <a:lnTo>
                  <a:pt x="1413" y="391"/>
                </a:lnTo>
                <a:lnTo>
                  <a:pt x="1373" y="403"/>
                </a:lnTo>
                <a:lnTo>
                  <a:pt x="1328" y="418"/>
                </a:lnTo>
                <a:lnTo>
                  <a:pt x="1274" y="433"/>
                </a:lnTo>
                <a:lnTo>
                  <a:pt x="1219" y="447"/>
                </a:lnTo>
                <a:lnTo>
                  <a:pt x="1160" y="458"/>
                </a:lnTo>
                <a:lnTo>
                  <a:pt x="1117" y="464"/>
                </a:lnTo>
                <a:lnTo>
                  <a:pt x="1062" y="472"/>
                </a:lnTo>
                <a:lnTo>
                  <a:pt x="1007" y="479"/>
                </a:lnTo>
                <a:lnTo>
                  <a:pt x="968" y="479"/>
                </a:lnTo>
                <a:lnTo>
                  <a:pt x="916" y="483"/>
                </a:lnTo>
                <a:lnTo>
                  <a:pt x="872" y="479"/>
                </a:lnTo>
                <a:lnTo>
                  <a:pt x="817" y="475"/>
                </a:lnTo>
                <a:lnTo>
                  <a:pt x="766" y="468"/>
                </a:lnTo>
                <a:lnTo>
                  <a:pt x="701" y="453"/>
                </a:lnTo>
                <a:lnTo>
                  <a:pt x="634" y="439"/>
                </a:lnTo>
                <a:lnTo>
                  <a:pt x="576" y="424"/>
                </a:lnTo>
                <a:lnTo>
                  <a:pt x="524" y="407"/>
                </a:lnTo>
                <a:lnTo>
                  <a:pt x="476" y="391"/>
                </a:lnTo>
                <a:lnTo>
                  <a:pt x="435" y="373"/>
                </a:lnTo>
                <a:lnTo>
                  <a:pt x="384" y="349"/>
                </a:lnTo>
                <a:lnTo>
                  <a:pt x="344" y="326"/>
                </a:lnTo>
                <a:lnTo>
                  <a:pt x="293" y="293"/>
                </a:lnTo>
                <a:lnTo>
                  <a:pt x="242" y="256"/>
                </a:lnTo>
                <a:lnTo>
                  <a:pt x="205" y="226"/>
                </a:lnTo>
                <a:lnTo>
                  <a:pt x="157" y="186"/>
                </a:lnTo>
                <a:lnTo>
                  <a:pt x="124" y="158"/>
                </a:lnTo>
                <a:lnTo>
                  <a:pt x="102" y="132"/>
                </a:lnTo>
                <a:lnTo>
                  <a:pt x="62" y="88"/>
                </a:lnTo>
                <a:lnTo>
                  <a:pt x="0" y="0"/>
                </a:lnTo>
                <a:lnTo>
                  <a:pt x="91" y="88"/>
                </a:lnTo>
                <a:lnTo>
                  <a:pt x="135" y="124"/>
                </a:lnTo>
                <a:lnTo>
                  <a:pt x="175" y="158"/>
                </a:lnTo>
                <a:lnTo>
                  <a:pt x="219" y="186"/>
                </a:lnTo>
                <a:lnTo>
                  <a:pt x="263" y="209"/>
                </a:lnTo>
                <a:lnTo>
                  <a:pt x="307" y="231"/>
                </a:lnTo>
                <a:lnTo>
                  <a:pt x="355" y="253"/>
                </a:lnTo>
                <a:lnTo>
                  <a:pt x="395" y="267"/>
                </a:lnTo>
                <a:lnTo>
                  <a:pt x="439" y="282"/>
                </a:lnTo>
                <a:lnTo>
                  <a:pt x="487" y="293"/>
                </a:lnTo>
                <a:lnTo>
                  <a:pt x="534" y="301"/>
                </a:lnTo>
                <a:lnTo>
                  <a:pt x="571" y="309"/>
                </a:lnTo>
                <a:lnTo>
                  <a:pt x="622" y="312"/>
                </a:lnTo>
                <a:lnTo>
                  <a:pt x="673" y="318"/>
                </a:lnTo>
                <a:lnTo>
                  <a:pt x="718" y="318"/>
                </a:lnTo>
                <a:lnTo>
                  <a:pt x="766" y="318"/>
                </a:lnTo>
                <a:lnTo>
                  <a:pt x="828" y="318"/>
                </a:lnTo>
                <a:lnTo>
                  <a:pt x="890" y="311"/>
                </a:lnTo>
                <a:lnTo>
                  <a:pt x="949" y="304"/>
                </a:lnTo>
                <a:lnTo>
                  <a:pt x="1000" y="296"/>
                </a:lnTo>
                <a:lnTo>
                  <a:pt x="1058" y="285"/>
                </a:lnTo>
                <a:lnTo>
                  <a:pt x="1106" y="274"/>
                </a:lnTo>
                <a:lnTo>
                  <a:pt x="1156" y="260"/>
                </a:lnTo>
                <a:lnTo>
                  <a:pt x="1212" y="245"/>
                </a:lnTo>
                <a:lnTo>
                  <a:pt x="1259" y="231"/>
                </a:lnTo>
                <a:lnTo>
                  <a:pt x="1318" y="209"/>
                </a:lnTo>
                <a:lnTo>
                  <a:pt x="1362" y="190"/>
                </a:lnTo>
                <a:lnTo>
                  <a:pt x="1427" y="153"/>
                </a:lnTo>
              </a:path>
            </a:pathLst>
          </a:custGeom>
          <a:gradFill flip="none" rotWithShape="1">
            <a:gsLst>
              <a:gs pos="0">
                <a:srgbClr val="00DFF6"/>
              </a:gs>
              <a:gs pos="90000">
                <a:srgbClr val="002774"/>
              </a:gs>
            </a:gsLst>
            <a:lin ang="2700000" scaled="1"/>
            <a:tileRect/>
          </a:gradFill>
          <a:ln w="25400">
            <a:noFill/>
          </a:ln>
          <a:effectLst>
            <a:outerShdw blurRad="225425" dist="38100" dir="5220000" algn="ctr">
              <a:srgbClr val="000000">
                <a:alpha val="33000"/>
              </a:srgbClr>
            </a:outerShdw>
          </a:effectLst>
          <a:scene3d>
            <a:camera prst="orthographicFront"/>
            <a:lightRig rig="flat" dir="t"/>
          </a:scene3d>
          <a:sp3d extrusionH="304800">
            <a:bevelT w="101600" prst="convex"/>
            <a:bevelB w="0" h="63500"/>
            <a:contourClr>
              <a:srgbClr val="AFEAFF"/>
            </a:contourClr>
          </a:sp3d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anchor="ctr">
            <a:sp3d/>
          </a:bodyPr>
          <a:lstStyle/>
          <a:p>
            <a:pPr algn="ctr" eaLnBrk="0" fontAlgn="ctr" hangingPunct="0">
              <a:buClr>
                <a:srgbClr val="FF0000"/>
              </a:buClr>
              <a:buSzPct val="70000"/>
              <a:defRPr/>
            </a:pPr>
            <a:endParaRPr lang="zh-CN" altLang="en-US" b="1" dirty="0">
              <a:solidFill>
                <a:srgbClr val="FFC000"/>
              </a:solidFill>
              <a:effectLst>
                <a:reflection blurRad="6350" stA="50000" endA="300" endPos="50000" dist="29997" dir="5400000" sy="-100000" algn="bl" rotWithShape="0"/>
              </a:effectLst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3" name="Freeform 5"/>
          <p:cNvSpPr>
            <a:spLocks/>
          </p:cNvSpPr>
          <p:nvPr/>
        </p:nvSpPr>
        <p:spPr bwMode="gray">
          <a:xfrm rot="3600000">
            <a:off x="2488483" y="4154480"/>
            <a:ext cx="2465388" cy="769938"/>
          </a:xfrm>
          <a:custGeom>
            <a:avLst/>
            <a:gdLst>
              <a:gd name="T0" fmla="*/ 382 w 1717"/>
              <a:gd name="T1" fmla="*/ 102 h 484"/>
              <a:gd name="T2" fmla="*/ 417 w 1717"/>
              <a:gd name="T3" fmla="*/ 408 h 484"/>
              <a:gd name="T4" fmla="*/ 399 w 1717"/>
              <a:gd name="T5" fmla="*/ 382 h 484"/>
              <a:gd name="T6" fmla="*/ 373 w 1717"/>
              <a:gd name="T7" fmla="*/ 416 h 484"/>
              <a:gd name="T8" fmla="*/ 346 w 1717"/>
              <a:gd name="T9" fmla="*/ 446 h 484"/>
              <a:gd name="T10" fmla="*/ 314 w 1717"/>
              <a:gd name="T11" fmla="*/ 471 h 484"/>
              <a:gd name="T12" fmla="*/ 289 w 1717"/>
              <a:gd name="T13" fmla="*/ 485 h 484"/>
              <a:gd name="T14" fmla="*/ 262 w 1717"/>
              <a:gd name="T15" fmla="*/ 492 h 484"/>
              <a:gd name="T16" fmla="*/ 236 w 1717"/>
              <a:gd name="T17" fmla="*/ 492 h 484"/>
              <a:gd name="T18" fmla="*/ 208 w 1717"/>
              <a:gd name="T19" fmla="*/ 481 h 484"/>
              <a:gd name="T20" fmla="*/ 172 w 1717"/>
              <a:gd name="T21" fmla="*/ 452 h 484"/>
              <a:gd name="T22" fmla="*/ 143 w 1717"/>
              <a:gd name="T23" fmla="*/ 420 h 484"/>
              <a:gd name="T24" fmla="*/ 117 w 1717"/>
              <a:gd name="T25" fmla="*/ 386 h 484"/>
              <a:gd name="T26" fmla="*/ 93 w 1717"/>
              <a:gd name="T27" fmla="*/ 339 h 484"/>
              <a:gd name="T28" fmla="*/ 66 w 1717"/>
              <a:gd name="T29" fmla="*/ 269 h 484"/>
              <a:gd name="T30" fmla="*/ 43 w 1717"/>
              <a:gd name="T31" fmla="*/ 186 h 484"/>
              <a:gd name="T32" fmla="*/ 28 w 1717"/>
              <a:gd name="T33" fmla="*/ 132 h 484"/>
              <a:gd name="T34" fmla="*/ 0 w 1717"/>
              <a:gd name="T35" fmla="*/ 0 h 484"/>
              <a:gd name="T36" fmla="*/ 36 w 1717"/>
              <a:gd name="T37" fmla="*/ 124 h 484"/>
              <a:gd name="T38" fmla="*/ 60 w 1717"/>
              <a:gd name="T39" fmla="*/ 186 h 484"/>
              <a:gd name="T40" fmla="*/ 82 w 1717"/>
              <a:gd name="T41" fmla="*/ 231 h 484"/>
              <a:gd name="T42" fmla="*/ 107 w 1717"/>
              <a:gd name="T43" fmla="*/ 280 h 484"/>
              <a:gd name="T44" fmla="*/ 132 w 1717"/>
              <a:gd name="T45" fmla="*/ 306 h 484"/>
              <a:gd name="T46" fmla="*/ 156 w 1717"/>
              <a:gd name="T47" fmla="*/ 322 h 484"/>
              <a:gd name="T48" fmla="*/ 183 w 1717"/>
              <a:gd name="T49" fmla="*/ 331 h 484"/>
              <a:gd name="T50" fmla="*/ 208 w 1717"/>
              <a:gd name="T51" fmla="*/ 331 h 484"/>
              <a:gd name="T52" fmla="*/ 241 w 1717"/>
              <a:gd name="T53" fmla="*/ 324 h 484"/>
              <a:gd name="T54" fmla="*/ 270 w 1717"/>
              <a:gd name="T55" fmla="*/ 309 h 484"/>
              <a:gd name="T56" fmla="*/ 299 w 1717"/>
              <a:gd name="T57" fmla="*/ 287 h 484"/>
              <a:gd name="T58" fmla="*/ 329 w 1717"/>
              <a:gd name="T59" fmla="*/ 258 h 484"/>
              <a:gd name="T60" fmla="*/ 358 w 1717"/>
              <a:gd name="T61" fmla="*/ 209 h 484"/>
              <a:gd name="T62" fmla="*/ 387 w 1717"/>
              <a:gd name="T63" fmla="*/ 153 h 484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w 1717"/>
              <a:gd name="T97" fmla="*/ 0 h 484"/>
              <a:gd name="T98" fmla="*/ 1717 w 1717"/>
              <a:gd name="T99" fmla="*/ 484 h 484"/>
            </a:gdLst>
            <a:ahLst/>
            <a:cxnLst>
              <a:cxn ang="T64">
                <a:pos x="T0" y="T1"/>
              </a:cxn>
              <a:cxn ang="T65">
                <a:pos x="T2" y="T3"/>
              </a:cxn>
              <a:cxn ang="T66">
                <a:pos x="T4" y="T5"/>
              </a:cxn>
              <a:cxn ang="T67">
                <a:pos x="T6" y="T7"/>
              </a:cxn>
              <a:cxn ang="T68">
                <a:pos x="T8" y="T9"/>
              </a:cxn>
              <a:cxn ang="T69">
                <a:pos x="T10" y="T11"/>
              </a:cxn>
              <a:cxn ang="T70">
                <a:pos x="T12" y="T13"/>
              </a:cxn>
              <a:cxn ang="T71">
                <a:pos x="T14" y="T15"/>
              </a:cxn>
              <a:cxn ang="T72">
                <a:pos x="T16" y="T17"/>
              </a:cxn>
              <a:cxn ang="T73">
                <a:pos x="T18" y="T19"/>
              </a:cxn>
              <a:cxn ang="T74">
                <a:pos x="T20" y="T21"/>
              </a:cxn>
              <a:cxn ang="T75">
                <a:pos x="T22" y="T23"/>
              </a:cxn>
              <a:cxn ang="T76">
                <a:pos x="T24" y="T25"/>
              </a:cxn>
              <a:cxn ang="T77">
                <a:pos x="T26" y="T27"/>
              </a:cxn>
              <a:cxn ang="T78">
                <a:pos x="T28" y="T29"/>
              </a:cxn>
              <a:cxn ang="T79">
                <a:pos x="T30" y="T31"/>
              </a:cxn>
              <a:cxn ang="T80">
                <a:pos x="T32" y="T33"/>
              </a:cxn>
              <a:cxn ang="T81">
                <a:pos x="T34" y="T35"/>
              </a:cxn>
              <a:cxn ang="T82">
                <a:pos x="T36" y="T37"/>
              </a:cxn>
              <a:cxn ang="T83">
                <a:pos x="T38" y="T39"/>
              </a:cxn>
              <a:cxn ang="T84">
                <a:pos x="T40" y="T41"/>
              </a:cxn>
              <a:cxn ang="T85">
                <a:pos x="T42" y="T43"/>
              </a:cxn>
              <a:cxn ang="T86">
                <a:pos x="T44" y="T45"/>
              </a:cxn>
              <a:cxn ang="T87">
                <a:pos x="T46" y="T47"/>
              </a:cxn>
              <a:cxn ang="T88">
                <a:pos x="T48" y="T49"/>
              </a:cxn>
              <a:cxn ang="T89">
                <a:pos x="T50" y="T51"/>
              </a:cxn>
              <a:cxn ang="T90">
                <a:pos x="T52" y="T53"/>
              </a:cxn>
              <a:cxn ang="T91">
                <a:pos x="T54" y="T55"/>
              </a:cxn>
              <a:cxn ang="T92">
                <a:pos x="T56" y="T57"/>
              </a:cxn>
              <a:cxn ang="T93">
                <a:pos x="T58" y="T59"/>
              </a:cxn>
              <a:cxn ang="T94">
                <a:pos x="T60" y="T61"/>
              </a:cxn>
              <a:cxn ang="T95">
                <a:pos x="T62" y="T63"/>
              </a:cxn>
            </a:cxnLst>
            <a:rect l="T96" t="T97" r="T98" b="T99"/>
            <a:pathLst>
              <a:path w="1717" h="484">
                <a:moveTo>
                  <a:pt x="1427" y="153"/>
                </a:moveTo>
                <a:lnTo>
                  <a:pt x="1405" y="102"/>
                </a:lnTo>
                <a:lnTo>
                  <a:pt x="1716" y="132"/>
                </a:lnTo>
                <a:lnTo>
                  <a:pt x="1540" y="395"/>
                </a:lnTo>
                <a:lnTo>
                  <a:pt x="1519" y="344"/>
                </a:lnTo>
                <a:lnTo>
                  <a:pt x="1472" y="369"/>
                </a:lnTo>
                <a:lnTo>
                  <a:pt x="1413" y="391"/>
                </a:lnTo>
                <a:lnTo>
                  <a:pt x="1373" y="403"/>
                </a:lnTo>
                <a:lnTo>
                  <a:pt x="1328" y="418"/>
                </a:lnTo>
                <a:lnTo>
                  <a:pt x="1274" y="433"/>
                </a:lnTo>
                <a:lnTo>
                  <a:pt x="1219" y="447"/>
                </a:lnTo>
                <a:lnTo>
                  <a:pt x="1160" y="458"/>
                </a:lnTo>
                <a:lnTo>
                  <a:pt x="1117" y="464"/>
                </a:lnTo>
                <a:lnTo>
                  <a:pt x="1062" y="472"/>
                </a:lnTo>
                <a:lnTo>
                  <a:pt x="1007" y="479"/>
                </a:lnTo>
                <a:lnTo>
                  <a:pt x="968" y="479"/>
                </a:lnTo>
                <a:lnTo>
                  <a:pt x="916" y="483"/>
                </a:lnTo>
                <a:lnTo>
                  <a:pt x="872" y="479"/>
                </a:lnTo>
                <a:lnTo>
                  <a:pt x="817" y="475"/>
                </a:lnTo>
                <a:lnTo>
                  <a:pt x="766" y="468"/>
                </a:lnTo>
                <a:lnTo>
                  <a:pt x="701" y="453"/>
                </a:lnTo>
                <a:lnTo>
                  <a:pt x="634" y="439"/>
                </a:lnTo>
                <a:lnTo>
                  <a:pt x="576" y="424"/>
                </a:lnTo>
                <a:lnTo>
                  <a:pt x="524" y="407"/>
                </a:lnTo>
                <a:lnTo>
                  <a:pt x="476" y="391"/>
                </a:lnTo>
                <a:lnTo>
                  <a:pt x="435" y="373"/>
                </a:lnTo>
                <a:lnTo>
                  <a:pt x="384" y="349"/>
                </a:lnTo>
                <a:lnTo>
                  <a:pt x="344" y="326"/>
                </a:lnTo>
                <a:lnTo>
                  <a:pt x="293" y="293"/>
                </a:lnTo>
                <a:lnTo>
                  <a:pt x="242" y="256"/>
                </a:lnTo>
                <a:lnTo>
                  <a:pt x="205" y="226"/>
                </a:lnTo>
                <a:lnTo>
                  <a:pt x="157" y="186"/>
                </a:lnTo>
                <a:lnTo>
                  <a:pt x="124" y="158"/>
                </a:lnTo>
                <a:lnTo>
                  <a:pt x="102" y="132"/>
                </a:lnTo>
                <a:lnTo>
                  <a:pt x="62" y="88"/>
                </a:lnTo>
                <a:lnTo>
                  <a:pt x="0" y="0"/>
                </a:lnTo>
                <a:lnTo>
                  <a:pt x="91" y="88"/>
                </a:lnTo>
                <a:lnTo>
                  <a:pt x="135" y="124"/>
                </a:lnTo>
                <a:lnTo>
                  <a:pt x="175" y="158"/>
                </a:lnTo>
                <a:lnTo>
                  <a:pt x="219" y="186"/>
                </a:lnTo>
                <a:lnTo>
                  <a:pt x="263" y="209"/>
                </a:lnTo>
                <a:lnTo>
                  <a:pt x="307" y="231"/>
                </a:lnTo>
                <a:lnTo>
                  <a:pt x="355" y="253"/>
                </a:lnTo>
                <a:lnTo>
                  <a:pt x="395" y="267"/>
                </a:lnTo>
                <a:lnTo>
                  <a:pt x="439" y="282"/>
                </a:lnTo>
                <a:lnTo>
                  <a:pt x="487" y="293"/>
                </a:lnTo>
                <a:lnTo>
                  <a:pt x="534" y="301"/>
                </a:lnTo>
                <a:lnTo>
                  <a:pt x="571" y="309"/>
                </a:lnTo>
                <a:lnTo>
                  <a:pt x="622" y="312"/>
                </a:lnTo>
                <a:lnTo>
                  <a:pt x="673" y="318"/>
                </a:lnTo>
                <a:lnTo>
                  <a:pt x="718" y="318"/>
                </a:lnTo>
                <a:lnTo>
                  <a:pt x="766" y="318"/>
                </a:lnTo>
                <a:lnTo>
                  <a:pt x="828" y="318"/>
                </a:lnTo>
                <a:lnTo>
                  <a:pt x="890" y="311"/>
                </a:lnTo>
                <a:lnTo>
                  <a:pt x="949" y="304"/>
                </a:lnTo>
                <a:lnTo>
                  <a:pt x="1000" y="296"/>
                </a:lnTo>
                <a:lnTo>
                  <a:pt x="1058" y="285"/>
                </a:lnTo>
                <a:lnTo>
                  <a:pt x="1106" y="274"/>
                </a:lnTo>
                <a:lnTo>
                  <a:pt x="1156" y="260"/>
                </a:lnTo>
                <a:lnTo>
                  <a:pt x="1212" y="245"/>
                </a:lnTo>
                <a:lnTo>
                  <a:pt x="1259" y="231"/>
                </a:lnTo>
                <a:lnTo>
                  <a:pt x="1318" y="209"/>
                </a:lnTo>
                <a:lnTo>
                  <a:pt x="1362" y="190"/>
                </a:lnTo>
                <a:lnTo>
                  <a:pt x="1427" y="153"/>
                </a:lnTo>
              </a:path>
            </a:pathLst>
          </a:custGeom>
          <a:gradFill flip="none" rotWithShape="1">
            <a:gsLst>
              <a:gs pos="0">
                <a:srgbClr val="FFCF01"/>
              </a:gs>
              <a:gs pos="90000">
                <a:srgbClr val="E22000"/>
              </a:gs>
            </a:gsLst>
            <a:lin ang="2700000" scaled="1"/>
            <a:tileRect/>
          </a:gradFill>
          <a:ln w="25400">
            <a:noFill/>
          </a:ln>
          <a:effectLst>
            <a:outerShdw blurRad="225425" dist="38100" dir="5220000" algn="ctr">
              <a:srgbClr val="000000">
                <a:alpha val="33000"/>
              </a:srgbClr>
            </a:outerShdw>
          </a:effectLst>
          <a:scene3d>
            <a:camera prst="orthographicFront"/>
            <a:lightRig rig="flat" dir="t"/>
          </a:scene3d>
          <a:sp3d extrusionH="304800">
            <a:bevelT w="101600" prst="convex"/>
            <a:bevelB w="0" h="63500"/>
            <a:contourClr>
              <a:srgbClr val="FFE593"/>
            </a:contourClr>
          </a:sp3d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anchor="ctr">
            <a:sp3d/>
          </a:bodyPr>
          <a:lstStyle/>
          <a:p>
            <a:pPr algn="ctr" eaLnBrk="0" fontAlgn="ctr" hangingPunct="0">
              <a:buClr>
                <a:srgbClr val="FF0000"/>
              </a:buClr>
              <a:buSzPct val="70000"/>
              <a:defRPr/>
            </a:pPr>
            <a:endParaRPr lang="zh-CN" altLang="en-US" sz="1600" b="1" dirty="0">
              <a:solidFill>
                <a:srgbClr val="FFC000"/>
              </a:solidFill>
              <a:effectLst>
                <a:reflection blurRad="6350" stA="50000" endA="300" endPos="50000" dist="29997" dir="5400000" sy="-100000" algn="bl" rotWithShape="0"/>
              </a:effectLst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4" name="Freeform 6"/>
          <p:cNvSpPr>
            <a:spLocks/>
          </p:cNvSpPr>
          <p:nvPr/>
        </p:nvSpPr>
        <p:spPr bwMode="gray">
          <a:xfrm rot="7200000">
            <a:off x="2159870" y="2854317"/>
            <a:ext cx="2465388" cy="769938"/>
          </a:xfrm>
          <a:custGeom>
            <a:avLst/>
            <a:gdLst>
              <a:gd name="T0" fmla="*/ 382 w 1717"/>
              <a:gd name="T1" fmla="*/ 102 h 484"/>
              <a:gd name="T2" fmla="*/ 417 w 1717"/>
              <a:gd name="T3" fmla="*/ 408 h 484"/>
              <a:gd name="T4" fmla="*/ 399 w 1717"/>
              <a:gd name="T5" fmla="*/ 382 h 484"/>
              <a:gd name="T6" fmla="*/ 373 w 1717"/>
              <a:gd name="T7" fmla="*/ 416 h 484"/>
              <a:gd name="T8" fmla="*/ 346 w 1717"/>
              <a:gd name="T9" fmla="*/ 446 h 484"/>
              <a:gd name="T10" fmla="*/ 314 w 1717"/>
              <a:gd name="T11" fmla="*/ 471 h 484"/>
              <a:gd name="T12" fmla="*/ 289 w 1717"/>
              <a:gd name="T13" fmla="*/ 485 h 484"/>
              <a:gd name="T14" fmla="*/ 262 w 1717"/>
              <a:gd name="T15" fmla="*/ 492 h 484"/>
              <a:gd name="T16" fmla="*/ 236 w 1717"/>
              <a:gd name="T17" fmla="*/ 492 h 484"/>
              <a:gd name="T18" fmla="*/ 208 w 1717"/>
              <a:gd name="T19" fmla="*/ 481 h 484"/>
              <a:gd name="T20" fmla="*/ 172 w 1717"/>
              <a:gd name="T21" fmla="*/ 452 h 484"/>
              <a:gd name="T22" fmla="*/ 143 w 1717"/>
              <a:gd name="T23" fmla="*/ 420 h 484"/>
              <a:gd name="T24" fmla="*/ 117 w 1717"/>
              <a:gd name="T25" fmla="*/ 386 h 484"/>
              <a:gd name="T26" fmla="*/ 93 w 1717"/>
              <a:gd name="T27" fmla="*/ 339 h 484"/>
              <a:gd name="T28" fmla="*/ 66 w 1717"/>
              <a:gd name="T29" fmla="*/ 269 h 484"/>
              <a:gd name="T30" fmla="*/ 43 w 1717"/>
              <a:gd name="T31" fmla="*/ 186 h 484"/>
              <a:gd name="T32" fmla="*/ 28 w 1717"/>
              <a:gd name="T33" fmla="*/ 132 h 484"/>
              <a:gd name="T34" fmla="*/ 0 w 1717"/>
              <a:gd name="T35" fmla="*/ 0 h 484"/>
              <a:gd name="T36" fmla="*/ 36 w 1717"/>
              <a:gd name="T37" fmla="*/ 124 h 484"/>
              <a:gd name="T38" fmla="*/ 60 w 1717"/>
              <a:gd name="T39" fmla="*/ 186 h 484"/>
              <a:gd name="T40" fmla="*/ 82 w 1717"/>
              <a:gd name="T41" fmla="*/ 231 h 484"/>
              <a:gd name="T42" fmla="*/ 107 w 1717"/>
              <a:gd name="T43" fmla="*/ 280 h 484"/>
              <a:gd name="T44" fmla="*/ 132 w 1717"/>
              <a:gd name="T45" fmla="*/ 306 h 484"/>
              <a:gd name="T46" fmla="*/ 156 w 1717"/>
              <a:gd name="T47" fmla="*/ 322 h 484"/>
              <a:gd name="T48" fmla="*/ 183 w 1717"/>
              <a:gd name="T49" fmla="*/ 331 h 484"/>
              <a:gd name="T50" fmla="*/ 208 w 1717"/>
              <a:gd name="T51" fmla="*/ 331 h 484"/>
              <a:gd name="T52" fmla="*/ 241 w 1717"/>
              <a:gd name="T53" fmla="*/ 324 h 484"/>
              <a:gd name="T54" fmla="*/ 270 w 1717"/>
              <a:gd name="T55" fmla="*/ 309 h 484"/>
              <a:gd name="T56" fmla="*/ 299 w 1717"/>
              <a:gd name="T57" fmla="*/ 287 h 484"/>
              <a:gd name="T58" fmla="*/ 329 w 1717"/>
              <a:gd name="T59" fmla="*/ 258 h 484"/>
              <a:gd name="T60" fmla="*/ 358 w 1717"/>
              <a:gd name="T61" fmla="*/ 209 h 484"/>
              <a:gd name="T62" fmla="*/ 387 w 1717"/>
              <a:gd name="T63" fmla="*/ 153 h 484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w 1717"/>
              <a:gd name="T97" fmla="*/ 0 h 484"/>
              <a:gd name="T98" fmla="*/ 1717 w 1717"/>
              <a:gd name="T99" fmla="*/ 484 h 484"/>
            </a:gdLst>
            <a:ahLst/>
            <a:cxnLst>
              <a:cxn ang="T64">
                <a:pos x="T0" y="T1"/>
              </a:cxn>
              <a:cxn ang="T65">
                <a:pos x="T2" y="T3"/>
              </a:cxn>
              <a:cxn ang="T66">
                <a:pos x="T4" y="T5"/>
              </a:cxn>
              <a:cxn ang="T67">
                <a:pos x="T6" y="T7"/>
              </a:cxn>
              <a:cxn ang="T68">
                <a:pos x="T8" y="T9"/>
              </a:cxn>
              <a:cxn ang="T69">
                <a:pos x="T10" y="T11"/>
              </a:cxn>
              <a:cxn ang="T70">
                <a:pos x="T12" y="T13"/>
              </a:cxn>
              <a:cxn ang="T71">
                <a:pos x="T14" y="T15"/>
              </a:cxn>
              <a:cxn ang="T72">
                <a:pos x="T16" y="T17"/>
              </a:cxn>
              <a:cxn ang="T73">
                <a:pos x="T18" y="T19"/>
              </a:cxn>
              <a:cxn ang="T74">
                <a:pos x="T20" y="T21"/>
              </a:cxn>
              <a:cxn ang="T75">
                <a:pos x="T22" y="T23"/>
              </a:cxn>
              <a:cxn ang="T76">
                <a:pos x="T24" y="T25"/>
              </a:cxn>
              <a:cxn ang="T77">
                <a:pos x="T26" y="T27"/>
              </a:cxn>
              <a:cxn ang="T78">
                <a:pos x="T28" y="T29"/>
              </a:cxn>
              <a:cxn ang="T79">
                <a:pos x="T30" y="T31"/>
              </a:cxn>
              <a:cxn ang="T80">
                <a:pos x="T32" y="T33"/>
              </a:cxn>
              <a:cxn ang="T81">
                <a:pos x="T34" y="T35"/>
              </a:cxn>
              <a:cxn ang="T82">
                <a:pos x="T36" y="T37"/>
              </a:cxn>
              <a:cxn ang="T83">
                <a:pos x="T38" y="T39"/>
              </a:cxn>
              <a:cxn ang="T84">
                <a:pos x="T40" y="T41"/>
              </a:cxn>
              <a:cxn ang="T85">
                <a:pos x="T42" y="T43"/>
              </a:cxn>
              <a:cxn ang="T86">
                <a:pos x="T44" y="T45"/>
              </a:cxn>
              <a:cxn ang="T87">
                <a:pos x="T46" y="T47"/>
              </a:cxn>
              <a:cxn ang="T88">
                <a:pos x="T48" y="T49"/>
              </a:cxn>
              <a:cxn ang="T89">
                <a:pos x="T50" y="T51"/>
              </a:cxn>
              <a:cxn ang="T90">
                <a:pos x="T52" y="T53"/>
              </a:cxn>
              <a:cxn ang="T91">
                <a:pos x="T54" y="T55"/>
              </a:cxn>
              <a:cxn ang="T92">
                <a:pos x="T56" y="T57"/>
              </a:cxn>
              <a:cxn ang="T93">
                <a:pos x="T58" y="T59"/>
              </a:cxn>
              <a:cxn ang="T94">
                <a:pos x="T60" y="T61"/>
              </a:cxn>
              <a:cxn ang="T95">
                <a:pos x="T62" y="T63"/>
              </a:cxn>
            </a:cxnLst>
            <a:rect l="T96" t="T97" r="T98" b="T99"/>
            <a:pathLst>
              <a:path w="1717" h="484">
                <a:moveTo>
                  <a:pt x="1427" y="153"/>
                </a:moveTo>
                <a:lnTo>
                  <a:pt x="1405" y="102"/>
                </a:lnTo>
                <a:lnTo>
                  <a:pt x="1716" y="132"/>
                </a:lnTo>
                <a:lnTo>
                  <a:pt x="1540" y="395"/>
                </a:lnTo>
                <a:lnTo>
                  <a:pt x="1519" y="344"/>
                </a:lnTo>
                <a:lnTo>
                  <a:pt x="1472" y="369"/>
                </a:lnTo>
                <a:lnTo>
                  <a:pt x="1413" y="391"/>
                </a:lnTo>
                <a:lnTo>
                  <a:pt x="1373" y="403"/>
                </a:lnTo>
                <a:lnTo>
                  <a:pt x="1328" y="418"/>
                </a:lnTo>
                <a:lnTo>
                  <a:pt x="1274" y="433"/>
                </a:lnTo>
                <a:lnTo>
                  <a:pt x="1219" y="447"/>
                </a:lnTo>
                <a:lnTo>
                  <a:pt x="1160" y="458"/>
                </a:lnTo>
                <a:lnTo>
                  <a:pt x="1117" y="464"/>
                </a:lnTo>
                <a:lnTo>
                  <a:pt x="1062" y="472"/>
                </a:lnTo>
                <a:lnTo>
                  <a:pt x="1007" y="479"/>
                </a:lnTo>
                <a:lnTo>
                  <a:pt x="968" y="479"/>
                </a:lnTo>
                <a:lnTo>
                  <a:pt x="916" y="483"/>
                </a:lnTo>
                <a:lnTo>
                  <a:pt x="872" y="479"/>
                </a:lnTo>
                <a:lnTo>
                  <a:pt x="817" y="475"/>
                </a:lnTo>
                <a:lnTo>
                  <a:pt x="766" y="468"/>
                </a:lnTo>
                <a:lnTo>
                  <a:pt x="701" y="453"/>
                </a:lnTo>
                <a:lnTo>
                  <a:pt x="634" y="439"/>
                </a:lnTo>
                <a:lnTo>
                  <a:pt x="576" y="424"/>
                </a:lnTo>
                <a:lnTo>
                  <a:pt x="524" y="407"/>
                </a:lnTo>
                <a:lnTo>
                  <a:pt x="476" y="391"/>
                </a:lnTo>
                <a:lnTo>
                  <a:pt x="435" y="373"/>
                </a:lnTo>
                <a:lnTo>
                  <a:pt x="384" y="349"/>
                </a:lnTo>
                <a:lnTo>
                  <a:pt x="344" y="326"/>
                </a:lnTo>
                <a:lnTo>
                  <a:pt x="293" y="293"/>
                </a:lnTo>
                <a:lnTo>
                  <a:pt x="242" y="256"/>
                </a:lnTo>
                <a:lnTo>
                  <a:pt x="205" y="226"/>
                </a:lnTo>
                <a:lnTo>
                  <a:pt x="157" y="186"/>
                </a:lnTo>
                <a:lnTo>
                  <a:pt x="124" y="158"/>
                </a:lnTo>
                <a:lnTo>
                  <a:pt x="102" y="132"/>
                </a:lnTo>
                <a:lnTo>
                  <a:pt x="62" y="88"/>
                </a:lnTo>
                <a:lnTo>
                  <a:pt x="0" y="0"/>
                </a:lnTo>
                <a:lnTo>
                  <a:pt x="91" y="88"/>
                </a:lnTo>
                <a:lnTo>
                  <a:pt x="135" y="124"/>
                </a:lnTo>
                <a:lnTo>
                  <a:pt x="175" y="158"/>
                </a:lnTo>
                <a:lnTo>
                  <a:pt x="219" y="186"/>
                </a:lnTo>
                <a:lnTo>
                  <a:pt x="263" y="209"/>
                </a:lnTo>
                <a:lnTo>
                  <a:pt x="307" y="231"/>
                </a:lnTo>
                <a:lnTo>
                  <a:pt x="355" y="253"/>
                </a:lnTo>
                <a:lnTo>
                  <a:pt x="395" y="267"/>
                </a:lnTo>
                <a:lnTo>
                  <a:pt x="439" y="282"/>
                </a:lnTo>
                <a:lnTo>
                  <a:pt x="487" y="293"/>
                </a:lnTo>
                <a:lnTo>
                  <a:pt x="534" y="301"/>
                </a:lnTo>
                <a:lnTo>
                  <a:pt x="571" y="309"/>
                </a:lnTo>
                <a:lnTo>
                  <a:pt x="622" y="312"/>
                </a:lnTo>
                <a:lnTo>
                  <a:pt x="673" y="318"/>
                </a:lnTo>
                <a:lnTo>
                  <a:pt x="718" y="318"/>
                </a:lnTo>
                <a:lnTo>
                  <a:pt x="766" y="318"/>
                </a:lnTo>
                <a:lnTo>
                  <a:pt x="828" y="318"/>
                </a:lnTo>
                <a:lnTo>
                  <a:pt x="890" y="311"/>
                </a:lnTo>
                <a:lnTo>
                  <a:pt x="949" y="304"/>
                </a:lnTo>
                <a:lnTo>
                  <a:pt x="1000" y="296"/>
                </a:lnTo>
                <a:lnTo>
                  <a:pt x="1058" y="285"/>
                </a:lnTo>
                <a:lnTo>
                  <a:pt x="1106" y="274"/>
                </a:lnTo>
                <a:lnTo>
                  <a:pt x="1156" y="260"/>
                </a:lnTo>
                <a:lnTo>
                  <a:pt x="1212" y="245"/>
                </a:lnTo>
                <a:lnTo>
                  <a:pt x="1259" y="231"/>
                </a:lnTo>
                <a:lnTo>
                  <a:pt x="1318" y="209"/>
                </a:lnTo>
                <a:lnTo>
                  <a:pt x="1362" y="190"/>
                </a:lnTo>
                <a:lnTo>
                  <a:pt x="1427" y="153"/>
                </a:lnTo>
              </a:path>
            </a:pathLst>
          </a:custGeom>
          <a:gradFill flip="none" rotWithShape="1">
            <a:gsLst>
              <a:gs pos="0">
                <a:srgbClr val="6EFF01"/>
              </a:gs>
              <a:gs pos="90000">
                <a:srgbClr val="0F5000"/>
              </a:gs>
            </a:gsLst>
            <a:lin ang="2700000" scaled="1"/>
            <a:tileRect/>
          </a:gradFill>
          <a:ln w="25400">
            <a:noFill/>
          </a:ln>
          <a:effectLst>
            <a:outerShdw blurRad="225425" dist="38100" dir="5220000" algn="ctr">
              <a:srgbClr val="000000">
                <a:alpha val="33000"/>
              </a:srgbClr>
            </a:outerShdw>
          </a:effectLst>
          <a:scene3d>
            <a:camera prst="orthographicFront"/>
            <a:lightRig rig="flat" dir="t"/>
          </a:scene3d>
          <a:sp3d>
            <a:bevelT prst="convex"/>
            <a:bevelB w="0" h="0"/>
            <a:contourClr>
              <a:schemeClr val="bg1"/>
            </a:contourClr>
          </a:sp3d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anchor="ctr">
            <a:sp3d/>
          </a:bodyPr>
          <a:lstStyle/>
          <a:p>
            <a:pPr algn="ctr" eaLnBrk="0" fontAlgn="ctr" hangingPunct="0">
              <a:buClr>
                <a:srgbClr val="FF0000"/>
              </a:buClr>
              <a:buSzPct val="70000"/>
              <a:defRPr/>
            </a:pPr>
            <a:endParaRPr lang="zh-CN" altLang="en-US" sz="1600" b="1">
              <a:solidFill>
                <a:srgbClr val="FFC000"/>
              </a:solidFill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5" name="Freeform 7"/>
          <p:cNvSpPr>
            <a:spLocks/>
          </p:cNvSpPr>
          <p:nvPr/>
        </p:nvSpPr>
        <p:spPr bwMode="gray">
          <a:xfrm rot="10800000">
            <a:off x="2783759" y="1981192"/>
            <a:ext cx="2466975" cy="769938"/>
          </a:xfrm>
          <a:custGeom>
            <a:avLst/>
            <a:gdLst>
              <a:gd name="T0" fmla="*/ 385 w 1717"/>
              <a:gd name="T1" fmla="*/ 102 h 484"/>
              <a:gd name="T2" fmla="*/ 421 w 1717"/>
              <a:gd name="T3" fmla="*/ 408 h 484"/>
              <a:gd name="T4" fmla="*/ 402 w 1717"/>
              <a:gd name="T5" fmla="*/ 382 h 484"/>
              <a:gd name="T6" fmla="*/ 376 w 1717"/>
              <a:gd name="T7" fmla="*/ 416 h 484"/>
              <a:gd name="T8" fmla="*/ 349 w 1717"/>
              <a:gd name="T9" fmla="*/ 446 h 484"/>
              <a:gd name="T10" fmla="*/ 316 w 1717"/>
              <a:gd name="T11" fmla="*/ 471 h 484"/>
              <a:gd name="T12" fmla="*/ 291 w 1717"/>
              <a:gd name="T13" fmla="*/ 485 h 484"/>
              <a:gd name="T14" fmla="*/ 264 w 1717"/>
              <a:gd name="T15" fmla="*/ 492 h 484"/>
              <a:gd name="T16" fmla="*/ 238 w 1717"/>
              <a:gd name="T17" fmla="*/ 492 h 484"/>
              <a:gd name="T18" fmla="*/ 208 w 1717"/>
              <a:gd name="T19" fmla="*/ 481 h 484"/>
              <a:gd name="T20" fmla="*/ 174 w 1717"/>
              <a:gd name="T21" fmla="*/ 452 h 484"/>
              <a:gd name="T22" fmla="*/ 144 w 1717"/>
              <a:gd name="T23" fmla="*/ 420 h 484"/>
              <a:gd name="T24" fmla="*/ 118 w 1717"/>
              <a:gd name="T25" fmla="*/ 386 h 484"/>
              <a:gd name="T26" fmla="*/ 93 w 1717"/>
              <a:gd name="T27" fmla="*/ 339 h 484"/>
              <a:gd name="T28" fmla="*/ 66 w 1717"/>
              <a:gd name="T29" fmla="*/ 269 h 484"/>
              <a:gd name="T30" fmla="*/ 43 w 1717"/>
              <a:gd name="T31" fmla="*/ 186 h 484"/>
              <a:gd name="T32" fmla="*/ 28 w 1717"/>
              <a:gd name="T33" fmla="*/ 132 h 484"/>
              <a:gd name="T34" fmla="*/ 0 w 1717"/>
              <a:gd name="T35" fmla="*/ 0 h 484"/>
              <a:gd name="T36" fmla="*/ 37 w 1717"/>
              <a:gd name="T37" fmla="*/ 124 h 484"/>
              <a:gd name="T38" fmla="*/ 60 w 1717"/>
              <a:gd name="T39" fmla="*/ 186 h 484"/>
              <a:gd name="T40" fmla="*/ 83 w 1717"/>
              <a:gd name="T41" fmla="*/ 231 h 484"/>
              <a:gd name="T42" fmla="*/ 108 w 1717"/>
              <a:gd name="T43" fmla="*/ 280 h 484"/>
              <a:gd name="T44" fmla="*/ 134 w 1717"/>
              <a:gd name="T45" fmla="*/ 306 h 484"/>
              <a:gd name="T46" fmla="*/ 157 w 1717"/>
              <a:gd name="T47" fmla="*/ 322 h 484"/>
              <a:gd name="T48" fmla="*/ 184 w 1717"/>
              <a:gd name="T49" fmla="*/ 331 h 484"/>
              <a:gd name="T50" fmla="*/ 208 w 1717"/>
              <a:gd name="T51" fmla="*/ 331 h 484"/>
              <a:gd name="T52" fmla="*/ 244 w 1717"/>
              <a:gd name="T53" fmla="*/ 324 h 484"/>
              <a:gd name="T54" fmla="*/ 272 w 1717"/>
              <a:gd name="T55" fmla="*/ 309 h 484"/>
              <a:gd name="T56" fmla="*/ 302 w 1717"/>
              <a:gd name="T57" fmla="*/ 287 h 484"/>
              <a:gd name="T58" fmla="*/ 332 w 1717"/>
              <a:gd name="T59" fmla="*/ 258 h 484"/>
              <a:gd name="T60" fmla="*/ 360 w 1717"/>
              <a:gd name="T61" fmla="*/ 209 h 484"/>
              <a:gd name="T62" fmla="*/ 391 w 1717"/>
              <a:gd name="T63" fmla="*/ 153 h 484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w 1717"/>
              <a:gd name="T97" fmla="*/ 0 h 484"/>
              <a:gd name="T98" fmla="*/ 1717 w 1717"/>
              <a:gd name="T99" fmla="*/ 484 h 484"/>
            </a:gdLst>
            <a:ahLst/>
            <a:cxnLst>
              <a:cxn ang="T64">
                <a:pos x="T0" y="T1"/>
              </a:cxn>
              <a:cxn ang="T65">
                <a:pos x="T2" y="T3"/>
              </a:cxn>
              <a:cxn ang="T66">
                <a:pos x="T4" y="T5"/>
              </a:cxn>
              <a:cxn ang="T67">
                <a:pos x="T6" y="T7"/>
              </a:cxn>
              <a:cxn ang="T68">
                <a:pos x="T8" y="T9"/>
              </a:cxn>
              <a:cxn ang="T69">
                <a:pos x="T10" y="T11"/>
              </a:cxn>
              <a:cxn ang="T70">
                <a:pos x="T12" y="T13"/>
              </a:cxn>
              <a:cxn ang="T71">
                <a:pos x="T14" y="T15"/>
              </a:cxn>
              <a:cxn ang="T72">
                <a:pos x="T16" y="T17"/>
              </a:cxn>
              <a:cxn ang="T73">
                <a:pos x="T18" y="T19"/>
              </a:cxn>
              <a:cxn ang="T74">
                <a:pos x="T20" y="T21"/>
              </a:cxn>
              <a:cxn ang="T75">
                <a:pos x="T22" y="T23"/>
              </a:cxn>
              <a:cxn ang="T76">
                <a:pos x="T24" y="T25"/>
              </a:cxn>
              <a:cxn ang="T77">
                <a:pos x="T26" y="T27"/>
              </a:cxn>
              <a:cxn ang="T78">
                <a:pos x="T28" y="T29"/>
              </a:cxn>
              <a:cxn ang="T79">
                <a:pos x="T30" y="T31"/>
              </a:cxn>
              <a:cxn ang="T80">
                <a:pos x="T32" y="T33"/>
              </a:cxn>
              <a:cxn ang="T81">
                <a:pos x="T34" y="T35"/>
              </a:cxn>
              <a:cxn ang="T82">
                <a:pos x="T36" y="T37"/>
              </a:cxn>
              <a:cxn ang="T83">
                <a:pos x="T38" y="T39"/>
              </a:cxn>
              <a:cxn ang="T84">
                <a:pos x="T40" y="T41"/>
              </a:cxn>
              <a:cxn ang="T85">
                <a:pos x="T42" y="T43"/>
              </a:cxn>
              <a:cxn ang="T86">
                <a:pos x="T44" y="T45"/>
              </a:cxn>
              <a:cxn ang="T87">
                <a:pos x="T46" y="T47"/>
              </a:cxn>
              <a:cxn ang="T88">
                <a:pos x="T48" y="T49"/>
              </a:cxn>
              <a:cxn ang="T89">
                <a:pos x="T50" y="T51"/>
              </a:cxn>
              <a:cxn ang="T90">
                <a:pos x="T52" y="T53"/>
              </a:cxn>
              <a:cxn ang="T91">
                <a:pos x="T54" y="T55"/>
              </a:cxn>
              <a:cxn ang="T92">
                <a:pos x="T56" y="T57"/>
              </a:cxn>
              <a:cxn ang="T93">
                <a:pos x="T58" y="T59"/>
              </a:cxn>
              <a:cxn ang="T94">
                <a:pos x="T60" y="T61"/>
              </a:cxn>
              <a:cxn ang="T95">
                <a:pos x="T62" y="T63"/>
              </a:cxn>
            </a:cxnLst>
            <a:rect l="T96" t="T97" r="T98" b="T99"/>
            <a:pathLst>
              <a:path w="1717" h="484">
                <a:moveTo>
                  <a:pt x="1427" y="153"/>
                </a:moveTo>
                <a:lnTo>
                  <a:pt x="1405" y="102"/>
                </a:lnTo>
                <a:lnTo>
                  <a:pt x="1716" y="132"/>
                </a:lnTo>
                <a:lnTo>
                  <a:pt x="1540" y="395"/>
                </a:lnTo>
                <a:lnTo>
                  <a:pt x="1519" y="344"/>
                </a:lnTo>
                <a:lnTo>
                  <a:pt x="1472" y="369"/>
                </a:lnTo>
                <a:lnTo>
                  <a:pt x="1413" y="391"/>
                </a:lnTo>
                <a:lnTo>
                  <a:pt x="1373" y="403"/>
                </a:lnTo>
                <a:lnTo>
                  <a:pt x="1328" y="418"/>
                </a:lnTo>
                <a:lnTo>
                  <a:pt x="1274" y="433"/>
                </a:lnTo>
                <a:lnTo>
                  <a:pt x="1219" y="447"/>
                </a:lnTo>
                <a:lnTo>
                  <a:pt x="1160" y="458"/>
                </a:lnTo>
                <a:lnTo>
                  <a:pt x="1117" y="464"/>
                </a:lnTo>
                <a:lnTo>
                  <a:pt x="1062" y="472"/>
                </a:lnTo>
                <a:lnTo>
                  <a:pt x="1007" y="479"/>
                </a:lnTo>
                <a:lnTo>
                  <a:pt x="968" y="479"/>
                </a:lnTo>
                <a:lnTo>
                  <a:pt x="916" y="483"/>
                </a:lnTo>
                <a:lnTo>
                  <a:pt x="872" y="479"/>
                </a:lnTo>
                <a:lnTo>
                  <a:pt x="817" y="475"/>
                </a:lnTo>
                <a:lnTo>
                  <a:pt x="766" y="468"/>
                </a:lnTo>
                <a:lnTo>
                  <a:pt x="701" y="453"/>
                </a:lnTo>
                <a:lnTo>
                  <a:pt x="634" y="439"/>
                </a:lnTo>
                <a:lnTo>
                  <a:pt x="576" y="424"/>
                </a:lnTo>
                <a:lnTo>
                  <a:pt x="524" y="407"/>
                </a:lnTo>
                <a:lnTo>
                  <a:pt x="476" y="391"/>
                </a:lnTo>
                <a:lnTo>
                  <a:pt x="435" y="373"/>
                </a:lnTo>
                <a:lnTo>
                  <a:pt x="384" y="349"/>
                </a:lnTo>
                <a:lnTo>
                  <a:pt x="344" y="326"/>
                </a:lnTo>
                <a:lnTo>
                  <a:pt x="293" y="293"/>
                </a:lnTo>
                <a:lnTo>
                  <a:pt x="242" y="256"/>
                </a:lnTo>
                <a:lnTo>
                  <a:pt x="205" y="226"/>
                </a:lnTo>
                <a:lnTo>
                  <a:pt x="157" y="186"/>
                </a:lnTo>
                <a:lnTo>
                  <a:pt x="124" y="158"/>
                </a:lnTo>
                <a:lnTo>
                  <a:pt x="102" y="132"/>
                </a:lnTo>
                <a:lnTo>
                  <a:pt x="62" y="88"/>
                </a:lnTo>
                <a:lnTo>
                  <a:pt x="0" y="0"/>
                </a:lnTo>
                <a:lnTo>
                  <a:pt x="91" y="88"/>
                </a:lnTo>
                <a:lnTo>
                  <a:pt x="135" y="124"/>
                </a:lnTo>
                <a:lnTo>
                  <a:pt x="175" y="158"/>
                </a:lnTo>
                <a:lnTo>
                  <a:pt x="219" y="186"/>
                </a:lnTo>
                <a:lnTo>
                  <a:pt x="263" y="209"/>
                </a:lnTo>
                <a:lnTo>
                  <a:pt x="307" y="231"/>
                </a:lnTo>
                <a:lnTo>
                  <a:pt x="355" y="253"/>
                </a:lnTo>
                <a:lnTo>
                  <a:pt x="395" y="267"/>
                </a:lnTo>
                <a:lnTo>
                  <a:pt x="439" y="282"/>
                </a:lnTo>
                <a:lnTo>
                  <a:pt x="487" y="293"/>
                </a:lnTo>
                <a:lnTo>
                  <a:pt x="534" y="301"/>
                </a:lnTo>
                <a:lnTo>
                  <a:pt x="571" y="309"/>
                </a:lnTo>
                <a:lnTo>
                  <a:pt x="622" y="312"/>
                </a:lnTo>
                <a:lnTo>
                  <a:pt x="673" y="318"/>
                </a:lnTo>
                <a:lnTo>
                  <a:pt x="718" y="318"/>
                </a:lnTo>
                <a:lnTo>
                  <a:pt x="766" y="318"/>
                </a:lnTo>
                <a:lnTo>
                  <a:pt x="828" y="318"/>
                </a:lnTo>
                <a:lnTo>
                  <a:pt x="890" y="311"/>
                </a:lnTo>
                <a:lnTo>
                  <a:pt x="949" y="304"/>
                </a:lnTo>
                <a:lnTo>
                  <a:pt x="1000" y="296"/>
                </a:lnTo>
                <a:lnTo>
                  <a:pt x="1058" y="285"/>
                </a:lnTo>
                <a:lnTo>
                  <a:pt x="1106" y="274"/>
                </a:lnTo>
                <a:lnTo>
                  <a:pt x="1156" y="260"/>
                </a:lnTo>
                <a:lnTo>
                  <a:pt x="1212" y="245"/>
                </a:lnTo>
                <a:lnTo>
                  <a:pt x="1259" y="231"/>
                </a:lnTo>
                <a:lnTo>
                  <a:pt x="1318" y="209"/>
                </a:lnTo>
                <a:lnTo>
                  <a:pt x="1362" y="190"/>
                </a:lnTo>
                <a:lnTo>
                  <a:pt x="1427" y="153"/>
                </a:lnTo>
              </a:path>
            </a:pathLst>
          </a:custGeom>
          <a:gradFill flip="none" rotWithShape="1">
            <a:gsLst>
              <a:gs pos="0">
                <a:srgbClr val="00DFF6"/>
              </a:gs>
              <a:gs pos="90000">
                <a:srgbClr val="002774"/>
              </a:gs>
            </a:gsLst>
            <a:lin ang="2700000" scaled="1"/>
            <a:tileRect/>
          </a:gradFill>
          <a:ln w="25400">
            <a:noFill/>
          </a:ln>
          <a:effectLst>
            <a:outerShdw blurRad="225425" dist="38100" dir="5220000" algn="ctr">
              <a:srgbClr val="000000">
                <a:alpha val="33000"/>
              </a:srgbClr>
            </a:outerShdw>
          </a:effectLst>
          <a:scene3d>
            <a:camera prst="orthographicFront"/>
            <a:lightRig rig="flat" dir="t"/>
          </a:scene3d>
          <a:sp3d extrusionH="304800">
            <a:bevelT w="101600" prst="convex"/>
            <a:bevelB w="0" h="63500"/>
            <a:contourClr>
              <a:srgbClr val="AFEAFF"/>
            </a:contourClr>
          </a:sp3d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anchor="ctr">
            <a:sp3d/>
          </a:bodyPr>
          <a:lstStyle/>
          <a:p>
            <a:pPr algn="ctr" eaLnBrk="0" fontAlgn="ctr" hangingPunct="0">
              <a:buClr>
                <a:srgbClr val="FF0000"/>
              </a:buClr>
              <a:buSzPct val="70000"/>
              <a:defRPr/>
            </a:pPr>
            <a:endParaRPr lang="zh-CN" altLang="en-US" b="1" dirty="0">
              <a:solidFill>
                <a:srgbClr val="FFC000"/>
              </a:solidFill>
              <a:effectLst>
                <a:reflection blurRad="6350" stA="50000" endA="300" endPos="50000" dist="29997" dir="5400000" sy="-100000" algn="bl" rotWithShape="0"/>
              </a:effectLst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6" name="Freeform 8"/>
          <p:cNvSpPr>
            <a:spLocks/>
          </p:cNvSpPr>
          <p:nvPr/>
        </p:nvSpPr>
        <p:spPr bwMode="gray">
          <a:xfrm rot="14400000">
            <a:off x="4034708" y="2276467"/>
            <a:ext cx="2465388" cy="769938"/>
          </a:xfrm>
          <a:custGeom>
            <a:avLst/>
            <a:gdLst>
              <a:gd name="T0" fmla="*/ 382 w 1717"/>
              <a:gd name="T1" fmla="*/ 102 h 484"/>
              <a:gd name="T2" fmla="*/ 417 w 1717"/>
              <a:gd name="T3" fmla="*/ 408 h 484"/>
              <a:gd name="T4" fmla="*/ 399 w 1717"/>
              <a:gd name="T5" fmla="*/ 382 h 484"/>
              <a:gd name="T6" fmla="*/ 373 w 1717"/>
              <a:gd name="T7" fmla="*/ 416 h 484"/>
              <a:gd name="T8" fmla="*/ 346 w 1717"/>
              <a:gd name="T9" fmla="*/ 446 h 484"/>
              <a:gd name="T10" fmla="*/ 314 w 1717"/>
              <a:gd name="T11" fmla="*/ 471 h 484"/>
              <a:gd name="T12" fmla="*/ 289 w 1717"/>
              <a:gd name="T13" fmla="*/ 485 h 484"/>
              <a:gd name="T14" fmla="*/ 262 w 1717"/>
              <a:gd name="T15" fmla="*/ 492 h 484"/>
              <a:gd name="T16" fmla="*/ 236 w 1717"/>
              <a:gd name="T17" fmla="*/ 492 h 484"/>
              <a:gd name="T18" fmla="*/ 208 w 1717"/>
              <a:gd name="T19" fmla="*/ 481 h 484"/>
              <a:gd name="T20" fmla="*/ 172 w 1717"/>
              <a:gd name="T21" fmla="*/ 452 h 484"/>
              <a:gd name="T22" fmla="*/ 143 w 1717"/>
              <a:gd name="T23" fmla="*/ 420 h 484"/>
              <a:gd name="T24" fmla="*/ 117 w 1717"/>
              <a:gd name="T25" fmla="*/ 386 h 484"/>
              <a:gd name="T26" fmla="*/ 93 w 1717"/>
              <a:gd name="T27" fmla="*/ 339 h 484"/>
              <a:gd name="T28" fmla="*/ 66 w 1717"/>
              <a:gd name="T29" fmla="*/ 269 h 484"/>
              <a:gd name="T30" fmla="*/ 43 w 1717"/>
              <a:gd name="T31" fmla="*/ 186 h 484"/>
              <a:gd name="T32" fmla="*/ 28 w 1717"/>
              <a:gd name="T33" fmla="*/ 132 h 484"/>
              <a:gd name="T34" fmla="*/ 0 w 1717"/>
              <a:gd name="T35" fmla="*/ 0 h 484"/>
              <a:gd name="T36" fmla="*/ 36 w 1717"/>
              <a:gd name="T37" fmla="*/ 124 h 484"/>
              <a:gd name="T38" fmla="*/ 60 w 1717"/>
              <a:gd name="T39" fmla="*/ 186 h 484"/>
              <a:gd name="T40" fmla="*/ 82 w 1717"/>
              <a:gd name="T41" fmla="*/ 231 h 484"/>
              <a:gd name="T42" fmla="*/ 107 w 1717"/>
              <a:gd name="T43" fmla="*/ 280 h 484"/>
              <a:gd name="T44" fmla="*/ 132 w 1717"/>
              <a:gd name="T45" fmla="*/ 306 h 484"/>
              <a:gd name="T46" fmla="*/ 156 w 1717"/>
              <a:gd name="T47" fmla="*/ 322 h 484"/>
              <a:gd name="T48" fmla="*/ 183 w 1717"/>
              <a:gd name="T49" fmla="*/ 331 h 484"/>
              <a:gd name="T50" fmla="*/ 208 w 1717"/>
              <a:gd name="T51" fmla="*/ 331 h 484"/>
              <a:gd name="T52" fmla="*/ 241 w 1717"/>
              <a:gd name="T53" fmla="*/ 324 h 484"/>
              <a:gd name="T54" fmla="*/ 270 w 1717"/>
              <a:gd name="T55" fmla="*/ 309 h 484"/>
              <a:gd name="T56" fmla="*/ 299 w 1717"/>
              <a:gd name="T57" fmla="*/ 287 h 484"/>
              <a:gd name="T58" fmla="*/ 329 w 1717"/>
              <a:gd name="T59" fmla="*/ 258 h 484"/>
              <a:gd name="T60" fmla="*/ 358 w 1717"/>
              <a:gd name="T61" fmla="*/ 209 h 484"/>
              <a:gd name="T62" fmla="*/ 387 w 1717"/>
              <a:gd name="T63" fmla="*/ 153 h 484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w 1717"/>
              <a:gd name="T97" fmla="*/ 0 h 484"/>
              <a:gd name="T98" fmla="*/ 1717 w 1717"/>
              <a:gd name="T99" fmla="*/ 484 h 484"/>
            </a:gdLst>
            <a:ahLst/>
            <a:cxnLst>
              <a:cxn ang="T64">
                <a:pos x="T0" y="T1"/>
              </a:cxn>
              <a:cxn ang="T65">
                <a:pos x="T2" y="T3"/>
              </a:cxn>
              <a:cxn ang="T66">
                <a:pos x="T4" y="T5"/>
              </a:cxn>
              <a:cxn ang="T67">
                <a:pos x="T6" y="T7"/>
              </a:cxn>
              <a:cxn ang="T68">
                <a:pos x="T8" y="T9"/>
              </a:cxn>
              <a:cxn ang="T69">
                <a:pos x="T10" y="T11"/>
              </a:cxn>
              <a:cxn ang="T70">
                <a:pos x="T12" y="T13"/>
              </a:cxn>
              <a:cxn ang="T71">
                <a:pos x="T14" y="T15"/>
              </a:cxn>
              <a:cxn ang="T72">
                <a:pos x="T16" y="T17"/>
              </a:cxn>
              <a:cxn ang="T73">
                <a:pos x="T18" y="T19"/>
              </a:cxn>
              <a:cxn ang="T74">
                <a:pos x="T20" y="T21"/>
              </a:cxn>
              <a:cxn ang="T75">
                <a:pos x="T22" y="T23"/>
              </a:cxn>
              <a:cxn ang="T76">
                <a:pos x="T24" y="T25"/>
              </a:cxn>
              <a:cxn ang="T77">
                <a:pos x="T26" y="T27"/>
              </a:cxn>
              <a:cxn ang="T78">
                <a:pos x="T28" y="T29"/>
              </a:cxn>
              <a:cxn ang="T79">
                <a:pos x="T30" y="T31"/>
              </a:cxn>
              <a:cxn ang="T80">
                <a:pos x="T32" y="T33"/>
              </a:cxn>
              <a:cxn ang="T81">
                <a:pos x="T34" y="T35"/>
              </a:cxn>
              <a:cxn ang="T82">
                <a:pos x="T36" y="T37"/>
              </a:cxn>
              <a:cxn ang="T83">
                <a:pos x="T38" y="T39"/>
              </a:cxn>
              <a:cxn ang="T84">
                <a:pos x="T40" y="T41"/>
              </a:cxn>
              <a:cxn ang="T85">
                <a:pos x="T42" y="T43"/>
              </a:cxn>
              <a:cxn ang="T86">
                <a:pos x="T44" y="T45"/>
              </a:cxn>
              <a:cxn ang="T87">
                <a:pos x="T46" y="T47"/>
              </a:cxn>
              <a:cxn ang="T88">
                <a:pos x="T48" y="T49"/>
              </a:cxn>
              <a:cxn ang="T89">
                <a:pos x="T50" y="T51"/>
              </a:cxn>
              <a:cxn ang="T90">
                <a:pos x="T52" y="T53"/>
              </a:cxn>
              <a:cxn ang="T91">
                <a:pos x="T54" y="T55"/>
              </a:cxn>
              <a:cxn ang="T92">
                <a:pos x="T56" y="T57"/>
              </a:cxn>
              <a:cxn ang="T93">
                <a:pos x="T58" y="T59"/>
              </a:cxn>
              <a:cxn ang="T94">
                <a:pos x="T60" y="T61"/>
              </a:cxn>
              <a:cxn ang="T95">
                <a:pos x="T62" y="T63"/>
              </a:cxn>
            </a:cxnLst>
            <a:rect l="T96" t="T97" r="T98" b="T99"/>
            <a:pathLst>
              <a:path w="1717" h="484">
                <a:moveTo>
                  <a:pt x="1427" y="153"/>
                </a:moveTo>
                <a:lnTo>
                  <a:pt x="1405" y="102"/>
                </a:lnTo>
                <a:lnTo>
                  <a:pt x="1716" y="132"/>
                </a:lnTo>
                <a:lnTo>
                  <a:pt x="1540" y="395"/>
                </a:lnTo>
                <a:lnTo>
                  <a:pt x="1519" y="344"/>
                </a:lnTo>
                <a:lnTo>
                  <a:pt x="1472" y="369"/>
                </a:lnTo>
                <a:lnTo>
                  <a:pt x="1413" y="391"/>
                </a:lnTo>
                <a:lnTo>
                  <a:pt x="1373" y="403"/>
                </a:lnTo>
                <a:lnTo>
                  <a:pt x="1328" y="418"/>
                </a:lnTo>
                <a:lnTo>
                  <a:pt x="1274" y="433"/>
                </a:lnTo>
                <a:lnTo>
                  <a:pt x="1219" y="447"/>
                </a:lnTo>
                <a:lnTo>
                  <a:pt x="1160" y="458"/>
                </a:lnTo>
                <a:lnTo>
                  <a:pt x="1117" y="464"/>
                </a:lnTo>
                <a:lnTo>
                  <a:pt x="1062" y="472"/>
                </a:lnTo>
                <a:lnTo>
                  <a:pt x="1007" y="479"/>
                </a:lnTo>
                <a:lnTo>
                  <a:pt x="968" y="479"/>
                </a:lnTo>
                <a:lnTo>
                  <a:pt x="916" y="483"/>
                </a:lnTo>
                <a:lnTo>
                  <a:pt x="872" y="479"/>
                </a:lnTo>
                <a:lnTo>
                  <a:pt x="817" y="475"/>
                </a:lnTo>
                <a:lnTo>
                  <a:pt x="766" y="468"/>
                </a:lnTo>
                <a:lnTo>
                  <a:pt x="701" y="453"/>
                </a:lnTo>
                <a:lnTo>
                  <a:pt x="634" y="439"/>
                </a:lnTo>
                <a:lnTo>
                  <a:pt x="576" y="424"/>
                </a:lnTo>
                <a:lnTo>
                  <a:pt x="524" y="407"/>
                </a:lnTo>
                <a:lnTo>
                  <a:pt x="476" y="391"/>
                </a:lnTo>
                <a:lnTo>
                  <a:pt x="435" y="373"/>
                </a:lnTo>
                <a:lnTo>
                  <a:pt x="384" y="349"/>
                </a:lnTo>
                <a:lnTo>
                  <a:pt x="344" y="326"/>
                </a:lnTo>
                <a:lnTo>
                  <a:pt x="293" y="293"/>
                </a:lnTo>
                <a:lnTo>
                  <a:pt x="242" y="256"/>
                </a:lnTo>
                <a:lnTo>
                  <a:pt x="205" y="226"/>
                </a:lnTo>
                <a:lnTo>
                  <a:pt x="157" y="186"/>
                </a:lnTo>
                <a:lnTo>
                  <a:pt x="124" y="158"/>
                </a:lnTo>
                <a:lnTo>
                  <a:pt x="102" y="132"/>
                </a:lnTo>
                <a:lnTo>
                  <a:pt x="62" y="88"/>
                </a:lnTo>
                <a:lnTo>
                  <a:pt x="0" y="0"/>
                </a:lnTo>
                <a:lnTo>
                  <a:pt x="91" y="88"/>
                </a:lnTo>
                <a:lnTo>
                  <a:pt x="135" y="124"/>
                </a:lnTo>
                <a:lnTo>
                  <a:pt x="175" y="158"/>
                </a:lnTo>
                <a:lnTo>
                  <a:pt x="219" y="186"/>
                </a:lnTo>
                <a:lnTo>
                  <a:pt x="263" y="209"/>
                </a:lnTo>
                <a:lnTo>
                  <a:pt x="307" y="231"/>
                </a:lnTo>
                <a:lnTo>
                  <a:pt x="355" y="253"/>
                </a:lnTo>
                <a:lnTo>
                  <a:pt x="395" y="267"/>
                </a:lnTo>
                <a:lnTo>
                  <a:pt x="439" y="282"/>
                </a:lnTo>
                <a:lnTo>
                  <a:pt x="487" y="293"/>
                </a:lnTo>
                <a:lnTo>
                  <a:pt x="534" y="301"/>
                </a:lnTo>
                <a:lnTo>
                  <a:pt x="571" y="309"/>
                </a:lnTo>
                <a:lnTo>
                  <a:pt x="622" y="312"/>
                </a:lnTo>
                <a:lnTo>
                  <a:pt x="673" y="318"/>
                </a:lnTo>
                <a:lnTo>
                  <a:pt x="718" y="318"/>
                </a:lnTo>
                <a:lnTo>
                  <a:pt x="766" y="318"/>
                </a:lnTo>
                <a:lnTo>
                  <a:pt x="828" y="318"/>
                </a:lnTo>
                <a:lnTo>
                  <a:pt x="890" y="311"/>
                </a:lnTo>
                <a:lnTo>
                  <a:pt x="949" y="304"/>
                </a:lnTo>
                <a:lnTo>
                  <a:pt x="1000" y="296"/>
                </a:lnTo>
                <a:lnTo>
                  <a:pt x="1058" y="285"/>
                </a:lnTo>
                <a:lnTo>
                  <a:pt x="1106" y="274"/>
                </a:lnTo>
                <a:lnTo>
                  <a:pt x="1156" y="260"/>
                </a:lnTo>
                <a:lnTo>
                  <a:pt x="1212" y="245"/>
                </a:lnTo>
                <a:lnTo>
                  <a:pt x="1259" y="231"/>
                </a:lnTo>
                <a:lnTo>
                  <a:pt x="1318" y="209"/>
                </a:lnTo>
                <a:lnTo>
                  <a:pt x="1362" y="190"/>
                </a:lnTo>
                <a:lnTo>
                  <a:pt x="1427" y="153"/>
                </a:lnTo>
              </a:path>
            </a:pathLst>
          </a:custGeom>
          <a:gradFill flip="none" rotWithShape="1">
            <a:gsLst>
              <a:gs pos="0">
                <a:srgbClr val="FFCF01"/>
              </a:gs>
              <a:gs pos="90000">
                <a:srgbClr val="E22000"/>
              </a:gs>
            </a:gsLst>
            <a:lin ang="2700000" scaled="1"/>
            <a:tileRect/>
          </a:gradFill>
          <a:ln w="25400">
            <a:noFill/>
          </a:ln>
          <a:effectLst>
            <a:outerShdw blurRad="225425" dist="38100" dir="5220000" algn="ctr">
              <a:srgbClr val="000000">
                <a:alpha val="33000"/>
              </a:srgbClr>
            </a:outerShdw>
          </a:effectLst>
          <a:scene3d>
            <a:camera prst="orthographicFront"/>
            <a:lightRig rig="flat" dir="t"/>
          </a:scene3d>
          <a:sp3d extrusionH="304800">
            <a:bevelT w="101600" prst="convex"/>
            <a:bevelB w="0" h="63500"/>
            <a:contourClr>
              <a:srgbClr val="FFE593"/>
            </a:contourClr>
          </a:sp3d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anchor="ctr">
            <a:sp3d/>
          </a:bodyPr>
          <a:lstStyle/>
          <a:p>
            <a:pPr algn="ctr" eaLnBrk="0" fontAlgn="ctr" hangingPunct="0">
              <a:buClr>
                <a:srgbClr val="FF0000"/>
              </a:buClr>
              <a:buSzPct val="70000"/>
              <a:defRPr/>
            </a:pPr>
            <a:endParaRPr lang="zh-CN" altLang="en-US" sz="1600" b="1" dirty="0">
              <a:solidFill>
                <a:srgbClr val="FFC000"/>
              </a:solidFill>
              <a:effectLst>
                <a:reflection blurRad="6350" stA="50000" endA="300" endPos="50000" dist="29997" dir="5400000" sy="-100000" algn="bl" rotWithShape="0"/>
              </a:effectLst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7" name="Freeform 9"/>
          <p:cNvSpPr>
            <a:spLocks/>
          </p:cNvSpPr>
          <p:nvPr/>
        </p:nvSpPr>
        <p:spPr bwMode="gray">
          <a:xfrm rot="18000000">
            <a:off x="4364909" y="3490906"/>
            <a:ext cx="2466975" cy="771525"/>
          </a:xfrm>
          <a:custGeom>
            <a:avLst/>
            <a:gdLst>
              <a:gd name="T0" fmla="*/ 385 w 1717"/>
              <a:gd name="T1" fmla="*/ 102 h 484"/>
              <a:gd name="T2" fmla="*/ 421 w 1717"/>
              <a:gd name="T3" fmla="*/ 421 h 484"/>
              <a:gd name="T4" fmla="*/ 402 w 1717"/>
              <a:gd name="T5" fmla="*/ 395 h 484"/>
              <a:gd name="T6" fmla="*/ 376 w 1717"/>
              <a:gd name="T7" fmla="*/ 429 h 484"/>
              <a:gd name="T8" fmla="*/ 349 w 1717"/>
              <a:gd name="T9" fmla="*/ 459 h 484"/>
              <a:gd name="T10" fmla="*/ 316 w 1717"/>
              <a:gd name="T11" fmla="*/ 484 h 484"/>
              <a:gd name="T12" fmla="*/ 291 w 1717"/>
              <a:gd name="T13" fmla="*/ 498 h 484"/>
              <a:gd name="T14" fmla="*/ 264 w 1717"/>
              <a:gd name="T15" fmla="*/ 505 h 484"/>
              <a:gd name="T16" fmla="*/ 238 w 1717"/>
              <a:gd name="T17" fmla="*/ 505 h 484"/>
              <a:gd name="T18" fmla="*/ 208 w 1717"/>
              <a:gd name="T19" fmla="*/ 494 h 484"/>
              <a:gd name="T20" fmla="*/ 174 w 1717"/>
              <a:gd name="T21" fmla="*/ 465 h 484"/>
              <a:gd name="T22" fmla="*/ 144 w 1717"/>
              <a:gd name="T23" fmla="*/ 433 h 484"/>
              <a:gd name="T24" fmla="*/ 118 w 1717"/>
              <a:gd name="T25" fmla="*/ 399 h 484"/>
              <a:gd name="T26" fmla="*/ 93 w 1717"/>
              <a:gd name="T27" fmla="*/ 339 h 484"/>
              <a:gd name="T28" fmla="*/ 66 w 1717"/>
              <a:gd name="T29" fmla="*/ 269 h 484"/>
              <a:gd name="T30" fmla="*/ 43 w 1717"/>
              <a:gd name="T31" fmla="*/ 199 h 484"/>
              <a:gd name="T32" fmla="*/ 28 w 1717"/>
              <a:gd name="T33" fmla="*/ 145 h 484"/>
              <a:gd name="T34" fmla="*/ 0 w 1717"/>
              <a:gd name="T35" fmla="*/ 0 h 484"/>
              <a:gd name="T36" fmla="*/ 37 w 1717"/>
              <a:gd name="T37" fmla="*/ 137 h 484"/>
              <a:gd name="T38" fmla="*/ 60 w 1717"/>
              <a:gd name="T39" fmla="*/ 199 h 484"/>
              <a:gd name="T40" fmla="*/ 83 w 1717"/>
              <a:gd name="T41" fmla="*/ 244 h 484"/>
              <a:gd name="T42" fmla="*/ 108 w 1717"/>
              <a:gd name="T43" fmla="*/ 280 h 484"/>
              <a:gd name="T44" fmla="*/ 134 w 1717"/>
              <a:gd name="T45" fmla="*/ 306 h 484"/>
              <a:gd name="T46" fmla="*/ 157 w 1717"/>
              <a:gd name="T47" fmla="*/ 322 h 484"/>
              <a:gd name="T48" fmla="*/ 184 w 1717"/>
              <a:gd name="T49" fmla="*/ 331 h 484"/>
              <a:gd name="T50" fmla="*/ 208 w 1717"/>
              <a:gd name="T51" fmla="*/ 331 h 484"/>
              <a:gd name="T52" fmla="*/ 244 w 1717"/>
              <a:gd name="T53" fmla="*/ 324 h 484"/>
              <a:gd name="T54" fmla="*/ 272 w 1717"/>
              <a:gd name="T55" fmla="*/ 309 h 484"/>
              <a:gd name="T56" fmla="*/ 302 w 1717"/>
              <a:gd name="T57" fmla="*/ 287 h 484"/>
              <a:gd name="T58" fmla="*/ 332 w 1717"/>
              <a:gd name="T59" fmla="*/ 258 h 484"/>
              <a:gd name="T60" fmla="*/ 360 w 1717"/>
              <a:gd name="T61" fmla="*/ 222 h 484"/>
              <a:gd name="T62" fmla="*/ 391 w 1717"/>
              <a:gd name="T63" fmla="*/ 166 h 484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w 1717"/>
              <a:gd name="T97" fmla="*/ 0 h 484"/>
              <a:gd name="T98" fmla="*/ 1717 w 1717"/>
              <a:gd name="T99" fmla="*/ 484 h 484"/>
            </a:gdLst>
            <a:ahLst/>
            <a:cxnLst>
              <a:cxn ang="T64">
                <a:pos x="T0" y="T1"/>
              </a:cxn>
              <a:cxn ang="T65">
                <a:pos x="T2" y="T3"/>
              </a:cxn>
              <a:cxn ang="T66">
                <a:pos x="T4" y="T5"/>
              </a:cxn>
              <a:cxn ang="T67">
                <a:pos x="T6" y="T7"/>
              </a:cxn>
              <a:cxn ang="T68">
                <a:pos x="T8" y="T9"/>
              </a:cxn>
              <a:cxn ang="T69">
                <a:pos x="T10" y="T11"/>
              </a:cxn>
              <a:cxn ang="T70">
                <a:pos x="T12" y="T13"/>
              </a:cxn>
              <a:cxn ang="T71">
                <a:pos x="T14" y="T15"/>
              </a:cxn>
              <a:cxn ang="T72">
                <a:pos x="T16" y="T17"/>
              </a:cxn>
              <a:cxn ang="T73">
                <a:pos x="T18" y="T19"/>
              </a:cxn>
              <a:cxn ang="T74">
                <a:pos x="T20" y="T21"/>
              </a:cxn>
              <a:cxn ang="T75">
                <a:pos x="T22" y="T23"/>
              </a:cxn>
              <a:cxn ang="T76">
                <a:pos x="T24" y="T25"/>
              </a:cxn>
              <a:cxn ang="T77">
                <a:pos x="T26" y="T27"/>
              </a:cxn>
              <a:cxn ang="T78">
                <a:pos x="T28" y="T29"/>
              </a:cxn>
              <a:cxn ang="T79">
                <a:pos x="T30" y="T31"/>
              </a:cxn>
              <a:cxn ang="T80">
                <a:pos x="T32" y="T33"/>
              </a:cxn>
              <a:cxn ang="T81">
                <a:pos x="T34" y="T35"/>
              </a:cxn>
              <a:cxn ang="T82">
                <a:pos x="T36" y="T37"/>
              </a:cxn>
              <a:cxn ang="T83">
                <a:pos x="T38" y="T39"/>
              </a:cxn>
              <a:cxn ang="T84">
                <a:pos x="T40" y="T41"/>
              </a:cxn>
              <a:cxn ang="T85">
                <a:pos x="T42" y="T43"/>
              </a:cxn>
              <a:cxn ang="T86">
                <a:pos x="T44" y="T45"/>
              </a:cxn>
              <a:cxn ang="T87">
                <a:pos x="T46" y="T47"/>
              </a:cxn>
              <a:cxn ang="T88">
                <a:pos x="T48" y="T49"/>
              </a:cxn>
              <a:cxn ang="T89">
                <a:pos x="T50" y="T51"/>
              </a:cxn>
              <a:cxn ang="T90">
                <a:pos x="T52" y="T53"/>
              </a:cxn>
              <a:cxn ang="T91">
                <a:pos x="T54" y="T55"/>
              </a:cxn>
              <a:cxn ang="T92">
                <a:pos x="T56" y="T57"/>
              </a:cxn>
              <a:cxn ang="T93">
                <a:pos x="T58" y="T59"/>
              </a:cxn>
              <a:cxn ang="T94">
                <a:pos x="T60" y="T61"/>
              </a:cxn>
              <a:cxn ang="T95">
                <a:pos x="T62" y="T63"/>
              </a:cxn>
            </a:cxnLst>
            <a:rect l="T96" t="T97" r="T98" b="T99"/>
            <a:pathLst>
              <a:path w="1717" h="484">
                <a:moveTo>
                  <a:pt x="1427" y="153"/>
                </a:moveTo>
                <a:lnTo>
                  <a:pt x="1405" y="102"/>
                </a:lnTo>
                <a:lnTo>
                  <a:pt x="1716" y="132"/>
                </a:lnTo>
                <a:lnTo>
                  <a:pt x="1540" y="395"/>
                </a:lnTo>
                <a:lnTo>
                  <a:pt x="1519" y="344"/>
                </a:lnTo>
                <a:lnTo>
                  <a:pt x="1472" y="369"/>
                </a:lnTo>
                <a:lnTo>
                  <a:pt x="1413" y="391"/>
                </a:lnTo>
                <a:lnTo>
                  <a:pt x="1373" y="403"/>
                </a:lnTo>
                <a:lnTo>
                  <a:pt x="1328" y="418"/>
                </a:lnTo>
                <a:lnTo>
                  <a:pt x="1274" y="433"/>
                </a:lnTo>
                <a:lnTo>
                  <a:pt x="1219" y="447"/>
                </a:lnTo>
                <a:lnTo>
                  <a:pt x="1160" y="458"/>
                </a:lnTo>
                <a:lnTo>
                  <a:pt x="1117" y="464"/>
                </a:lnTo>
                <a:lnTo>
                  <a:pt x="1062" y="472"/>
                </a:lnTo>
                <a:lnTo>
                  <a:pt x="1007" y="479"/>
                </a:lnTo>
                <a:lnTo>
                  <a:pt x="968" y="479"/>
                </a:lnTo>
                <a:lnTo>
                  <a:pt x="916" y="483"/>
                </a:lnTo>
                <a:lnTo>
                  <a:pt x="872" y="479"/>
                </a:lnTo>
                <a:lnTo>
                  <a:pt x="817" y="475"/>
                </a:lnTo>
                <a:lnTo>
                  <a:pt x="766" y="468"/>
                </a:lnTo>
                <a:lnTo>
                  <a:pt x="701" y="453"/>
                </a:lnTo>
                <a:lnTo>
                  <a:pt x="634" y="439"/>
                </a:lnTo>
                <a:lnTo>
                  <a:pt x="576" y="424"/>
                </a:lnTo>
                <a:lnTo>
                  <a:pt x="524" y="407"/>
                </a:lnTo>
                <a:lnTo>
                  <a:pt x="476" y="391"/>
                </a:lnTo>
                <a:lnTo>
                  <a:pt x="435" y="373"/>
                </a:lnTo>
                <a:lnTo>
                  <a:pt x="384" y="349"/>
                </a:lnTo>
                <a:lnTo>
                  <a:pt x="344" y="326"/>
                </a:lnTo>
                <a:lnTo>
                  <a:pt x="293" y="293"/>
                </a:lnTo>
                <a:lnTo>
                  <a:pt x="242" y="256"/>
                </a:lnTo>
                <a:lnTo>
                  <a:pt x="205" y="226"/>
                </a:lnTo>
                <a:lnTo>
                  <a:pt x="157" y="186"/>
                </a:lnTo>
                <a:lnTo>
                  <a:pt x="124" y="158"/>
                </a:lnTo>
                <a:lnTo>
                  <a:pt x="102" y="132"/>
                </a:lnTo>
                <a:lnTo>
                  <a:pt x="62" y="88"/>
                </a:lnTo>
                <a:lnTo>
                  <a:pt x="0" y="0"/>
                </a:lnTo>
                <a:lnTo>
                  <a:pt x="91" y="88"/>
                </a:lnTo>
                <a:lnTo>
                  <a:pt x="135" y="124"/>
                </a:lnTo>
                <a:lnTo>
                  <a:pt x="175" y="158"/>
                </a:lnTo>
                <a:lnTo>
                  <a:pt x="219" y="186"/>
                </a:lnTo>
                <a:lnTo>
                  <a:pt x="263" y="209"/>
                </a:lnTo>
                <a:lnTo>
                  <a:pt x="307" y="231"/>
                </a:lnTo>
                <a:lnTo>
                  <a:pt x="355" y="253"/>
                </a:lnTo>
                <a:lnTo>
                  <a:pt x="395" y="267"/>
                </a:lnTo>
                <a:lnTo>
                  <a:pt x="439" y="282"/>
                </a:lnTo>
                <a:lnTo>
                  <a:pt x="487" y="293"/>
                </a:lnTo>
                <a:lnTo>
                  <a:pt x="534" y="301"/>
                </a:lnTo>
                <a:lnTo>
                  <a:pt x="571" y="309"/>
                </a:lnTo>
                <a:lnTo>
                  <a:pt x="622" y="312"/>
                </a:lnTo>
                <a:lnTo>
                  <a:pt x="673" y="318"/>
                </a:lnTo>
                <a:lnTo>
                  <a:pt x="718" y="318"/>
                </a:lnTo>
                <a:lnTo>
                  <a:pt x="766" y="318"/>
                </a:lnTo>
                <a:lnTo>
                  <a:pt x="828" y="318"/>
                </a:lnTo>
                <a:lnTo>
                  <a:pt x="890" y="311"/>
                </a:lnTo>
                <a:lnTo>
                  <a:pt x="949" y="304"/>
                </a:lnTo>
                <a:lnTo>
                  <a:pt x="1000" y="296"/>
                </a:lnTo>
                <a:lnTo>
                  <a:pt x="1058" y="285"/>
                </a:lnTo>
                <a:lnTo>
                  <a:pt x="1106" y="274"/>
                </a:lnTo>
                <a:lnTo>
                  <a:pt x="1156" y="260"/>
                </a:lnTo>
                <a:lnTo>
                  <a:pt x="1212" y="245"/>
                </a:lnTo>
                <a:lnTo>
                  <a:pt x="1259" y="231"/>
                </a:lnTo>
                <a:lnTo>
                  <a:pt x="1318" y="209"/>
                </a:lnTo>
                <a:lnTo>
                  <a:pt x="1362" y="190"/>
                </a:lnTo>
                <a:lnTo>
                  <a:pt x="1427" y="153"/>
                </a:lnTo>
              </a:path>
            </a:pathLst>
          </a:custGeom>
          <a:gradFill flip="none" rotWithShape="1">
            <a:gsLst>
              <a:gs pos="0">
                <a:srgbClr val="6EFF01"/>
              </a:gs>
              <a:gs pos="90000">
                <a:srgbClr val="0F5000"/>
              </a:gs>
            </a:gsLst>
            <a:lin ang="2700000" scaled="1"/>
            <a:tileRect/>
          </a:gradFill>
          <a:ln w="25400">
            <a:noFill/>
          </a:ln>
          <a:effectLst>
            <a:outerShdw blurRad="225425" dist="38100" dir="5220000" algn="ctr">
              <a:srgbClr val="000000">
                <a:alpha val="33000"/>
              </a:srgbClr>
            </a:outerShdw>
          </a:effectLst>
          <a:scene3d>
            <a:camera prst="orthographicFront"/>
            <a:lightRig rig="flat" dir="t"/>
          </a:scene3d>
          <a:sp3d>
            <a:bevelT prst="convex"/>
            <a:bevelB w="0" h="0"/>
            <a:contourClr>
              <a:schemeClr val="bg1"/>
            </a:contourClr>
          </a:sp3d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anchor="ctr">
            <a:sp3d/>
          </a:bodyPr>
          <a:lstStyle/>
          <a:p>
            <a:pPr algn="ctr" eaLnBrk="0" fontAlgn="ctr" hangingPunct="0">
              <a:buClr>
                <a:srgbClr val="FF0000"/>
              </a:buClr>
              <a:buSzPct val="70000"/>
              <a:defRPr/>
            </a:pPr>
            <a:endParaRPr lang="zh-CN" altLang="en-US" sz="1600" b="1">
              <a:solidFill>
                <a:srgbClr val="FFC000"/>
              </a:solidFill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8" name="Text Box 13"/>
          <p:cNvSpPr txBox="1">
            <a:spLocks noChangeArrowheads="1"/>
          </p:cNvSpPr>
          <p:nvPr/>
        </p:nvSpPr>
        <p:spPr bwMode="auto">
          <a:xfrm>
            <a:off x="6160407" y="4214824"/>
            <a:ext cx="2749471" cy="40011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zh-CN" altLang="en-US" sz="2000" b="1" dirty="0" smtClean="0">
                <a:solidFill>
                  <a:srgbClr val="FF0000"/>
                </a:solidFill>
                <a:latin typeface="华文中宋" pitchFamily="2" charset="-122"/>
                <a:ea typeface="华文中宋" pitchFamily="2" charset="-122"/>
              </a:rPr>
              <a:t>增加意外拔管的发生率</a:t>
            </a:r>
            <a:endParaRPr lang="zh-CN" altLang="en-US" sz="2000" b="1" dirty="0">
              <a:solidFill>
                <a:srgbClr val="FF0000"/>
              </a:solidFill>
              <a:latin typeface="华文中宋" pitchFamily="2" charset="-122"/>
              <a:ea typeface="华文中宋" pitchFamily="2" charset="-122"/>
            </a:endParaRPr>
          </a:p>
        </p:txBody>
      </p:sp>
      <p:sp>
        <p:nvSpPr>
          <p:cNvPr id="9" name="Text Box 14"/>
          <p:cNvSpPr txBox="1">
            <a:spLocks noChangeArrowheads="1"/>
          </p:cNvSpPr>
          <p:nvPr/>
        </p:nvSpPr>
        <p:spPr bwMode="auto">
          <a:xfrm>
            <a:off x="6017531" y="2285998"/>
            <a:ext cx="2492990" cy="40011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zh-CN" altLang="en-US" sz="2000" b="1" dirty="0">
                <a:solidFill>
                  <a:srgbClr val="002060"/>
                </a:solidFill>
                <a:latin typeface="华文中宋" pitchFamily="2" charset="-122"/>
                <a:ea typeface="华文中宋" pitchFamily="2" charset="-122"/>
              </a:rPr>
              <a:t>增加住院期间病死率</a:t>
            </a:r>
          </a:p>
        </p:txBody>
      </p:sp>
      <p:sp>
        <p:nvSpPr>
          <p:cNvPr id="10" name="Text Box 15"/>
          <p:cNvSpPr txBox="1">
            <a:spLocks noChangeArrowheads="1"/>
          </p:cNvSpPr>
          <p:nvPr/>
        </p:nvSpPr>
        <p:spPr bwMode="auto">
          <a:xfrm>
            <a:off x="23374" y="2566465"/>
            <a:ext cx="4193777" cy="40011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zh-CN" altLang="en-US" sz="2000" b="1" dirty="0">
                <a:solidFill>
                  <a:srgbClr val="FF0000"/>
                </a:solidFill>
                <a:latin typeface="华文中宋" pitchFamily="2" charset="-122"/>
                <a:ea typeface="华文中宋" pitchFamily="2" charset="-122"/>
              </a:rPr>
              <a:t>老年患者谵妄发生率</a:t>
            </a:r>
            <a:r>
              <a:rPr lang="en-US" altLang="zh-CN" sz="2000" b="1" dirty="0">
                <a:solidFill>
                  <a:srgbClr val="FF0000"/>
                </a:solidFill>
                <a:latin typeface="华文中宋" pitchFamily="2" charset="-122"/>
                <a:ea typeface="华文中宋" pitchFamily="2" charset="-122"/>
              </a:rPr>
              <a:t>38.5</a:t>
            </a:r>
            <a:r>
              <a:rPr lang="zh-CN" altLang="en-US" sz="2000" b="1" dirty="0">
                <a:solidFill>
                  <a:srgbClr val="FF0000"/>
                </a:solidFill>
                <a:latin typeface="华文中宋" pitchFamily="2" charset="-122"/>
                <a:ea typeface="华文中宋" pitchFamily="2" charset="-122"/>
              </a:rPr>
              <a:t>％～</a:t>
            </a:r>
            <a:r>
              <a:rPr lang="en-US" altLang="zh-CN" sz="2000" b="1" dirty="0">
                <a:solidFill>
                  <a:srgbClr val="FF0000"/>
                </a:solidFill>
                <a:latin typeface="华文中宋" pitchFamily="2" charset="-122"/>
                <a:ea typeface="华文中宋" pitchFamily="2" charset="-122"/>
              </a:rPr>
              <a:t>60% </a:t>
            </a:r>
            <a:endParaRPr lang="zh-CN" altLang="en-US" sz="2000" b="1" dirty="0">
              <a:solidFill>
                <a:srgbClr val="FF0000"/>
              </a:solidFill>
              <a:latin typeface="华文中宋" pitchFamily="2" charset="-122"/>
              <a:ea typeface="华文中宋" pitchFamily="2" charset="-122"/>
            </a:endParaRPr>
          </a:p>
        </p:txBody>
      </p:sp>
      <p:sp>
        <p:nvSpPr>
          <p:cNvPr id="11" name="Text Box 16"/>
          <p:cNvSpPr txBox="1">
            <a:spLocks noChangeArrowheads="1"/>
          </p:cNvSpPr>
          <p:nvPr/>
        </p:nvSpPr>
        <p:spPr bwMode="auto">
          <a:xfrm>
            <a:off x="-27922" y="4503023"/>
            <a:ext cx="4358886" cy="40011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zh-CN" altLang="en-US" sz="2000" b="1" dirty="0">
                <a:solidFill>
                  <a:srgbClr val="002060"/>
                </a:solidFill>
                <a:latin typeface="华文中宋" pitchFamily="2" charset="-122"/>
                <a:ea typeface="华文中宋" pitchFamily="2" charset="-122"/>
              </a:rPr>
              <a:t>机械通气病人发生率高达</a:t>
            </a:r>
            <a:r>
              <a:rPr lang="en-US" altLang="zh-CN" sz="2000" b="1" dirty="0">
                <a:solidFill>
                  <a:srgbClr val="002060"/>
                </a:solidFill>
                <a:latin typeface="华文中宋" pitchFamily="2" charset="-122"/>
                <a:ea typeface="华文中宋" pitchFamily="2" charset="-122"/>
              </a:rPr>
              <a:t>60</a:t>
            </a:r>
            <a:r>
              <a:rPr lang="zh-CN" altLang="zh-CN" sz="2000" b="1" dirty="0">
                <a:solidFill>
                  <a:srgbClr val="002060"/>
                </a:solidFill>
                <a:latin typeface="华文中宋" pitchFamily="2" charset="-122"/>
                <a:ea typeface="华文中宋" pitchFamily="2" charset="-122"/>
              </a:rPr>
              <a:t>%</a:t>
            </a:r>
            <a:r>
              <a:rPr lang="zh-CN" altLang="en-US" sz="2000" b="1" dirty="0">
                <a:solidFill>
                  <a:srgbClr val="002060"/>
                </a:solidFill>
                <a:latin typeface="华文中宋" pitchFamily="2" charset="-122"/>
                <a:ea typeface="华文中宋" pitchFamily="2" charset="-122"/>
              </a:rPr>
              <a:t>～</a:t>
            </a:r>
            <a:r>
              <a:rPr lang="zh-CN" altLang="zh-CN" sz="2000" b="1" dirty="0">
                <a:solidFill>
                  <a:srgbClr val="002060"/>
                </a:solidFill>
                <a:latin typeface="华文中宋" pitchFamily="2" charset="-122"/>
                <a:ea typeface="华文中宋" pitchFamily="2" charset="-122"/>
              </a:rPr>
              <a:t>8</a:t>
            </a:r>
            <a:r>
              <a:rPr lang="zh-CN" altLang="en-US" sz="2000" b="1" dirty="0">
                <a:solidFill>
                  <a:srgbClr val="002060"/>
                </a:solidFill>
                <a:latin typeface="华文中宋" pitchFamily="2" charset="-122"/>
                <a:ea typeface="华文中宋" pitchFamily="2" charset="-122"/>
              </a:rPr>
              <a:t>0</a:t>
            </a:r>
            <a:r>
              <a:rPr lang="en-US" altLang="zh-CN" sz="2000" b="1" dirty="0">
                <a:solidFill>
                  <a:srgbClr val="002060"/>
                </a:solidFill>
                <a:latin typeface="华文中宋" pitchFamily="2" charset="-122"/>
                <a:ea typeface="华文中宋" pitchFamily="2" charset="-122"/>
              </a:rPr>
              <a:t>%</a:t>
            </a:r>
            <a:endParaRPr lang="zh-CN" altLang="zh-CN" sz="2000" b="1" baseline="30000" dirty="0">
              <a:solidFill>
                <a:srgbClr val="002060"/>
              </a:solidFill>
              <a:latin typeface="华文中宋" pitchFamily="2" charset="-122"/>
              <a:ea typeface="华文中宋" pitchFamily="2" charset="-122"/>
            </a:endParaRPr>
          </a:p>
        </p:txBody>
      </p:sp>
      <p:sp>
        <p:nvSpPr>
          <p:cNvPr id="12" name="Text Box 17"/>
          <p:cNvSpPr txBox="1">
            <a:spLocks noChangeArrowheads="1"/>
          </p:cNvSpPr>
          <p:nvPr/>
        </p:nvSpPr>
        <p:spPr bwMode="auto">
          <a:xfrm>
            <a:off x="4445894" y="5500708"/>
            <a:ext cx="3222450" cy="40011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zh-CN" altLang="en-US" sz="2000" b="1" dirty="0">
                <a:solidFill>
                  <a:srgbClr val="002060"/>
                </a:solidFill>
                <a:latin typeface="华文中宋" pitchFamily="2" charset="-122"/>
                <a:ea typeface="华文中宋" pitchFamily="2" charset="-122"/>
              </a:rPr>
              <a:t>延长</a:t>
            </a:r>
            <a:r>
              <a:rPr lang="en-US" altLang="zh-CN" sz="2000" b="1" dirty="0">
                <a:solidFill>
                  <a:srgbClr val="002060"/>
                </a:solidFill>
                <a:latin typeface="华文中宋" pitchFamily="2" charset="-122"/>
                <a:ea typeface="华文中宋" pitchFamily="2" charset="-122"/>
              </a:rPr>
              <a:t>ICU</a:t>
            </a:r>
            <a:r>
              <a:rPr lang="zh-CN" altLang="en-US" sz="2000" b="1" dirty="0">
                <a:solidFill>
                  <a:srgbClr val="002060"/>
                </a:solidFill>
                <a:latin typeface="华文中宋" pitchFamily="2" charset="-122"/>
                <a:ea typeface="华文中宋" pitchFamily="2" charset="-122"/>
              </a:rPr>
              <a:t>与住院时间</a:t>
            </a:r>
            <a:endParaRPr lang="en-US" altLang="zh-CN" sz="2000" b="1" baseline="30000" dirty="0">
              <a:solidFill>
                <a:srgbClr val="002060"/>
              </a:solidFill>
              <a:latin typeface="华文中宋" pitchFamily="2" charset="-122"/>
              <a:ea typeface="华文中宋" pitchFamily="2" charset="-122"/>
            </a:endParaRPr>
          </a:p>
        </p:txBody>
      </p:sp>
      <p:sp>
        <p:nvSpPr>
          <p:cNvPr id="13" name="Text Box 18"/>
          <p:cNvSpPr txBox="1">
            <a:spLocks noChangeArrowheads="1"/>
          </p:cNvSpPr>
          <p:nvPr/>
        </p:nvSpPr>
        <p:spPr bwMode="auto">
          <a:xfrm>
            <a:off x="2361529" y="1201352"/>
            <a:ext cx="4572085" cy="40011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zh-CN" altLang="zh-CN" sz="2000" b="1" dirty="0">
                <a:solidFill>
                  <a:srgbClr val="002060"/>
                </a:solidFill>
                <a:latin typeface="华文中宋" pitchFamily="2" charset="-122"/>
                <a:ea typeface="华文中宋" pitchFamily="2" charset="-122"/>
              </a:rPr>
              <a:t>ICU</a:t>
            </a:r>
            <a:r>
              <a:rPr lang="zh-CN" altLang="en-US" sz="2000" b="1" dirty="0">
                <a:solidFill>
                  <a:srgbClr val="002060"/>
                </a:solidFill>
                <a:latin typeface="华文中宋" pitchFamily="2" charset="-122"/>
                <a:ea typeface="华文中宋" pitchFamily="2" charset="-122"/>
              </a:rPr>
              <a:t>病人谵妄发生率（</a:t>
            </a:r>
            <a:r>
              <a:rPr lang="en-US" altLang="zh-CN" sz="2000" b="1" dirty="0">
                <a:solidFill>
                  <a:srgbClr val="002060"/>
                </a:solidFill>
                <a:latin typeface="华文中宋" pitchFamily="2" charset="-122"/>
                <a:ea typeface="华文中宋" pitchFamily="2" charset="-122"/>
              </a:rPr>
              <a:t>35.0±25.0</a:t>
            </a:r>
            <a:r>
              <a:rPr lang="zh-CN" altLang="en-US" sz="2000" b="1" dirty="0">
                <a:solidFill>
                  <a:srgbClr val="002060"/>
                </a:solidFill>
                <a:latin typeface="华文中宋" pitchFamily="2" charset="-122"/>
                <a:ea typeface="华文中宋" pitchFamily="2" charset="-122"/>
              </a:rPr>
              <a:t>）</a:t>
            </a:r>
            <a:r>
              <a:rPr lang="en-US" altLang="zh-CN" sz="2000" b="1" dirty="0">
                <a:solidFill>
                  <a:srgbClr val="002060"/>
                </a:solidFill>
                <a:latin typeface="华文中宋" pitchFamily="2" charset="-122"/>
                <a:ea typeface="华文中宋" pitchFamily="2" charset="-122"/>
              </a:rPr>
              <a:t>%</a:t>
            </a:r>
            <a:endParaRPr lang="zh-CN" altLang="zh-CN" sz="2000" b="1" baseline="30000" dirty="0">
              <a:solidFill>
                <a:srgbClr val="002060"/>
              </a:solidFill>
              <a:latin typeface="华文中宋" pitchFamily="2" charset="-122"/>
              <a:ea typeface="华文中宋" pitchFamily="2" charset="-122"/>
            </a:endParaRPr>
          </a:p>
        </p:txBody>
      </p:sp>
      <p:grpSp>
        <p:nvGrpSpPr>
          <p:cNvPr id="14" name="组合 57"/>
          <p:cNvGrpSpPr>
            <a:grpSpLocks/>
          </p:cNvGrpSpPr>
          <p:nvPr/>
        </p:nvGrpSpPr>
        <p:grpSpPr bwMode="auto">
          <a:xfrm>
            <a:off x="3374333" y="2643194"/>
            <a:ext cx="2184400" cy="1754188"/>
            <a:chOff x="995344" y="2329497"/>
            <a:chExt cx="1904726" cy="1529713"/>
          </a:xfrm>
        </p:grpSpPr>
        <p:grpSp>
          <p:nvGrpSpPr>
            <p:cNvPr id="15" name="组合 34"/>
            <p:cNvGrpSpPr>
              <a:grpSpLocks noChangeAspect="1"/>
            </p:cNvGrpSpPr>
            <p:nvPr/>
          </p:nvGrpSpPr>
          <p:grpSpPr bwMode="auto">
            <a:xfrm>
              <a:off x="1208640" y="2329497"/>
              <a:ext cx="1534566" cy="1529713"/>
              <a:chOff x="4776693" y="4404799"/>
              <a:chExt cx="1011805" cy="1008000"/>
            </a:xfrm>
          </p:grpSpPr>
          <p:sp>
            <p:nvSpPr>
              <p:cNvPr id="17" name="Oval 2"/>
              <p:cNvSpPr>
                <a:spLocks noChangeAspect="1" noChangeArrowheads="1"/>
              </p:cNvSpPr>
              <p:nvPr/>
            </p:nvSpPr>
            <p:spPr bwMode="auto">
              <a:xfrm>
                <a:off x="4780498" y="4404799"/>
                <a:ext cx="1008000" cy="1008000"/>
              </a:xfrm>
              <a:prstGeom prst="ellipse">
                <a:avLst/>
              </a:prstGeom>
              <a:gradFill flip="none" rotWithShape="1">
                <a:gsLst>
                  <a:gs pos="0">
                    <a:srgbClr val="00DFF6"/>
                  </a:gs>
                  <a:gs pos="90000">
                    <a:srgbClr val="002774"/>
                  </a:gs>
                </a:gsLst>
                <a:lin ang="2700000" scaled="1"/>
                <a:tileRect/>
              </a:gradFill>
              <a:ln w="25400">
                <a:noFill/>
              </a:ln>
              <a:effectLst>
                <a:outerShdw blurRad="225425" dist="38100" dir="5220000" algn="ctr">
                  <a:srgbClr val="000000">
                    <a:alpha val="33000"/>
                  </a:srgbClr>
                </a:outerShdw>
              </a:effectLst>
              <a:scene3d>
                <a:camera prst="orthographicFront"/>
                <a:lightRig rig="flat" dir="t"/>
              </a:scene3d>
              <a:sp3d contourW="19050">
                <a:bevelT prst="convex"/>
                <a:bevelB w="0" h="0"/>
                <a:contourClr>
                  <a:srgbClr val="AFEAFF"/>
                </a:contourClr>
              </a:sp3d>
            </p:spPr>
            <p:style>
              <a:lnRef idx="1">
                <a:schemeClr val="accent2"/>
              </a:lnRef>
              <a:fillRef idx="3">
                <a:schemeClr val="accent2"/>
              </a:fillRef>
              <a:effectRef idx="2">
                <a:schemeClr val="accent2"/>
              </a:effectRef>
              <a:fontRef idx="minor">
                <a:schemeClr val="lt1"/>
              </a:fontRef>
            </p:style>
            <p:txBody>
              <a:bodyPr anchor="ctr">
                <a:sp3d/>
              </a:bodyPr>
              <a:lstStyle/>
              <a:p>
                <a:pPr algn="ctr" eaLnBrk="0" fontAlgn="ctr" hangingPunct="0">
                  <a:buClr>
                    <a:srgbClr val="FF0000"/>
                  </a:buClr>
                  <a:buSzPct val="70000"/>
                  <a:defRPr/>
                </a:pPr>
                <a:endParaRPr lang="fr-FR" altLang="zh-CN" sz="1600" b="1" dirty="0">
                  <a:solidFill>
                    <a:srgbClr val="FFC000"/>
                  </a:solidFill>
                  <a:latin typeface="微软雅黑" pitchFamily="34" charset="-122"/>
                  <a:ea typeface="微软雅黑" pitchFamily="34" charset="-122"/>
                </a:endParaRPr>
              </a:p>
            </p:txBody>
          </p:sp>
          <p:sp>
            <p:nvSpPr>
              <p:cNvPr id="18" name="椭圆 17"/>
              <p:cNvSpPr>
                <a:spLocks/>
              </p:cNvSpPr>
              <p:nvPr/>
            </p:nvSpPr>
            <p:spPr>
              <a:xfrm rot="19388639">
                <a:off x="4776613" y="4464093"/>
                <a:ext cx="683608" cy="466143"/>
              </a:xfrm>
              <a:prstGeom prst="ellipse">
                <a:avLst/>
              </a:prstGeom>
              <a:gradFill flip="none" rotWithShape="1">
                <a:gsLst>
                  <a:gs pos="0">
                    <a:schemeClr val="bg1"/>
                  </a:gs>
                  <a:gs pos="45000">
                    <a:schemeClr val="bg1">
                      <a:alpha val="0"/>
                    </a:schemeClr>
                  </a:gs>
                </a:gsLst>
                <a:lin ang="5400000" scaled="1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b="1" dirty="0">
                  <a:solidFill>
                    <a:srgbClr val="FFC000"/>
                  </a:solidFill>
                  <a:ea typeface="微软雅黑" pitchFamily="34" charset="-122"/>
                </a:endParaRPr>
              </a:p>
            </p:txBody>
          </p:sp>
          <p:sp>
            <p:nvSpPr>
              <p:cNvPr id="19" name="椭圆 18"/>
              <p:cNvSpPr>
                <a:spLocks noChangeAspect="1"/>
              </p:cNvSpPr>
              <p:nvPr/>
            </p:nvSpPr>
            <p:spPr>
              <a:xfrm>
                <a:off x="4888498" y="4512798"/>
                <a:ext cx="792000" cy="792000"/>
              </a:xfrm>
              <a:prstGeom prst="ellipse">
                <a:avLst/>
              </a:prstGeom>
              <a:gradFill flip="none" rotWithShape="1">
                <a:gsLst>
                  <a:gs pos="10000">
                    <a:srgbClr val="2DD7FF">
                      <a:alpha val="50000"/>
                    </a:srgbClr>
                  </a:gs>
                  <a:gs pos="70000">
                    <a:schemeClr val="bg1">
                      <a:alpha val="0"/>
                    </a:schemeClr>
                  </a:gs>
                </a:gsLst>
                <a:path path="circle">
                  <a:fillToRect l="50000" t="50000" r="50000" b="50000"/>
                </a:path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b="1" dirty="0">
                  <a:solidFill>
                    <a:srgbClr val="FFC000"/>
                  </a:solidFill>
                  <a:ea typeface="微软雅黑" pitchFamily="34" charset="-122"/>
                </a:endParaRPr>
              </a:p>
            </p:txBody>
          </p:sp>
        </p:grpSp>
        <p:sp>
          <p:nvSpPr>
            <p:cNvPr id="16" name="TextBox 147"/>
            <p:cNvSpPr txBox="1">
              <a:spLocks noChangeArrowheads="1"/>
            </p:cNvSpPr>
            <p:nvPr/>
          </p:nvSpPr>
          <p:spPr bwMode="auto">
            <a:xfrm>
              <a:off x="995344" y="2861143"/>
              <a:ext cx="1904726" cy="4025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anchor="ctr">
              <a:spAutoFit/>
            </a:bodyPr>
            <a:lstStyle/>
            <a:p>
              <a:pPr algn="ctr" fontAlgn="ctr">
                <a:buClr>
                  <a:srgbClr val="FF0000"/>
                </a:buClr>
                <a:buSzPct val="70000"/>
                <a:defRPr/>
              </a:pPr>
              <a:r>
                <a:rPr kumimoji="1" lang="zh-CN" altLang="en-US" sz="2400" b="1" dirty="0" smtClean="0">
                  <a:solidFill>
                    <a:srgbClr val="FF0000"/>
                  </a:solidFill>
                  <a:effectLst>
                    <a:reflection blurRad="6350" stA="50000" endA="300" endPos="50000" dist="29997" dir="5400000" sy="-100000" algn="bl" rotWithShape="0"/>
                  </a:effectLst>
                  <a:latin typeface="华文中宋" pitchFamily="2" charset="-122"/>
                  <a:ea typeface="华文中宋" pitchFamily="2" charset="-122"/>
                </a:rPr>
                <a:t>谵妄</a:t>
              </a:r>
              <a:endParaRPr kumimoji="1" lang="zh-CN" altLang="en-US" sz="2400" b="1" dirty="0">
                <a:solidFill>
                  <a:srgbClr val="FF0000"/>
                </a:solidFill>
                <a:effectLst>
                  <a:reflection blurRad="6350" stA="50000" endA="300" endPos="50000" dist="29997" dir="5400000" sy="-100000" algn="bl" rotWithShape="0"/>
                </a:effectLst>
                <a:latin typeface="华文中宋" pitchFamily="2" charset="-122"/>
                <a:ea typeface="华文中宋" pitchFamily="2" charset="-122"/>
              </a:endParaRPr>
            </a:p>
          </p:txBody>
        </p:sp>
      </p:grpSp>
      <p:sp>
        <p:nvSpPr>
          <p:cNvPr id="21" name="矩形 20"/>
          <p:cNvSpPr/>
          <p:nvPr/>
        </p:nvSpPr>
        <p:spPr>
          <a:xfrm>
            <a:off x="1731246" y="5900818"/>
            <a:ext cx="7305250" cy="8617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1000" dirty="0">
                <a:solidFill>
                  <a:srgbClr val="002060"/>
                </a:solidFill>
                <a:latin typeface="华文中宋" pitchFamily="2" charset="-122"/>
                <a:ea typeface="华文中宋" pitchFamily="2" charset="-122"/>
              </a:rPr>
              <a:t> Diagnostic and Statistical Manual of Mental Disorders 4th ed.(DSM-IV) [M]. Washington DC: American Psychiatric Association,1994.</a:t>
            </a:r>
          </a:p>
          <a:p>
            <a:r>
              <a:rPr lang="en-US" altLang="zh-CN" sz="1000" dirty="0">
                <a:solidFill>
                  <a:srgbClr val="002060"/>
                </a:solidFill>
                <a:latin typeface="华文中宋" pitchFamily="2" charset="-122"/>
                <a:ea typeface="华文中宋" pitchFamily="2" charset="-122"/>
              </a:rPr>
              <a:t> Ely E</a:t>
            </a:r>
            <a:r>
              <a:rPr lang="zh-CN" altLang="en-US" sz="1000" dirty="0">
                <a:solidFill>
                  <a:srgbClr val="002060"/>
                </a:solidFill>
                <a:latin typeface="华文中宋" pitchFamily="2" charset="-122"/>
                <a:ea typeface="华文中宋" pitchFamily="2" charset="-122"/>
              </a:rPr>
              <a:t>，</a:t>
            </a:r>
            <a:r>
              <a:rPr lang="en-US" altLang="zh-CN" sz="1000" dirty="0" err="1">
                <a:solidFill>
                  <a:srgbClr val="002060"/>
                </a:solidFill>
                <a:latin typeface="华文中宋" pitchFamily="2" charset="-122"/>
                <a:ea typeface="华文中宋" pitchFamily="2" charset="-122"/>
              </a:rPr>
              <a:t>Shintani</a:t>
            </a:r>
            <a:r>
              <a:rPr lang="en-US" altLang="zh-CN" sz="1000" dirty="0">
                <a:solidFill>
                  <a:srgbClr val="002060"/>
                </a:solidFill>
                <a:latin typeface="华文中宋" pitchFamily="2" charset="-122"/>
                <a:ea typeface="华文中宋" pitchFamily="2" charset="-122"/>
              </a:rPr>
              <a:t> A</a:t>
            </a:r>
            <a:r>
              <a:rPr lang="zh-CN" altLang="en-US" sz="1000" dirty="0">
                <a:solidFill>
                  <a:srgbClr val="002060"/>
                </a:solidFill>
                <a:latin typeface="华文中宋" pitchFamily="2" charset="-122"/>
                <a:ea typeface="华文中宋" pitchFamily="2" charset="-122"/>
              </a:rPr>
              <a:t>，</a:t>
            </a:r>
            <a:r>
              <a:rPr lang="en-US" altLang="zh-CN" sz="1000" dirty="0">
                <a:solidFill>
                  <a:srgbClr val="002060"/>
                </a:solidFill>
                <a:latin typeface="华文中宋" pitchFamily="2" charset="-122"/>
                <a:ea typeface="华文中宋" pitchFamily="2" charset="-122"/>
              </a:rPr>
              <a:t>Truman B</a:t>
            </a:r>
            <a:r>
              <a:rPr lang="zh-CN" altLang="en-US" sz="1000" dirty="0">
                <a:solidFill>
                  <a:srgbClr val="002060"/>
                </a:solidFill>
                <a:latin typeface="华文中宋" pitchFamily="2" charset="-122"/>
                <a:ea typeface="华文中宋" pitchFamily="2" charset="-122"/>
              </a:rPr>
              <a:t>，</a:t>
            </a:r>
            <a:r>
              <a:rPr lang="en-US" altLang="zh-CN" sz="1000" dirty="0">
                <a:solidFill>
                  <a:srgbClr val="002060"/>
                </a:solidFill>
                <a:latin typeface="华文中宋" pitchFamily="2" charset="-122"/>
                <a:ea typeface="华文中宋" pitchFamily="2" charset="-122"/>
              </a:rPr>
              <a:t>et al. Delirium as a predictor of mortality in mechanically ventilated patients in the intensive care unit[J]. Am Med </a:t>
            </a:r>
            <a:r>
              <a:rPr lang="en-US" altLang="zh-CN" sz="1000" dirty="0" err="1">
                <a:solidFill>
                  <a:srgbClr val="002060"/>
                </a:solidFill>
                <a:latin typeface="华文中宋" pitchFamily="2" charset="-122"/>
                <a:ea typeface="华文中宋" pitchFamily="2" charset="-122"/>
              </a:rPr>
              <a:t>Assn</a:t>
            </a:r>
            <a:r>
              <a:rPr lang="zh-CN" altLang="en-US" sz="1000" dirty="0">
                <a:solidFill>
                  <a:srgbClr val="002060"/>
                </a:solidFill>
                <a:latin typeface="华文中宋" pitchFamily="2" charset="-122"/>
                <a:ea typeface="华文中宋" pitchFamily="2" charset="-122"/>
              </a:rPr>
              <a:t>，</a:t>
            </a:r>
            <a:r>
              <a:rPr lang="en-US" altLang="zh-CN" sz="1000" dirty="0">
                <a:solidFill>
                  <a:srgbClr val="002060"/>
                </a:solidFill>
                <a:latin typeface="华文中宋" pitchFamily="2" charset="-122"/>
                <a:ea typeface="华文中宋" pitchFamily="2" charset="-122"/>
              </a:rPr>
              <a:t>2004</a:t>
            </a:r>
            <a:r>
              <a:rPr lang="zh-CN" altLang="en-US" sz="1000" dirty="0">
                <a:solidFill>
                  <a:srgbClr val="002060"/>
                </a:solidFill>
                <a:latin typeface="华文中宋" pitchFamily="2" charset="-122"/>
                <a:ea typeface="华文中宋" pitchFamily="2" charset="-122"/>
              </a:rPr>
              <a:t>，</a:t>
            </a:r>
            <a:r>
              <a:rPr lang="en-US" altLang="zh-CN" sz="1000" dirty="0">
                <a:solidFill>
                  <a:srgbClr val="002060"/>
                </a:solidFill>
                <a:latin typeface="华文中宋" pitchFamily="2" charset="-122"/>
                <a:ea typeface="华文中宋" pitchFamily="2" charset="-122"/>
              </a:rPr>
              <a:t>291(14)</a:t>
            </a:r>
            <a:r>
              <a:rPr lang="zh-CN" altLang="en-US" sz="1000" dirty="0">
                <a:solidFill>
                  <a:srgbClr val="002060"/>
                </a:solidFill>
                <a:latin typeface="华文中宋" pitchFamily="2" charset="-122"/>
                <a:ea typeface="华文中宋" pitchFamily="2" charset="-122"/>
              </a:rPr>
              <a:t>：</a:t>
            </a:r>
            <a:r>
              <a:rPr lang="en-US" altLang="zh-CN" sz="1000" dirty="0">
                <a:solidFill>
                  <a:srgbClr val="002060"/>
                </a:solidFill>
                <a:latin typeface="华文中宋" pitchFamily="2" charset="-122"/>
                <a:ea typeface="华文中宋" pitchFamily="2" charset="-122"/>
              </a:rPr>
              <a:t>1753-1762.; Fontaine DK. Designing humanistic critical care environments[J].Critical Care Nursing Quarterly.2001,24 (3): 21-34.</a:t>
            </a:r>
          </a:p>
        </p:txBody>
      </p:sp>
    </p:spTree>
    <p:extLst>
      <p:ext uri="{BB962C8B-B14F-4D97-AF65-F5344CB8AC3E}">
        <p14:creationId xmlns:p14="http://schemas.microsoft.com/office/powerpoint/2010/main" val="26928707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71322" y="548680"/>
            <a:ext cx="8229600" cy="990600"/>
          </a:xfrm>
        </p:spPr>
        <p:txBody>
          <a:bodyPr/>
          <a:lstStyle/>
          <a:p>
            <a:pPr algn="ctr"/>
            <a:r>
              <a:rPr lang="zh-CN" altLang="en-US" dirty="0" smtClean="0">
                <a:solidFill>
                  <a:srgbClr val="C00000"/>
                </a:solidFill>
              </a:rPr>
              <a:t>主要内容</a:t>
            </a:r>
            <a:endParaRPr lang="zh-CN" altLang="en-US" dirty="0">
              <a:solidFill>
                <a:srgbClr val="C00000"/>
              </a:solidFill>
            </a:endParaRPr>
          </a:p>
        </p:txBody>
      </p:sp>
      <p:sp>
        <p:nvSpPr>
          <p:cNvPr id="4" name="Line 3"/>
          <p:cNvSpPr>
            <a:spLocks noChangeShapeType="1"/>
          </p:cNvSpPr>
          <p:nvPr/>
        </p:nvSpPr>
        <p:spPr bwMode="auto">
          <a:xfrm>
            <a:off x="3783692" y="2753040"/>
            <a:ext cx="4256088" cy="0"/>
          </a:xfrm>
          <a:prstGeom prst="line">
            <a:avLst/>
          </a:prstGeom>
          <a:noFill/>
          <a:ln w="9525">
            <a:solidFill>
              <a:srgbClr val="333333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zh-CN" altLang="en-US"/>
          </a:p>
        </p:txBody>
      </p:sp>
      <p:sp>
        <p:nvSpPr>
          <p:cNvPr id="5" name="Rectangle 4"/>
          <p:cNvSpPr>
            <a:spLocks noChangeArrowheads="1"/>
          </p:cNvSpPr>
          <p:nvPr/>
        </p:nvSpPr>
        <p:spPr bwMode="auto">
          <a:xfrm>
            <a:off x="3897207" y="2244869"/>
            <a:ext cx="4829175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gradFill rotWithShape="1">
                  <a:gsLst>
                    <a:gs pos="0">
                      <a:schemeClr val="accent2"/>
                    </a:gs>
                    <a:gs pos="100000">
                      <a:schemeClr val="accent2">
                        <a:gamma/>
                        <a:tint val="73725"/>
                        <a:invGamma/>
                      </a:schemeClr>
                    </a:gs>
                  </a:gsLst>
                  <a:lin ang="5400000" scaled="1"/>
                </a:gra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zh-CN" altLang="en-US" sz="2800" b="1" dirty="0" smtClean="0">
                <a:solidFill>
                  <a:srgbClr val="002060"/>
                </a:solidFill>
                <a:latin typeface="华文中宋" pitchFamily="2" charset="-122"/>
                <a:ea typeface="华文中宋" pitchFamily="2" charset="-122"/>
              </a:rPr>
              <a:t>概述</a:t>
            </a:r>
            <a:endParaRPr lang="en-US" altLang="zh-CN" sz="2800" b="1" dirty="0">
              <a:solidFill>
                <a:srgbClr val="002060"/>
              </a:solidFill>
              <a:latin typeface="华文中宋" pitchFamily="2" charset="-122"/>
              <a:ea typeface="华文中宋" pitchFamily="2" charset="-122"/>
            </a:endParaRPr>
          </a:p>
        </p:txBody>
      </p:sp>
      <p:sp>
        <p:nvSpPr>
          <p:cNvPr id="6" name="Rectangle 5"/>
          <p:cNvSpPr>
            <a:spLocks noChangeArrowheads="1"/>
          </p:cNvSpPr>
          <p:nvPr/>
        </p:nvSpPr>
        <p:spPr bwMode="auto">
          <a:xfrm>
            <a:off x="4314825" y="3253972"/>
            <a:ext cx="4829175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gradFill rotWithShape="1">
                  <a:gsLst>
                    <a:gs pos="0">
                      <a:schemeClr val="accent2"/>
                    </a:gs>
                    <a:gs pos="100000">
                      <a:schemeClr val="accent2">
                        <a:gamma/>
                        <a:tint val="73725"/>
                        <a:invGamma/>
                      </a:schemeClr>
                    </a:gs>
                  </a:gsLst>
                  <a:lin ang="5400000" scaled="1"/>
                </a:gra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zh-CN" altLang="en-US" sz="2800" b="1" dirty="0" smtClean="0">
                <a:solidFill>
                  <a:srgbClr val="002060"/>
                </a:solidFill>
                <a:latin typeface="华文中宋" pitchFamily="2" charset="-122"/>
                <a:ea typeface="华文中宋" pitchFamily="2" charset="-122"/>
              </a:rPr>
              <a:t>管道分类</a:t>
            </a:r>
            <a:endParaRPr lang="en-US" altLang="zh-CN" sz="2800" b="1" dirty="0">
              <a:solidFill>
                <a:srgbClr val="002060"/>
              </a:solidFill>
              <a:latin typeface="华文中宋" pitchFamily="2" charset="-122"/>
              <a:ea typeface="华文中宋" pitchFamily="2" charset="-122"/>
            </a:endParaRPr>
          </a:p>
        </p:txBody>
      </p:sp>
      <p:sp>
        <p:nvSpPr>
          <p:cNvPr id="7" name="Rectangle 6"/>
          <p:cNvSpPr>
            <a:spLocks noChangeArrowheads="1"/>
          </p:cNvSpPr>
          <p:nvPr/>
        </p:nvSpPr>
        <p:spPr bwMode="auto">
          <a:xfrm>
            <a:off x="3985267" y="4448234"/>
            <a:ext cx="4829175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gradFill rotWithShape="1">
                  <a:gsLst>
                    <a:gs pos="0">
                      <a:schemeClr val="accent2"/>
                    </a:gs>
                    <a:gs pos="100000">
                      <a:schemeClr val="accent2">
                        <a:gamma/>
                        <a:tint val="73725"/>
                        <a:invGamma/>
                      </a:schemeClr>
                    </a:gs>
                  </a:gsLst>
                  <a:lin ang="5400000" scaled="1"/>
                </a:gra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zh-CN" altLang="en-US" sz="2800" b="1" dirty="0" smtClean="0">
                <a:solidFill>
                  <a:srgbClr val="002060"/>
                </a:solidFill>
                <a:latin typeface="华文中宋" pitchFamily="2" charset="-122"/>
                <a:ea typeface="华文中宋" pitchFamily="2" charset="-122"/>
              </a:rPr>
              <a:t>常见管路护理</a:t>
            </a:r>
            <a:endParaRPr lang="en-US" altLang="zh-CN" sz="2800" b="1" dirty="0">
              <a:solidFill>
                <a:srgbClr val="002060"/>
              </a:solidFill>
              <a:latin typeface="华文中宋" pitchFamily="2" charset="-122"/>
              <a:ea typeface="华文中宋" pitchFamily="2" charset="-122"/>
            </a:endParaRPr>
          </a:p>
        </p:txBody>
      </p:sp>
      <p:grpSp>
        <p:nvGrpSpPr>
          <p:cNvPr id="10" name="Group 9"/>
          <p:cNvGrpSpPr>
            <a:grpSpLocks/>
          </p:cNvGrpSpPr>
          <p:nvPr/>
        </p:nvGrpSpPr>
        <p:grpSpPr bwMode="auto">
          <a:xfrm rot="4976862" flipH="1">
            <a:off x="3654680" y="2433325"/>
            <a:ext cx="323850" cy="311150"/>
            <a:chOff x="1944" y="1111"/>
            <a:chExt cx="204" cy="196"/>
          </a:xfrm>
        </p:grpSpPr>
        <p:pic>
          <p:nvPicPr>
            <p:cNvPr id="11" name="Picture 10" descr="circuler_1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gray">
            <a:xfrm flipH="1">
              <a:off x="1961" y="1124"/>
              <a:ext cx="174" cy="17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2" name="Oval 11"/>
            <p:cNvSpPr>
              <a:spLocks noChangeArrowheads="1"/>
            </p:cNvSpPr>
            <p:nvPr/>
          </p:nvSpPr>
          <p:spPr bwMode="gray">
            <a:xfrm flipH="1">
              <a:off x="1962" y="1124"/>
              <a:ext cx="173" cy="172"/>
            </a:xfrm>
            <a:prstGeom prst="ellipse">
              <a:avLst/>
            </a:prstGeom>
            <a:gradFill rotWithShape="1">
              <a:gsLst>
                <a:gs pos="0">
                  <a:srgbClr val="FFFF00">
                    <a:gamma/>
                    <a:shade val="46275"/>
                    <a:invGamma/>
                  </a:srgbClr>
                </a:gs>
                <a:gs pos="50000">
                  <a:srgbClr val="FFFF00">
                    <a:alpha val="50000"/>
                  </a:srgbClr>
                </a:gs>
                <a:gs pos="100000">
                  <a:srgbClr val="FFFF00">
                    <a:gamma/>
                    <a:shade val="46275"/>
                    <a:invGamma/>
                  </a:srgbClr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zh-CN" altLang="en-US"/>
            </a:p>
          </p:txBody>
        </p:sp>
        <p:grpSp>
          <p:nvGrpSpPr>
            <p:cNvPr id="13" name="Group 12"/>
            <p:cNvGrpSpPr>
              <a:grpSpLocks/>
            </p:cNvGrpSpPr>
            <p:nvPr/>
          </p:nvGrpSpPr>
          <p:grpSpPr bwMode="auto">
            <a:xfrm rot="1297425" flipV="1">
              <a:off x="1971" y="1258"/>
              <a:ext cx="151" cy="37"/>
              <a:chOff x="2532" y="1051"/>
              <a:chExt cx="893" cy="246"/>
            </a:xfrm>
          </p:grpSpPr>
          <p:grpSp>
            <p:nvGrpSpPr>
              <p:cNvPr id="16" name="Group 13"/>
              <p:cNvGrpSpPr>
                <a:grpSpLocks/>
              </p:cNvGrpSpPr>
              <p:nvPr/>
            </p:nvGrpSpPr>
            <p:grpSpPr bwMode="auto">
              <a:xfrm>
                <a:off x="2532" y="1051"/>
                <a:ext cx="743" cy="185"/>
                <a:chOff x="1565" y="2568"/>
                <a:chExt cx="1118" cy="279"/>
              </a:xfrm>
            </p:grpSpPr>
            <p:sp>
              <p:nvSpPr>
                <p:cNvPr id="22" name="AutoShape 14"/>
                <p:cNvSpPr>
                  <a:spLocks noChangeArrowheads="1"/>
                </p:cNvSpPr>
                <p:nvPr/>
              </p:nvSpPr>
              <p:spPr bwMode="gray">
                <a:xfrm rot="5263130">
                  <a:off x="1859" y="2274"/>
                  <a:ext cx="227" cy="816"/>
                </a:xfrm>
                <a:prstGeom prst="moon">
                  <a:avLst>
                    <a:gd name="adj" fmla="val 49773"/>
                  </a:avLst>
                </a:prstGeom>
                <a:solidFill>
                  <a:srgbClr val="FFFFFF">
                    <a:alpha val="3999"/>
                  </a:srgb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zh-CN" altLang="en-US"/>
                </a:p>
              </p:txBody>
            </p:sp>
            <p:sp>
              <p:nvSpPr>
                <p:cNvPr id="23" name="AutoShape 15"/>
                <p:cNvSpPr>
                  <a:spLocks noChangeArrowheads="1"/>
                </p:cNvSpPr>
                <p:nvPr/>
              </p:nvSpPr>
              <p:spPr bwMode="gray">
                <a:xfrm rot="6078281">
                  <a:off x="1995" y="2274"/>
                  <a:ext cx="227" cy="816"/>
                </a:xfrm>
                <a:prstGeom prst="moon">
                  <a:avLst>
                    <a:gd name="adj" fmla="val 49773"/>
                  </a:avLst>
                </a:prstGeom>
                <a:solidFill>
                  <a:srgbClr val="FFFFFF">
                    <a:alpha val="3999"/>
                  </a:srgb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zh-CN" altLang="en-US"/>
                </a:p>
              </p:txBody>
            </p:sp>
            <p:sp>
              <p:nvSpPr>
                <p:cNvPr id="24" name="AutoShape 16"/>
                <p:cNvSpPr>
                  <a:spLocks noChangeArrowheads="1"/>
                </p:cNvSpPr>
                <p:nvPr/>
              </p:nvSpPr>
              <p:spPr bwMode="gray">
                <a:xfrm rot="6373927">
                  <a:off x="2071" y="2296"/>
                  <a:ext cx="227" cy="816"/>
                </a:xfrm>
                <a:prstGeom prst="moon">
                  <a:avLst>
                    <a:gd name="adj" fmla="val 49773"/>
                  </a:avLst>
                </a:prstGeom>
                <a:solidFill>
                  <a:srgbClr val="FFFFFF">
                    <a:alpha val="3999"/>
                  </a:srgb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zh-CN" altLang="en-US"/>
                </a:p>
              </p:txBody>
            </p:sp>
            <p:sp>
              <p:nvSpPr>
                <p:cNvPr id="25" name="AutoShape 17"/>
                <p:cNvSpPr>
                  <a:spLocks noChangeArrowheads="1"/>
                </p:cNvSpPr>
                <p:nvPr/>
              </p:nvSpPr>
              <p:spPr bwMode="gray">
                <a:xfrm rot="6906312">
                  <a:off x="2161" y="2326"/>
                  <a:ext cx="227" cy="816"/>
                </a:xfrm>
                <a:prstGeom prst="moon">
                  <a:avLst>
                    <a:gd name="adj" fmla="val 49773"/>
                  </a:avLst>
                </a:prstGeom>
                <a:solidFill>
                  <a:srgbClr val="FFFFFF">
                    <a:alpha val="3999"/>
                  </a:srgb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zh-CN" altLang="en-US"/>
                </a:p>
              </p:txBody>
            </p:sp>
          </p:grpSp>
          <p:grpSp>
            <p:nvGrpSpPr>
              <p:cNvPr id="17" name="Group 18"/>
              <p:cNvGrpSpPr>
                <a:grpSpLocks/>
              </p:cNvGrpSpPr>
              <p:nvPr/>
            </p:nvGrpSpPr>
            <p:grpSpPr bwMode="auto">
              <a:xfrm rot="1353540">
                <a:off x="2682" y="1111"/>
                <a:ext cx="743" cy="186"/>
                <a:chOff x="1565" y="2568"/>
                <a:chExt cx="1118" cy="279"/>
              </a:xfrm>
            </p:grpSpPr>
            <p:sp>
              <p:nvSpPr>
                <p:cNvPr id="18" name="AutoShape 19"/>
                <p:cNvSpPr>
                  <a:spLocks noChangeArrowheads="1"/>
                </p:cNvSpPr>
                <p:nvPr/>
              </p:nvSpPr>
              <p:spPr bwMode="gray">
                <a:xfrm rot="5263130">
                  <a:off x="1859" y="2274"/>
                  <a:ext cx="227" cy="816"/>
                </a:xfrm>
                <a:prstGeom prst="moon">
                  <a:avLst>
                    <a:gd name="adj" fmla="val 49773"/>
                  </a:avLst>
                </a:prstGeom>
                <a:solidFill>
                  <a:srgbClr val="FFFFFF">
                    <a:alpha val="3999"/>
                  </a:srgb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zh-CN" altLang="en-US"/>
                </a:p>
              </p:txBody>
            </p:sp>
            <p:sp>
              <p:nvSpPr>
                <p:cNvPr id="19" name="AutoShape 20"/>
                <p:cNvSpPr>
                  <a:spLocks noChangeArrowheads="1"/>
                </p:cNvSpPr>
                <p:nvPr/>
              </p:nvSpPr>
              <p:spPr bwMode="gray">
                <a:xfrm rot="6078281">
                  <a:off x="1995" y="2274"/>
                  <a:ext cx="227" cy="816"/>
                </a:xfrm>
                <a:prstGeom prst="moon">
                  <a:avLst>
                    <a:gd name="adj" fmla="val 49773"/>
                  </a:avLst>
                </a:prstGeom>
                <a:solidFill>
                  <a:srgbClr val="FFFFFF">
                    <a:alpha val="3999"/>
                  </a:srgb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zh-CN" altLang="en-US"/>
                </a:p>
              </p:txBody>
            </p:sp>
            <p:sp>
              <p:nvSpPr>
                <p:cNvPr id="20" name="AutoShape 21"/>
                <p:cNvSpPr>
                  <a:spLocks noChangeArrowheads="1"/>
                </p:cNvSpPr>
                <p:nvPr/>
              </p:nvSpPr>
              <p:spPr bwMode="gray">
                <a:xfrm rot="6373927">
                  <a:off x="2071" y="2296"/>
                  <a:ext cx="227" cy="816"/>
                </a:xfrm>
                <a:prstGeom prst="moon">
                  <a:avLst>
                    <a:gd name="adj" fmla="val 49773"/>
                  </a:avLst>
                </a:prstGeom>
                <a:solidFill>
                  <a:srgbClr val="FFFFFF">
                    <a:alpha val="3999"/>
                  </a:srgb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zh-CN" altLang="en-US"/>
                </a:p>
              </p:txBody>
            </p:sp>
            <p:sp>
              <p:nvSpPr>
                <p:cNvPr id="21" name="AutoShape 22"/>
                <p:cNvSpPr>
                  <a:spLocks noChangeArrowheads="1"/>
                </p:cNvSpPr>
                <p:nvPr/>
              </p:nvSpPr>
              <p:spPr bwMode="gray">
                <a:xfrm rot="6906312">
                  <a:off x="2161" y="2326"/>
                  <a:ext cx="227" cy="816"/>
                </a:xfrm>
                <a:prstGeom prst="moon">
                  <a:avLst>
                    <a:gd name="adj" fmla="val 49773"/>
                  </a:avLst>
                </a:prstGeom>
                <a:solidFill>
                  <a:srgbClr val="FFFFFF">
                    <a:alpha val="3999"/>
                  </a:srgb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zh-CN" altLang="en-US"/>
                </a:p>
              </p:txBody>
            </p:sp>
          </p:grpSp>
        </p:grpSp>
        <p:sp>
          <p:nvSpPr>
            <p:cNvPr id="14" name="Arc 23"/>
            <p:cNvSpPr>
              <a:spLocks/>
            </p:cNvSpPr>
            <p:nvPr/>
          </p:nvSpPr>
          <p:spPr bwMode="gray">
            <a:xfrm rot="25447716">
              <a:off x="1948" y="1107"/>
              <a:ext cx="196" cy="204"/>
            </a:xfrm>
            <a:custGeom>
              <a:avLst/>
              <a:gdLst>
                <a:gd name="G0" fmla="+- 21600 0 0"/>
                <a:gd name="G1" fmla="+- 21600 0 0"/>
                <a:gd name="G2" fmla="+- 21600 0 0"/>
                <a:gd name="T0" fmla="*/ 3603 w 43200"/>
                <a:gd name="T1" fmla="*/ 33545 h 43155"/>
                <a:gd name="T2" fmla="*/ 22996 w 43200"/>
                <a:gd name="T3" fmla="*/ 43155 h 43155"/>
                <a:gd name="T4" fmla="*/ 21600 w 43200"/>
                <a:gd name="T5" fmla="*/ 21600 h 431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3200" h="43155" fill="none" extrusionOk="0">
                  <a:moveTo>
                    <a:pt x="3603" y="33544"/>
                  </a:moveTo>
                  <a:cubicBezTo>
                    <a:pt x="1253" y="30004"/>
                    <a:pt x="0" y="25849"/>
                    <a:pt x="0" y="21600"/>
                  </a:cubicBezTo>
                  <a:cubicBezTo>
                    <a:pt x="0" y="9670"/>
                    <a:pt x="9670" y="0"/>
                    <a:pt x="21600" y="0"/>
                  </a:cubicBezTo>
                  <a:cubicBezTo>
                    <a:pt x="33529" y="0"/>
                    <a:pt x="43200" y="9670"/>
                    <a:pt x="43200" y="21600"/>
                  </a:cubicBezTo>
                  <a:cubicBezTo>
                    <a:pt x="43200" y="32987"/>
                    <a:pt x="34359" y="42418"/>
                    <a:pt x="22995" y="43154"/>
                  </a:cubicBezTo>
                </a:path>
                <a:path w="43200" h="43155" stroke="0" extrusionOk="0">
                  <a:moveTo>
                    <a:pt x="3603" y="33544"/>
                  </a:moveTo>
                  <a:cubicBezTo>
                    <a:pt x="1253" y="30004"/>
                    <a:pt x="0" y="25849"/>
                    <a:pt x="0" y="21600"/>
                  </a:cubicBezTo>
                  <a:cubicBezTo>
                    <a:pt x="0" y="9670"/>
                    <a:pt x="9670" y="0"/>
                    <a:pt x="21600" y="0"/>
                  </a:cubicBezTo>
                  <a:cubicBezTo>
                    <a:pt x="33529" y="0"/>
                    <a:pt x="43200" y="9670"/>
                    <a:pt x="43200" y="21600"/>
                  </a:cubicBezTo>
                  <a:cubicBezTo>
                    <a:pt x="43200" y="32987"/>
                    <a:pt x="34359" y="42418"/>
                    <a:pt x="22995" y="43154"/>
                  </a:cubicBezTo>
                  <a:lnTo>
                    <a:pt x="21600" y="21600"/>
                  </a:lnTo>
                  <a:close/>
                </a:path>
              </a:pathLst>
            </a:custGeom>
            <a:noFill/>
            <a:ln w="12700">
              <a:solidFill>
                <a:srgbClr val="000000"/>
              </a:solidFill>
              <a:prstDash val="sysDot"/>
              <a:round/>
              <a:headEnd/>
              <a:tailEnd type="triangle" w="sm" len="sm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0066CC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zh-CN" altLang="en-US"/>
            </a:p>
          </p:txBody>
        </p:sp>
        <p:pic>
          <p:nvPicPr>
            <p:cNvPr id="15" name="Picture 24" descr="light_shadow1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3740"/>
            <a:stretch>
              <a:fillRect/>
            </a:stretch>
          </p:blipFill>
          <p:spPr bwMode="gray">
            <a:xfrm rot="2569845" flipH="1">
              <a:off x="2015" y="1139"/>
              <a:ext cx="129" cy="8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26" name="Group 25"/>
          <p:cNvGrpSpPr>
            <a:grpSpLocks/>
          </p:cNvGrpSpPr>
          <p:nvPr/>
        </p:nvGrpSpPr>
        <p:grpSpPr bwMode="auto">
          <a:xfrm flipH="1">
            <a:off x="552303" y="2009759"/>
            <a:ext cx="3438525" cy="3429000"/>
            <a:chOff x="1955" y="1224"/>
            <a:chExt cx="1911" cy="1911"/>
          </a:xfrm>
        </p:grpSpPr>
        <p:sp>
          <p:nvSpPr>
            <p:cNvPr id="27" name="Oval 26"/>
            <p:cNvSpPr>
              <a:spLocks noChangeArrowheads="1"/>
            </p:cNvSpPr>
            <p:nvPr/>
          </p:nvSpPr>
          <p:spPr bwMode="gray">
            <a:xfrm>
              <a:off x="1955" y="1224"/>
              <a:ext cx="1911" cy="1911"/>
            </a:xfrm>
            <a:prstGeom prst="ellipse">
              <a:avLst/>
            </a:prstGeom>
            <a:noFill/>
            <a:ln w="12700" algn="ctr">
              <a:solidFill>
                <a:srgbClr val="A6B0DA">
                  <a:alpha val="50000"/>
                </a:srgb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66">
                      <a:alpha val="50000"/>
                    </a:srgbClr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17961" dir="2700000" algn="ctr" rotWithShape="0">
                      <a:srgbClr val="A6B0DA">
                        <a:gamma/>
                        <a:shade val="60000"/>
                        <a:invGamma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zh-CN" altLang="en-US"/>
            </a:p>
          </p:txBody>
        </p:sp>
        <p:sp>
          <p:nvSpPr>
            <p:cNvPr id="28" name="Oval 27"/>
            <p:cNvSpPr>
              <a:spLocks noChangeArrowheads="1"/>
            </p:cNvSpPr>
            <p:nvPr/>
          </p:nvSpPr>
          <p:spPr bwMode="gray">
            <a:xfrm>
              <a:off x="2080" y="1355"/>
              <a:ext cx="1660" cy="1660"/>
            </a:xfrm>
            <a:prstGeom prst="ellipse">
              <a:avLst/>
            </a:prstGeom>
            <a:noFill/>
            <a:ln w="28575" algn="ctr">
              <a:solidFill>
                <a:srgbClr val="A6B0DA">
                  <a:alpha val="50000"/>
                </a:srgb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66">
                      <a:alpha val="50000"/>
                    </a:srgbClr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17961" dir="2700000" algn="ctr" rotWithShape="0">
                      <a:srgbClr val="A6B0DA">
                        <a:gamma/>
                        <a:shade val="60000"/>
                        <a:invGamma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zh-CN" altLang="en-US"/>
            </a:p>
          </p:txBody>
        </p:sp>
        <p:sp>
          <p:nvSpPr>
            <p:cNvPr id="29" name="Oval 28"/>
            <p:cNvSpPr>
              <a:spLocks noChangeArrowheads="1"/>
            </p:cNvSpPr>
            <p:nvPr/>
          </p:nvSpPr>
          <p:spPr bwMode="gray">
            <a:xfrm>
              <a:off x="2218" y="1499"/>
              <a:ext cx="1396" cy="1396"/>
            </a:xfrm>
            <a:prstGeom prst="ellipse">
              <a:avLst/>
            </a:prstGeom>
            <a:noFill/>
            <a:ln w="38100" algn="ctr">
              <a:solidFill>
                <a:srgbClr val="A6B0DA">
                  <a:alpha val="50000"/>
                </a:srgb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66">
                      <a:alpha val="50000"/>
                    </a:srgbClr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17961" dir="2700000" algn="ctr" rotWithShape="0">
                      <a:srgbClr val="A6B0DA">
                        <a:gamma/>
                        <a:shade val="60000"/>
                        <a:invGamma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zh-CN" altLang="en-US"/>
            </a:p>
          </p:txBody>
        </p:sp>
        <p:sp>
          <p:nvSpPr>
            <p:cNvPr id="30" name="Oval 29"/>
            <p:cNvSpPr>
              <a:spLocks noChangeArrowheads="1"/>
            </p:cNvSpPr>
            <p:nvPr/>
          </p:nvSpPr>
          <p:spPr bwMode="gray">
            <a:xfrm>
              <a:off x="2338" y="1643"/>
              <a:ext cx="1132" cy="1132"/>
            </a:xfrm>
            <a:prstGeom prst="ellipse">
              <a:avLst/>
            </a:prstGeom>
            <a:noFill/>
            <a:ln w="57150" algn="ctr">
              <a:solidFill>
                <a:srgbClr val="A6B0DA">
                  <a:alpha val="50000"/>
                </a:srgb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66">
                      <a:alpha val="50000"/>
                    </a:srgbClr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17961" dir="2700000" algn="ctr" rotWithShape="0">
                      <a:srgbClr val="A6B0DA">
                        <a:gamma/>
                        <a:shade val="60000"/>
                        <a:invGamma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zh-CN" altLang="en-US"/>
            </a:p>
          </p:txBody>
        </p:sp>
        <p:sp>
          <p:nvSpPr>
            <p:cNvPr id="31" name="Oval 30"/>
            <p:cNvSpPr>
              <a:spLocks noChangeArrowheads="1"/>
            </p:cNvSpPr>
            <p:nvPr/>
          </p:nvSpPr>
          <p:spPr bwMode="gray">
            <a:xfrm>
              <a:off x="2476" y="1781"/>
              <a:ext cx="868" cy="868"/>
            </a:xfrm>
            <a:prstGeom prst="ellipse">
              <a:avLst/>
            </a:prstGeom>
            <a:noFill/>
            <a:ln w="57150" algn="ctr">
              <a:solidFill>
                <a:srgbClr val="A6B0DA">
                  <a:alpha val="50000"/>
                </a:srgb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66">
                      <a:alpha val="50000"/>
                    </a:srgbClr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17961" dir="2700000" algn="ctr" rotWithShape="0">
                      <a:srgbClr val="A6B0DA">
                        <a:gamma/>
                        <a:shade val="60000"/>
                        <a:invGamma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zh-CN" altLang="en-US"/>
            </a:p>
          </p:txBody>
        </p:sp>
        <p:sp>
          <p:nvSpPr>
            <p:cNvPr id="32" name="Oval 31"/>
            <p:cNvSpPr>
              <a:spLocks noChangeArrowheads="1"/>
            </p:cNvSpPr>
            <p:nvPr/>
          </p:nvSpPr>
          <p:spPr bwMode="gray">
            <a:xfrm>
              <a:off x="2602" y="1901"/>
              <a:ext cx="616" cy="616"/>
            </a:xfrm>
            <a:prstGeom prst="ellipse">
              <a:avLst/>
            </a:prstGeom>
            <a:noFill/>
            <a:ln w="76200" algn="ctr">
              <a:solidFill>
                <a:srgbClr val="A6B0DA">
                  <a:alpha val="50000"/>
                </a:srgb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66">
                      <a:alpha val="50000"/>
                    </a:srgbClr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17961" dir="2700000" algn="ctr" rotWithShape="0">
                      <a:srgbClr val="A6B0DA">
                        <a:gamma/>
                        <a:shade val="60000"/>
                        <a:invGamma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zh-CN" altLang="en-US"/>
            </a:p>
          </p:txBody>
        </p:sp>
        <p:sp>
          <p:nvSpPr>
            <p:cNvPr id="33" name="Oval 32"/>
            <p:cNvSpPr>
              <a:spLocks noChangeArrowheads="1"/>
            </p:cNvSpPr>
            <p:nvPr/>
          </p:nvSpPr>
          <p:spPr bwMode="gray">
            <a:xfrm>
              <a:off x="2716" y="2021"/>
              <a:ext cx="388" cy="388"/>
            </a:xfrm>
            <a:prstGeom prst="ellipse">
              <a:avLst/>
            </a:prstGeom>
            <a:noFill/>
            <a:ln w="9525" algn="ctr">
              <a:solidFill>
                <a:srgbClr val="A6B0DA">
                  <a:alpha val="50000"/>
                </a:srgb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66">
                      <a:alpha val="50000"/>
                    </a:srgbClr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17961" dir="2700000" algn="ctr" rotWithShape="0">
                      <a:srgbClr val="A6B0DA">
                        <a:gamma/>
                        <a:shade val="60000"/>
                        <a:invGamma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zh-CN" altLang="en-US"/>
            </a:p>
          </p:txBody>
        </p:sp>
      </p:grpSp>
      <p:pic>
        <p:nvPicPr>
          <p:cNvPr id="34" name="Picture 33" descr="worldmap_ani8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gray">
          <a:xfrm>
            <a:off x="1473053" y="2981309"/>
            <a:ext cx="1609725" cy="1612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5" name="Group 34"/>
          <p:cNvGrpSpPr>
            <a:grpSpLocks/>
          </p:cNvGrpSpPr>
          <p:nvPr/>
        </p:nvGrpSpPr>
        <p:grpSpPr bwMode="auto">
          <a:xfrm rot="4976862" flipH="1">
            <a:off x="3986254" y="3481922"/>
            <a:ext cx="323850" cy="311150"/>
            <a:chOff x="1944" y="1111"/>
            <a:chExt cx="204" cy="196"/>
          </a:xfrm>
        </p:grpSpPr>
        <p:pic>
          <p:nvPicPr>
            <p:cNvPr id="36" name="Picture 35" descr="circuler_1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gray">
            <a:xfrm flipH="1">
              <a:off x="1961" y="1124"/>
              <a:ext cx="174" cy="17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7" name="Oval 36"/>
            <p:cNvSpPr>
              <a:spLocks noChangeArrowheads="1"/>
            </p:cNvSpPr>
            <p:nvPr/>
          </p:nvSpPr>
          <p:spPr bwMode="gray">
            <a:xfrm flipH="1">
              <a:off x="1962" y="1124"/>
              <a:ext cx="173" cy="172"/>
            </a:xfrm>
            <a:prstGeom prst="ellipse">
              <a:avLst/>
            </a:prstGeom>
            <a:gradFill rotWithShape="1">
              <a:gsLst>
                <a:gs pos="0">
                  <a:srgbClr val="FFFF00">
                    <a:gamma/>
                    <a:shade val="46275"/>
                    <a:invGamma/>
                  </a:srgbClr>
                </a:gs>
                <a:gs pos="50000">
                  <a:srgbClr val="FFFF00">
                    <a:alpha val="50000"/>
                  </a:srgbClr>
                </a:gs>
                <a:gs pos="100000">
                  <a:srgbClr val="FFFF00">
                    <a:gamma/>
                    <a:shade val="46275"/>
                    <a:invGamma/>
                  </a:srgbClr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zh-CN" altLang="en-US"/>
            </a:p>
          </p:txBody>
        </p:sp>
        <p:grpSp>
          <p:nvGrpSpPr>
            <p:cNvPr id="38" name="Group 37"/>
            <p:cNvGrpSpPr>
              <a:grpSpLocks/>
            </p:cNvGrpSpPr>
            <p:nvPr/>
          </p:nvGrpSpPr>
          <p:grpSpPr bwMode="auto">
            <a:xfrm rot="1297425" flipV="1">
              <a:off x="1971" y="1258"/>
              <a:ext cx="151" cy="37"/>
              <a:chOff x="2532" y="1051"/>
              <a:chExt cx="893" cy="246"/>
            </a:xfrm>
          </p:grpSpPr>
          <p:grpSp>
            <p:nvGrpSpPr>
              <p:cNvPr id="41" name="Group 38"/>
              <p:cNvGrpSpPr>
                <a:grpSpLocks/>
              </p:cNvGrpSpPr>
              <p:nvPr/>
            </p:nvGrpSpPr>
            <p:grpSpPr bwMode="auto">
              <a:xfrm>
                <a:off x="2532" y="1051"/>
                <a:ext cx="743" cy="185"/>
                <a:chOff x="1565" y="2568"/>
                <a:chExt cx="1118" cy="279"/>
              </a:xfrm>
            </p:grpSpPr>
            <p:sp>
              <p:nvSpPr>
                <p:cNvPr id="47" name="AutoShape 39"/>
                <p:cNvSpPr>
                  <a:spLocks noChangeArrowheads="1"/>
                </p:cNvSpPr>
                <p:nvPr/>
              </p:nvSpPr>
              <p:spPr bwMode="gray">
                <a:xfrm rot="5263130">
                  <a:off x="1859" y="2274"/>
                  <a:ext cx="227" cy="816"/>
                </a:xfrm>
                <a:prstGeom prst="moon">
                  <a:avLst>
                    <a:gd name="adj" fmla="val 49773"/>
                  </a:avLst>
                </a:prstGeom>
                <a:solidFill>
                  <a:srgbClr val="FFFFFF">
                    <a:alpha val="3999"/>
                  </a:srgb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zh-CN" altLang="en-US"/>
                </a:p>
              </p:txBody>
            </p:sp>
            <p:sp>
              <p:nvSpPr>
                <p:cNvPr id="48" name="AutoShape 40"/>
                <p:cNvSpPr>
                  <a:spLocks noChangeArrowheads="1"/>
                </p:cNvSpPr>
                <p:nvPr/>
              </p:nvSpPr>
              <p:spPr bwMode="gray">
                <a:xfrm rot="6078281">
                  <a:off x="1995" y="2274"/>
                  <a:ext cx="227" cy="816"/>
                </a:xfrm>
                <a:prstGeom prst="moon">
                  <a:avLst>
                    <a:gd name="adj" fmla="val 49773"/>
                  </a:avLst>
                </a:prstGeom>
                <a:solidFill>
                  <a:srgbClr val="FFFFFF">
                    <a:alpha val="3999"/>
                  </a:srgb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zh-CN" altLang="en-US"/>
                </a:p>
              </p:txBody>
            </p:sp>
            <p:sp>
              <p:nvSpPr>
                <p:cNvPr id="49" name="AutoShape 41"/>
                <p:cNvSpPr>
                  <a:spLocks noChangeArrowheads="1"/>
                </p:cNvSpPr>
                <p:nvPr/>
              </p:nvSpPr>
              <p:spPr bwMode="gray">
                <a:xfrm rot="6373927">
                  <a:off x="2071" y="2296"/>
                  <a:ext cx="227" cy="816"/>
                </a:xfrm>
                <a:prstGeom prst="moon">
                  <a:avLst>
                    <a:gd name="adj" fmla="val 49773"/>
                  </a:avLst>
                </a:prstGeom>
                <a:solidFill>
                  <a:srgbClr val="FFFFFF">
                    <a:alpha val="3999"/>
                  </a:srgb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zh-CN" altLang="en-US"/>
                </a:p>
              </p:txBody>
            </p:sp>
            <p:sp>
              <p:nvSpPr>
                <p:cNvPr id="50" name="AutoShape 42"/>
                <p:cNvSpPr>
                  <a:spLocks noChangeArrowheads="1"/>
                </p:cNvSpPr>
                <p:nvPr/>
              </p:nvSpPr>
              <p:spPr bwMode="gray">
                <a:xfrm rot="6906312">
                  <a:off x="2161" y="2326"/>
                  <a:ext cx="227" cy="816"/>
                </a:xfrm>
                <a:prstGeom prst="moon">
                  <a:avLst>
                    <a:gd name="adj" fmla="val 49773"/>
                  </a:avLst>
                </a:prstGeom>
                <a:solidFill>
                  <a:srgbClr val="FFFFFF">
                    <a:alpha val="3999"/>
                  </a:srgb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zh-CN" altLang="en-US"/>
                </a:p>
              </p:txBody>
            </p:sp>
          </p:grpSp>
          <p:grpSp>
            <p:nvGrpSpPr>
              <p:cNvPr id="42" name="Group 43"/>
              <p:cNvGrpSpPr>
                <a:grpSpLocks/>
              </p:cNvGrpSpPr>
              <p:nvPr/>
            </p:nvGrpSpPr>
            <p:grpSpPr bwMode="auto">
              <a:xfrm rot="1353540">
                <a:off x="2682" y="1111"/>
                <a:ext cx="743" cy="186"/>
                <a:chOff x="1565" y="2568"/>
                <a:chExt cx="1118" cy="279"/>
              </a:xfrm>
            </p:grpSpPr>
            <p:sp>
              <p:nvSpPr>
                <p:cNvPr id="43" name="AutoShape 44"/>
                <p:cNvSpPr>
                  <a:spLocks noChangeArrowheads="1"/>
                </p:cNvSpPr>
                <p:nvPr/>
              </p:nvSpPr>
              <p:spPr bwMode="gray">
                <a:xfrm rot="5263130">
                  <a:off x="1859" y="2274"/>
                  <a:ext cx="227" cy="816"/>
                </a:xfrm>
                <a:prstGeom prst="moon">
                  <a:avLst>
                    <a:gd name="adj" fmla="val 49773"/>
                  </a:avLst>
                </a:prstGeom>
                <a:solidFill>
                  <a:srgbClr val="FFFFFF">
                    <a:alpha val="3999"/>
                  </a:srgb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zh-CN" altLang="en-US"/>
                </a:p>
              </p:txBody>
            </p:sp>
            <p:sp>
              <p:nvSpPr>
                <p:cNvPr id="44" name="AutoShape 45"/>
                <p:cNvSpPr>
                  <a:spLocks noChangeArrowheads="1"/>
                </p:cNvSpPr>
                <p:nvPr/>
              </p:nvSpPr>
              <p:spPr bwMode="gray">
                <a:xfrm rot="6078281">
                  <a:off x="1995" y="2274"/>
                  <a:ext cx="227" cy="816"/>
                </a:xfrm>
                <a:prstGeom prst="moon">
                  <a:avLst>
                    <a:gd name="adj" fmla="val 49773"/>
                  </a:avLst>
                </a:prstGeom>
                <a:solidFill>
                  <a:srgbClr val="FFFFFF">
                    <a:alpha val="3999"/>
                  </a:srgb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zh-CN" altLang="en-US"/>
                </a:p>
              </p:txBody>
            </p:sp>
            <p:sp>
              <p:nvSpPr>
                <p:cNvPr id="45" name="AutoShape 46"/>
                <p:cNvSpPr>
                  <a:spLocks noChangeArrowheads="1"/>
                </p:cNvSpPr>
                <p:nvPr/>
              </p:nvSpPr>
              <p:spPr bwMode="gray">
                <a:xfrm rot="6373927">
                  <a:off x="2071" y="2296"/>
                  <a:ext cx="227" cy="816"/>
                </a:xfrm>
                <a:prstGeom prst="moon">
                  <a:avLst>
                    <a:gd name="adj" fmla="val 49773"/>
                  </a:avLst>
                </a:prstGeom>
                <a:solidFill>
                  <a:srgbClr val="FFFFFF">
                    <a:alpha val="3999"/>
                  </a:srgb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zh-CN" altLang="en-US"/>
                </a:p>
              </p:txBody>
            </p:sp>
            <p:sp>
              <p:nvSpPr>
                <p:cNvPr id="46" name="AutoShape 47"/>
                <p:cNvSpPr>
                  <a:spLocks noChangeArrowheads="1"/>
                </p:cNvSpPr>
                <p:nvPr/>
              </p:nvSpPr>
              <p:spPr bwMode="gray">
                <a:xfrm rot="6906312">
                  <a:off x="2161" y="2326"/>
                  <a:ext cx="227" cy="816"/>
                </a:xfrm>
                <a:prstGeom prst="moon">
                  <a:avLst>
                    <a:gd name="adj" fmla="val 49773"/>
                  </a:avLst>
                </a:prstGeom>
                <a:solidFill>
                  <a:srgbClr val="FFFFFF">
                    <a:alpha val="3999"/>
                  </a:srgb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zh-CN" altLang="en-US"/>
                </a:p>
              </p:txBody>
            </p:sp>
          </p:grpSp>
        </p:grpSp>
        <p:sp>
          <p:nvSpPr>
            <p:cNvPr id="39" name="Arc 48"/>
            <p:cNvSpPr>
              <a:spLocks/>
            </p:cNvSpPr>
            <p:nvPr/>
          </p:nvSpPr>
          <p:spPr bwMode="gray">
            <a:xfrm rot="25447716">
              <a:off x="1948" y="1107"/>
              <a:ext cx="196" cy="204"/>
            </a:xfrm>
            <a:custGeom>
              <a:avLst/>
              <a:gdLst>
                <a:gd name="G0" fmla="+- 21600 0 0"/>
                <a:gd name="G1" fmla="+- 21600 0 0"/>
                <a:gd name="G2" fmla="+- 21600 0 0"/>
                <a:gd name="T0" fmla="*/ 3603 w 43200"/>
                <a:gd name="T1" fmla="*/ 33545 h 43155"/>
                <a:gd name="T2" fmla="*/ 22996 w 43200"/>
                <a:gd name="T3" fmla="*/ 43155 h 43155"/>
                <a:gd name="T4" fmla="*/ 21600 w 43200"/>
                <a:gd name="T5" fmla="*/ 21600 h 431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3200" h="43155" fill="none" extrusionOk="0">
                  <a:moveTo>
                    <a:pt x="3603" y="33544"/>
                  </a:moveTo>
                  <a:cubicBezTo>
                    <a:pt x="1253" y="30004"/>
                    <a:pt x="0" y="25849"/>
                    <a:pt x="0" y="21600"/>
                  </a:cubicBezTo>
                  <a:cubicBezTo>
                    <a:pt x="0" y="9670"/>
                    <a:pt x="9670" y="0"/>
                    <a:pt x="21600" y="0"/>
                  </a:cubicBezTo>
                  <a:cubicBezTo>
                    <a:pt x="33529" y="0"/>
                    <a:pt x="43200" y="9670"/>
                    <a:pt x="43200" y="21600"/>
                  </a:cubicBezTo>
                  <a:cubicBezTo>
                    <a:pt x="43200" y="32987"/>
                    <a:pt x="34359" y="42418"/>
                    <a:pt x="22995" y="43154"/>
                  </a:cubicBezTo>
                </a:path>
                <a:path w="43200" h="43155" stroke="0" extrusionOk="0">
                  <a:moveTo>
                    <a:pt x="3603" y="33544"/>
                  </a:moveTo>
                  <a:cubicBezTo>
                    <a:pt x="1253" y="30004"/>
                    <a:pt x="0" y="25849"/>
                    <a:pt x="0" y="21600"/>
                  </a:cubicBezTo>
                  <a:cubicBezTo>
                    <a:pt x="0" y="9670"/>
                    <a:pt x="9670" y="0"/>
                    <a:pt x="21600" y="0"/>
                  </a:cubicBezTo>
                  <a:cubicBezTo>
                    <a:pt x="33529" y="0"/>
                    <a:pt x="43200" y="9670"/>
                    <a:pt x="43200" y="21600"/>
                  </a:cubicBezTo>
                  <a:cubicBezTo>
                    <a:pt x="43200" y="32987"/>
                    <a:pt x="34359" y="42418"/>
                    <a:pt x="22995" y="43154"/>
                  </a:cubicBezTo>
                  <a:lnTo>
                    <a:pt x="21600" y="21600"/>
                  </a:lnTo>
                  <a:close/>
                </a:path>
              </a:pathLst>
            </a:custGeom>
            <a:noFill/>
            <a:ln w="12700">
              <a:solidFill>
                <a:srgbClr val="000000"/>
              </a:solidFill>
              <a:prstDash val="sysDot"/>
              <a:round/>
              <a:headEnd/>
              <a:tailEnd type="triangle" w="sm" len="sm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0066CC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zh-CN" altLang="en-US"/>
            </a:p>
          </p:txBody>
        </p:sp>
        <p:pic>
          <p:nvPicPr>
            <p:cNvPr id="40" name="Picture 49" descr="light_shadow1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3740"/>
            <a:stretch>
              <a:fillRect/>
            </a:stretch>
          </p:blipFill>
          <p:spPr bwMode="gray">
            <a:xfrm rot="2569845" flipH="1">
              <a:off x="2015" y="1139"/>
              <a:ext cx="129" cy="8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51" name="Group 50"/>
          <p:cNvGrpSpPr>
            <a:grpSpLocks/>
          </p:cNvGrpSpPr>
          <p:nvPr/>
        </p:nvGrpSpPr>
        <p:grpSpPr bwMode="auto">
          <a:xfrm rot="4976862" flipH="1">
            <a:off x="3553991" y="4687936"/>
            <a:ext cx="323850" cy="311150"/>
            <a:chOff x="1944" y="1111"/>
            <a:chExt cx="204" cy="196"/>
          </a:xfrm>
        </p:grpSpPr>
        <p:pic>
          <p:nvPicPr>
            <p:cNvPr id="52" name="Picture 51" descr="circuler_1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gray">
            <a:xfrm flipH="1">
              <a:off x="1961" y="1124"/>
              <a:ext cx="174" cy="17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53" name="Oval 52"/>
            <p:cNvSpPr>
              <a:spLocks noChangeArrowheads="1"/>
            </p:cNvSpPr>
            <p:nvPr/>
          </p:nvSpPr>
          <p:spPr bwMode="gray">
            <a:xfrm flipH="1">
              <a:off x="1962" y="1124"/>
              <a:ext cx="173" cy="172"/>
            </a:xfrm>
            <a:prstGeom prst="ellipse">
              <a:avLst/>
            </a:prstGeom>
            <a:gradFill rotWithShape="1">
              <a:gsLst>
                <a:gs pos="0">
                  <a:srgbClr val="FFFF00">
                    <a:gamma/>
                    <a:shade val="46275"/>
                    <a:invGamma/>
                  </a:srgbClr>
                </a:gs>
                <a:gs pos="50000">
                  <a:srgbClr val="FFFF00">
                    <a:alpha val="50000"/>
                  </a:srgbClr>
                </a:gs>
                <a:gs pos="100000">
                  <a:srgbClr val="FFFF00">
                    <a:gamma/>
                    <a:shade val="46275"/>
                    <a:invGamma/>
                  </a:srgbClr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zh-CN" altLang="en-US"/>
            </a:p>
          </p:txBody>
        </p:sp>
        <p:grpSp>
          <p:nvGrpSpPr>
            <p:cNvPr id="54" name="Group 53"/>
            <p:cNvGrpSpPr>
              <a:grpSpLocks/>
            </p:cNvGrpSpPr>
            <p:nvPr/>
          </p:nvGrpSpPr>
          <p:grpSpPr bwMode="auto">
            <a:xfrm rot="1297425" flipV="1">
              <a:off x="1971" y="1258"/>
              <a:ext cx="151" cy="37"/>
              <a:chOff x="2532" y="1051"/>
              <a:chExt cx="893" cy="246"/>
            </a:xfrm>
          </p:grpSpPr>
          <p:grpSp>
            <p:nvGrpSpPr>
              <p:cNvPr id="57" name="Group 54"/>
              <p:cNvGrpSpPr>
                <a:grpSpLocks/>
              </p:cNvGrpSpPr>
              <p:nvPr/>
            </p:nvGrpSpPr>
            <p:grpSpPr bwMode="auto">
              <a:xfrm>
                <a:off x="2532" y="1051"/>
                <a:ext cx="743" cy="185"/>
                <a:chOff x="1565" y="2568"/>
                <a:chExt cx="1118" cy="279"/>
              </a:xfrm>
            </p:grpSpPr>
            <p:sp>
              <p:nvSpPr>
                <p:cNvPr id="63" name="AutoShape 55"/>
                <p:cNvSpPr>
                  <a:spLocks noChangeArrowheads="1"/>
                </p:cNvSpPr>
                <p:nvPr/>
              </p:nvSpPr>
              <p:spPr bwMode="gray">
                <a:xfrm rot="5263130">
                  <a:off x="1859" y="2274"/>
                  <a:ext cx="227" cy="816"/>
                </a:xfrm>
                <a:prstGeom prst="moon">
                  <a:avLst>
                    <a:gd name="adj" fmla="val 49773"/>
                  </a:avLst>
                </a:prstGeom>
                <a:solidFill>
                  <a:srgbClr val="FFFFFF">
                    <a:alpha val="3999"/>
                  </a:srgb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zh-CN" altLang="en-US"/>
                </a:p>
              </p:txBody>
            </p:sp>
            <p:sp>
              <p:nvSpPr>
                <p:cNvPr id="64" name="AutoShape 56"/>
                <p:cNvSpPr>
                  <a:spLocks noChangeArrowheads="1"/>
                </p:cNvSpPr>
                <p:nvPr/>
              </p:nvSpPr>
              <p:spPr bwMode="gray">
                <a:xfrm rot="6078281">
                  <a:off x="1995" y="2274"/>
                  <a:ext cx="227" cy="816"/>
                </a:xfrm>
                <a:prstGeom prst="moon">
                  <a:avLst>
                    <a:gd name="adj" fmla="val 49773"/>
                  </a:avLst>
                </a:prstGeom>
                <a:solidFill>
                  <a:srgbClr val="FFFFFF">
                    <a:alpha val="3999"/>
                  </a:srgb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zh-CN" altLang="en-US"/>
                </a:p>
              </p:txBody>
            </p:sp>
            <p:sp>
              <p:nvSpPr>
                <p:cNvPr id="65" name="AutoShape 57"/>
                <p:cNvSpPr>
                  <a:spLocks noChangeArrowheads="1"/>
                </p:cNvSpPr>
                <p:nvPr/>
              </p:nvSpPr>
              <p:spPr bwMode="gray">
                <a:xfrm rot="6373927">
                  <a:off x="2071" y="2296"/>
                  <a:ext cx="227" cy="816"/>
                </a:xfrm>
                <a:prstGeom prst="moon">
                  <a:avLst>
                    <a:gd name="adj" fmla="val 49773"/>
                  </a:avLst>
                </a:prstGeom>
                <a:solidFill>
                  <a:srgbClr val="FFFFFF">
                    <a:alpha val="3999"/>
                  </a:srgb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zh-CN" altLang="en-US"/>
                </a:p>
              </p:txBody>
            </p:sp>
            <p:sp>
              <p:nvSpPr>
                <p:cNvPr id="66" name="AutoShape 58"/>
                <p:cNvSpPr>
                  <a:spLocks noChangeArrowheads="1"/>
                </p:cNvSpPr>
                <p:nvPr/>
              </p:nvSpPr>
              <p:spPr bwMode="gray">
                <a:xfrm rot="6906312">
                  <a:off x="2161" y="2326"/>
                  <a:ext cx="227" cy="816"/>
                </a:xfrm>
                <a:prstGeom prst="moon">
                  <a:avLst>
                    <a:gd name="adj" fmla="val 49773"/>
                  </a:avLst>
                </a:prstGeom>
                <a:solidFill>
                  <a:srgbClr val="FFFFFF">
                    <a:alpha val="3999"/>
                  </a:srgb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zh-CN" altLang="en-US"/>
                </a:p>
              </p:txBody>
            </p:sp>
          </p:grpSp>
          <p:grpSp>
            <p:nvGrpSpPr>
              <p:cNvPr id="58" name="Group 59"/>
              <p:cNvGrpSpPr>
                <a:grpSpLocks/>
              </p:cNvGrpSpPr>
              <p:nvPr/>
            </p:nvGrpSpPr>
            <p:grpSpPr bwMode="auto">
              <a:xfrm rot="1353540">
                <a:off x="2682" y="1111"/>
                <a:ext cx="743" cy="186"/>
                <a:chOff x="1565" y="2568"/>
                <a:chExt cx="1118" cy="279"/>
              </a:xfrm>
            </p:grpSpPr>
            <p:sp>
              <p:nvSpPr>
                <p:cNvPr id="59" name="AutoShape 60"/>
                <p:cNvSpPr>
                  <a:spLocks noChangeArrowheads="1"/>
                </p:cNvSpPr>
                <p:nvPr/>
              </p:nvSpPr>
              <p:spPr bwMode="gray">
                <a:xfrm rot="5263130">
                  <a:off x="1859" y="2274"/>
                  <a:ext cx="227" cy="816"/>
                </a:xfrm>
                <a:prstGeom prst="moon">
                  <a:avLst>
                    <a:gd name="adj" fmla="val 49773"/>
                  </a:avLst>
                </a:prstGeom>
                <a:solidFill>
                  <a:srgbClr val="FFFFFF">
                    <a:alpha val="3999"/>
                  </a:srgb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zh-CN" altLang="en-US"/>
                </a:p>
              </p:txBody>
            </p:sp>
            <p:sp>
              <p:nvSpPr>
                <p:cNvPr id="60" name="AutoShape 61"/>
                <p:cNvSpPr>
                  <a:spLocks noChangeArrowheads="1"/>
                </p:cNvSpPr>
                <p:nvPr/>
              </p:nvSpPr>
              <p:spPr bwMode="gray">
                <a:xfrm rot="6078281">
                  <a:off x="1995" y="2274"/>
                  <a:ext cx="227" cy="816"/>
                </a:xfrm>
                <a:prstGeom prst="moon">
                  <a:avLst>
                    <a:gd name="adj" fmla="val 49773"/>
                  </a:avLst>
                </a:prstGeom>
                <a:solidFill>
                  <a:srgbClr val="FFFFFF">
                    <a:alpha val="3999"/>
                  </a:srgb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zh-CN" altLang="en-US"/>
                </a:p>
              </p:txBody>
            </p:sp>
            <p:sp>
              <p:nvSpPr>
                <p:cNvPr id="61" name="AutoShape 62"/>
                <p:cNvSpPr>
                  <a:spLocks noChangeArrowheads="1"/>
                </p:cNvSpPr>
                <p:nvPr/>
              </p:nvSpPr>
              <p:spPr bwMode="gray">
                <a:xfrm rot="6373927">
                  <a:off x="2071" y="2296"/>
                  <a:ext cx="227" cy="816"/>
                </a:xfrm>
                <a:prstGeom prst="moon">
                  <a:avLst>
                    <a:gd name="adj" fmla="val 49773"/>
                  </a:avLst>
                </a:prstGeom>
                <a:solidFill>
                  <a:srgbClr val="FFFFFF">
                    <a:alpha val="3999"/>
                  </a:srgb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zh-CN" altLang="en-US"/>
                </a:p>
              </p:txBody>
            </p:sp>
            <p:sp>
              <p:nvSpPr>
                <p:cNvPr id="62" name="AutoShape 63"/>
                <p:cNvSpPr>
                  <a:spLocks noChangeArrowheads="1"/>
                </p:cNvSpPr>
                <p:nvPr/>
              </p:nvSpPr>
              <p:spPr bwMode="gray">
                <a:xfrm rot="6906312">
                  <a:off x="2161" y="2326"/>
                  <a:ext cx="227" cy="816"/>
                </a:xfrm>
                <a:prstGeom prst="moon">
                  <a:avLst>
                    <a:gd name="adj" fmla="val 49773"/>
                  </a:avLst>
                </a:prstGeom>
                <a:solidFill>
                  <a:srgbClr val="FFFFFF">
                    <a:alpha val="3999"/>
                  </a:srgb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zh-CN" altLang="en-US"/>
                </a:p>
              </p:txBody>
            </p:sp>
          </p:grpSp>
        </p:grpSp>
        <p:sp>
          <p:nvSpPr>
            <p:cNvPr id="55" name="Arc 64"/>
            <p:cNvSpPr>
              <a:spLocks/>
            </p:cNvSpPr>
            <p:nvPr/>
          </p:nvSpPr>
          <p:spPr bwMode="gray">
            <a:xfrm rot="25447716">
              <a:off x="1948" y="1107"/>
              <a:ext cx="196" cy="204"/>
            </a:xfrm>
            <a:custGeom>
              <a:avLst/>
              <a:gdLst>
                <a:gd name="G0" fmla="+- 21600 0 0"/>
                <a:gd name="G1" fmla="+- 21600 0 0"/>
                <a:gd name="G2" fmla="+- 21600 0 0"/>
                <a:gd name="T0" fmla="*/ 3603 w 43200"/>
                <a:gd name="T1" fmla="*/ 33545 h 43155"/>
                <a:gd name="T2" fmla="*/ 22996 w 43200"/>
                <a:gd name="T3" fmla="*/ 43155 h 43155"/>
                <a:gd name="T4" fmla="*/ 21600 w 43200"/>
                <a:gd name="T5" fmla="*/ 21600 h 431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3200" h="43155" fill="none" extrusionOk="0">
                  <a:moveTo>
                    <a:pt x="3603" y="33544"/>
                  </a:moveTo>
                  <a:cubicBezTo>
                    <a:pt x="1253" y="30004"/>
                    <a:pt x="0" y="25849"/>
                    <a:pt x="0" y="21600"/>
                  </a:cubicBezTo>
                  <a:cubicBezTo>
                    <a:pt x="0" y="9670"/>
                    <a:pt x="9670" y="0"/>
                    <a:pt x="21600" y="0"/>
                  </a:cubicBezTo>
                  <a:cubicBezTo>
                    <a:pt x="33529" y="0"/>
                    <a:pt x="43200" y="9670"/>
                    <a:pt x="43200" y="21600"/>
                  </a:cubicBezTo>
                  <a:cubicBezTo>
                    <a:pt x="43200" y="32987"/>
                    <a:pt x="34359" y="42418"/>
                    <a:pt x="22995" y="43154"/>
                  </a:cubicBezTo>
                </a:path>
                <a:path w="43200" h="43155" stroke="0" extrusionOk="0">
                  <a:moveTo>
                    <a:pt x="3603" y="33544"/>
                  </a:moveTo>
                  <a:cubicBezTo>
                    <a:pt x="1253" y="30004"/>
                    <a:pt x="0" y="25849"/>
                    <a:pt x="0" y="21600"/>
                  </a:cubicBezTo>
                  <a:cubicBezTo>
                    <a:pt x="0" y="9670"/>
                    <a:pt x="9670" y="0"/>
                    <a:pt x="21600" y="0"/>
                  </a:cubicBezTo>
                  <a:cubicBezTo>
                    <a:pt x="33529" y="0"/>
                    <a:pt x="43200" y="9670"/>
                    <a:pt x="43200" y="21600"/>
                  </a:cubicBezTo>
                  <a:cubicBezTo>
                    <a:pt x="43200" y="32987"/>
                    <a:pt x="34359" y="42418"/>
                    <a:pt x="22995" y="43154"/>
                  </a:cubicBezTo>
                  <a:lnTo>
                    <a:pt x="21600" y="21600"/>
                  </a:lnTo>
                  <a:close/>
                </a:path>
              </a:pathLst>
            </a:custGeom>
            <a:noFill/>
            <a:ln w="12700">
              <a:solidFill>
                <a:srgbClr val="000000"/>
              </a:solidFill>
              <a:prstDash val="sysDot"/>
              <a:round/>
              <a:headEnd/>
              <a:tailEnd type="triangle" w="sm" len="sm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0066CC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zh-CN" altLang="en-US"/>
            </a:p>
          </p:txBody>
        </p:sp>
        <p:pic>
          <p:nvPicPr>
            <p:cNvPr id="56" name="Picture 65" descr="light_shadow1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3740"/>
            <a:stretch>
              <a:fillRect/>
            </a:stretch>
          </p:blipFill>
          <p:spPr bwMode="gray">
            <a:xfrm rot="2569845" flipH="1">
              <a:off x="2015" y="1139"/>
              <a:ext cx="129" cy="8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99" name="Line 98"/>
          <p:cNvSpPr>
            <a:spLocks noChangeShapeType="1"/>
          </p:cNvSpPr>
          <p:nvPr/>
        </p:nvSpPr>
        <p:spPr bwMode="auto">
          <a:xfrm>
            <a:off x="3625436" y="5008116"/>
            <a:ext cx="4256087" cy="0"/>
          </a:xfrm>
          <a:prstGeom prst="line">
            <a:avLst/>
          </a:prstGeom>
          <a:noFill/>
          <a:ln w="9525">
            <a:solidFill>
              <a:srgbClr val="333333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zh-CN" altLang="en-US"/>
          </a:p>
        </p:txBody>
      </p:sp>
      <p:sp>
        <p:nvSpPr>
          <p:cNvPr id="100" name="Line 99"/>
          <p:cNvSpPr>
            <a:spLocks noChangeShapeType="1"/>
          </p:cNvSpPr>
          <p:nvPr/>
        </p:nvSpPr>
        <p:spPr bwMode="auto">
          <a:xfrm>
            <a:off x="3999782" y="3816960"/>
            <a:ext cx="4256087" cy="0"/>
          </a:xfrm>
          <a:prstGeom prst="line">
            <a:avLst/>
          </a:prstGeom>
          <a:noFill/>
          <a:ln w="9525">
            <a:solidFill>
              <a:srgbClr val="333333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025010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412696" y="1510219"/>
            <a:ext cx="8229600" cy="1507490"/>
          </a:xfrm>
        </p:spPr>
        <p:txBody>
          <a:bodyPr>
            <a:normAutofit lnSpcReduction="10000"/>
          </a:bodyPr>
          <a:lstStyle/>
          <a:p>
            <a:pPr>
              <a:buClr>
                <a:srgbClr val="002060"/>
              </a:buClr>
              <a:buFont typeface="Wingdings" pitchFamily="2" charset="2"/>
              <a:buChar char="Ø"/>
            </a:pPr>
            <a:r>
              <a:rPr lang="zh-CN" altLang="en-US" dirty="0" smtClean="0"/>
              <a:t>早期评估→早期发现→早期治疗</a:t>
            </a:r>
            <a:endParaRPr lang="en-US" altLang="zh-CN" dirty="0"/>
          </a:p>
          <a:p>
            <a:pPr>
              <a:buClr>
                <a:srgbClr val="002060"/>
              </a:buClr>
              <a:buFont typeface="Wingdings" pitchFamily="2" charset="2"/>
              <a:buChar char="Ø"/>
            </a:pPr>
            <a:r>
              <a:rPr lang="zh-CN" altLang="en-US" dirty="0" smtClean="0"/>
              <a:t>研究显示，对高危人群合理进行意识模糊评估，早期发现意识状态改变倾向，及时加强相应护理措施，可使因意识状态改变导致的非计划性拔管发生率降到最低限度</a:t>
            </a:r>
            <a:endParaRPr lang="zh-CN" altLang="en-US" dirty="0"/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8863101" cy="1412776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6873" y="3128933"/>
            <a:ext cx="8229353" cy="3717696"/>
          </a:xfrm>
          <a:prstGeom prst="rect">
            <a:avLst/>
          </a:prstGeom>
        </p:spPr>
      </p:pic>
      <p:sp>
        <p:nvSpPr>
          <p:cNvPr id="6" name="椭圆 5"/>
          <p:cNvSpPr/>
          <p:nvPr/>
        </p:nvSpPr>
        <p:spPr>
          <a:xfrm>
            <a:off x="6876256" y="6060043"/>
            <a:ext cx="1512168" cy="681325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" name="矩形 6"/>
          <p:cNvSpPr/>
          <p:nvPr/>
        </p:nvSpPr>
        <p:spPr>
          <a:xfrm>
            <a:off x="6804248" y="3645024"/>
            <a:ext cx="1512168" cy="792088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" name="矩形 8"/>
          <p:cNvSpPr/>
          <p:nvPr/>
        </p:nvSpPr>
        <p:spPr>
          <a:xfrm>
            <a:off x="3635896" y="3645024"/>
            <a:ext cx="1368152" cy="792088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944964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CN" altLang="en-US" dirty="0"/>
          </a:p>
        </p:txBody>
      </p:sp>
      <p:pic>
        <p:nvPicPr>
          <p:cNvPr id="286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647700"/>
            <a:ext cx="8712968" cy="5562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590040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CN" altLang="en-US"/>
          </a:p>
        </p:txBody>
      </p:sp>
      <p:pic>
        <p:nvPicPr>
          <p:cNvPr id="296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8520" y="0"/>
            <a:ext cx="925252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1630878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67544" y="548680"/>
            <a:ext cx="8229600" cy="990600"/>
          </a:xfrm>
        </p:spPr>
        <p:txBody>
          <a:bodyPr>
            <a:normAutofit/>
          </a:bodyPr>
          <a:lstStyle/>
          <a:p>
            <a:pPr algn="ctr"/>
            <a:r>
              <a:rPr lang="zh-CN" altLang="en-US" sz="4000" dirty="0" smtClean="0">
                <a:solidFill>
                  <a:srgbClr val="C00000"/>
                </a:solidFill>
              </a:rPr>
              <a:t>非计划性拔管</a:t>
            </a:r>
            <a:endParaRPr lang="zh-CN" altLang="en-US" sz="4000" dirty="0">
              <a:solidFill>
                <a:srgbClr val="C00000"/>
              </a:solidFill>
            </a:endParaRP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AutoShape 67"/>
          <p:cNvSpPr>
            <a:spLocks noChangeArrowheads="1"/>
          </p:cNvSpPr>
          <p:nvPr/>
        </p:nvSpPr>
        <p:spPr bwMode="gray">
          <a:xfrm>
            <a:off x="835967" y="1926852"/>
            <a:ext cx="6750050" cy="3673488"/>
          </a:xfrm>
          <a:prstGeom prst="roundRect">
            <a:avLst>
              <a:gd name="adj" fmla="val 16667"/>
            </a:avLst>
          </a:prstGeom>
          <a:gradFill flip="none" rotWithShape="1">
            <a:gsLst>
              <a:gs pos="0">
                <a:schemeClr val="bg1">
                  <a:lumMod val="75000"/>
                </a:schemeClr>
              </a:gs>
              <a:gs pos="100000">
                <a:schemeClr val="bg1">
                  <a:lumMod val="95000"/>
                </a:schemeClr>
              </a:gs>
            </a:gsLst>
            <a:lin ang="13500000" scaled="1"/>
            <a:tileRect/>
          </a:gradFill>
          <a:ln w="25400">
            <a:noFill/>
          </a:ln>
          <a:effectLst>
            <a:outerShdw blurRad="225425" dist="38100" dir="5220000" algn="ctr">
              <a:srgbClr val="000000">
                <a:alpha val="33000"/>
              </a:srgbClr>
            </a:outerShdw>
          </a:effectLst>
          <a:scene3d>
            <a:camera prst="orthographicFront"/>
            <a:lightRig rig="flat" dir="t"/>
          </a:scene3d>
          <a:sp3d extrusionH="1270000" contourW="19050">
            <a:bevelT w="101600" prst="convex"/>
            <a:bevelB w="0" h="50800"/>
            <a:contourClr>
              <a:schemeClr val="bg1"/>
            </a:contourClr>
          </a:sp3d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anchor="ctr">
            <a:sp3d/>
          </a:bodyPr>
          <a:lstStyle/>
          <a:p>
            <a:pPr marL="0" lvl="2" algn="ctr" eaLnBrk="0" fontAlgn="ctr" hangingPunct="0">
              <a:buClr>
                <a:srgbClr val="FF0000"/>
              </a:buClr>
              <a:buSzPct val="70000"/>
              <a:buFont typeface="Wingdings" pitchFamily="2" charset="2"/>
              <a:buChar char="u"/>
              <a:tabLst>
                <a:tab pos="136525" algn="l"/>
              </a:tabLst>
              <a:defRPr/>
            </a:pPr>
            <a:endParaRPr lang="zh-CN" altLang="en-US" sz="1600" b="1">
              <a:solidFill>
                <a:schemeClr val="bg1"/>
              </a:solidFill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5" name="AutoShape 69"/>
          <p:cNvSpPr>
            <a:spLocks noChangeArrowheads="1"/>
          </p:cNvSpPr>
          <p:nvPr/>
        </p:nvSpPr>
        <p:spPr bwMode="gray">
          <a:xfrm>
            <a:off x="640817" y="1655391"/>
            <a:ext cx="1838325" cy="3309937"/>
          </a:xfrm>
          <a:prstGeom prst="roundRect">
            <a:avLst>
              <a:gd name="adj" fmla="val 16667"/>
            </a:avLst>
          </a:prstGeom>
          <a:gradFill flip="none" rotWithShape="1">
            <a:gsLst>
              <a:gs pos="0">
                <a:srgbClr val="6EFF01"/>
              </a:gs>
              <a:gs pos="90000">
                <a:srgbClr val="0F5000"/>
              </a:gs>
            </a:gsLst>
            <a:lin ang="2700000" scaled="1"/>
            <a:tileRect/>
          </a:gradFill>
          <a:ln w="25400">
            <a:noFill/>
          </a:ln>
          <a:effectLst>
            <a:outerShdw blurRad="225425" dist="38100" dir="5220000" algn="ctr">
              <a:srgbClr val="000000">
                <a:alpha val="33000"/>
              </a:srgbClr>
            </a:outerShdw>
          </a:effectLst>
          <a:scene3d>
            <a:camera prst="orthographicFront"/>
            <a:lightRig rig="flat" dir="t"/>
          </a:scene3d>
          <a:sp3d>
            <a:bevelT prst="convex"/>
            <a:bevelB w="0" h="0"/>
            <a:contourClr>
              <a:schemeClr val="bg1"/>
            </a:contourClr>
          </a:sp3d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anchor="ctr">
            <a:sp3d/>
          </a:bodyPr>
          <a:lstStyle/>
          <a:p>
            <a:pPr algn="ctr" eaLnBrk="0" fontAlgn="ctr" hangingPunct="0">
              <a:buClr>
                <a:srgbClr val="FF0000"/>
              </a:buClr>
              <a:buSzPct val="70000"/>
              <a:defRPr/>
            </a:pPr>
            <a:endParaRPr lang="zh-CN" altLang="en-US" sz="1600" b="1">
              <a:solidFill>
                <a:schemeClr val="bg1"/>
              </a:solidFill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6" name="AutoShape 70"/>
          <p:cNvSpPr>
            <a:spLocks noChangeArrowheads="1"/>
          </p:cNvSpPr>
          <p:nvPr/>
        </p:nvSpPr>
        <p:spPr bwMode="gray">
          <a:xfrm>
            <a:off x="683568" y="1720477"/>
            <a:ext cx="1687513" cy="457200"/>
          </a:xfrm>
          <a:prstGeom prst="roundRect">
            <a:avLst>
              <a:gd name="adj" fmla="val 50000"/>
            </a:avLst>
          </a:prstGeom>
          <a:gradFill rotWithShape="1">
            <a:gsLst>
              <a:gs pos="0">
                <a:schemeClr val="bg1"/>
              </a:gs>
              <a:gs pos="100000">
                <a:schemeClr val="bg1">
                  <a:alpha val="0"/>
                </a:schemeClr>
              </a:gs>
            </a:gsLst>
            <a:lin ang="5400000" scaled="1"/>
          </a:gradFill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endParaRPr lang="zh-CN" altLang="en-US"/>
          </a:p>
        </p:txBody>
      </p:sp>
      <p:sp>
        <p:nvSpPr>
          <p:cNvPr id="7" name="AutoShape 72"/>
          <p:cNvSpPr>
            <a:spLocks noChangeArrowheads="1"/>
          </p:cNvSpPr>
          <p:nvPr/>
        </p:nvSpPr>
        <p:spPr bwMode="gray">
          <a:xfrm>
            <a:off x="3399781" y="1655391"/>
            <a:ext cx="1838325" cy="3309937"/>
          </a:xfrm>
          <a:prstGeom prst="roundRect">
            <a:avLst>
              <a:gd name="adj" fmla="val 16667"/>
            </a:avLst>
          </a:prstGeom>
          <a:gradFill flip="none" rotWithShape="1">
            <a:gsLst>
              <a:gs pos="0">
                <a:srgbClr val="FFCF01"/>
              </a:gs>
              <a:gs pos="90000">
                <a:srgbClr val="E22000"/>
              </a:gs>
            </a:gsLst>
            <a:lin ang="2700000" scaled="1"/>
            <a:tileRect/>
          </a:gradFill>
          <a:ln w="25400">
            <a:noFill/>
          </a:ln>
          <a:effectLst>
            <a:outerShdw blurRad="225425" dist="38100" dir="5220000" algn="ctr">
              <a:srgbClr val="000000">
                <a:alpha val="33000"/>
              </a:srgbClr>
            </a:outerShdw>
          </a:effectLst>
          <a:scene3d>
            <a:camera prst="orthographicFront"/>
            <a:lightRig rig="flat" dir="t"/>
          </a:scene3d>
          <a:sp3d extrusionH="304800">
            <a:bevelT w="101600" prst="convex"/>
            <a:bevelB w="0" h="63500"/>
            <a:contourClr>
              <a:srgbClr val="FFE593"/>
            </a:contourClr>
          </a:sp3d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anchor="ctr">
            <a:sp3d/>
          </a:bodyPr>
          <a:lstStyle/>
          <a:p>
            <a:pPr algn="ctr" eaLnBrk="0" fontAlgn="ctr" hangingPunct="0">
              <a:buClr>
                <a:srgbClr val="FF0000"/>
              </a:buClr>
              <a:buSzPct val="70000"/>
              <a:defRPr/>
            </a:pPr>
            <a:endParaRPr lang="zh-CN" altLang="en-US" sz="1600" dirty="0">
              <a:solidFill>
                <a:schemeClr val="bg1"/>
              </a:solidFill>
              <a:effectLst>
                <a:reflection blurRad="6350" stA="50000" endA="300" endPos="50000" dist="29997" dir="5400000" sy="-100000" algn="bl" rotWithShape="0"/>
              </a:effectLst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8" name="AutoShape 75"/>
          <p:cNvSpPr>
            <a:spLocks noChangeArrowheads="1"/>
          </p:cNvSpPr>
          <p:nvPr/>
        </p:nvSpPr>
        <p:spPr bwMode="gray">
          <a:xfrm>
            <a:off x="6236643" y="1655391"/>
            <a:ext cx="1838325" cy="3309937"/>
          </a:xfrm>
          <a:prstGeom prst="roundRect">
            <a:avLst>
              <a:gd name="adj" fmla="val 16667"/>
            </a:avLst>
          </a:prstGeom>
          <a:gradFill flip="none" rotWithShape="1">
            <a:gsLst>
              <a:gs pos="0">
                <a:srgbClr val="00DFF6"/>
              </a:gs>
              <a:gs pos="90000">
                <a:srgbClr val="002774"/>
              </a:gs>
            </a:gsLst>
            <a:lin ang="2700000" scaled="1"/>
            <a:tileRect/>
          </a:gradFill>
          <a:ln w="25400">
            <a:noFill/>
          </a:ln>
          <a:effectLst>
            <a:outerShdw blurRad="225425" dist="38100" dir="5220000" algn="ctr">
              <a:srgbClr val="000000">
                <a:alpha val="33000"/>
              </a:srgbClr>
            </a:outerShdw>
          </a:effectLst>
          <a:scene3d>
            <a:camera prst="orthographicFront"/>
            <a:lightRig rig="flat" dir="t"/>
          </a:scene3d>
          <a:sp3d contourW="19050">
            <a:bevelT prst="convex"/>
            <a:bevelB w="0" h="0"/>
            <a:contourClr>
              <a:srgbClr val="AFEAFF"/>
            </a:contourClr>
          </a:sp3d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anchor="ctr">
            <a:sp3d/>
          </a:bodyPr>
          <a:lstStyle/>
          <a:p>
            <a:pPr algn="ctr" eaLnBrk="0" fontAlgn="ctr" hangingPunct="0">
              <a:buClr>
                <a:srgbClr val="FF0000"/>
              </a:buClr>
              <a:buSzPct val="70000"/>
              <a:defRPr/>
            </a:pPr>
            <a:endParaRPr lang="zh-CN" altLang="en-US" sz="1600" b="1" dirty="0">
              <a:solidFill>
                <a:schemeClr val="bg1"/>
              </a:solidFill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9" name="AutoShape 70"/>
          <p:cNvSpPr>
            <a:spLocks noChangeArrowheads="1"/>
          </p:cNvSpPr>
          <p:nvPr/>
        </p:nvSpPr>
        <p:spPr bwMode="gray">
          <a:xfrm>
            <a:off x="3461693" y="1742702"/>
            <a:ext cx="1687513" cy="457200"/>
          </a:xfrm>
          <a:prstGeom prst="roundRect">
            <a:avLst>
              <a:gd name="adj" fmla="val 50000"/>
            </a:avLst>
          </a:prstGeom>
          <a:gradFill rotWithShape="1">
            <a:gsLst>
              <a:gs pos="0">
                <a:schemeClr val="bg1"/>
              </a:gs>
              <a:gs pos="100000">
                <a:schemeClr val="bg1">
                  <a:alpha val="0"/>
                </a:schemeClr>
              </a:gs>
            </a:gsLst>
            <a:lin ang="5400000" scaled="1"/>
          </a:gradFill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endParaRPr lang="zh-CN" altLang="en-US"/>
          </a:p>
        </p:txBody>
      </p:sp>
      <p:sp>
        <p:nvSpPr>
          <p:cNvPr id="10" name="AutoShape 70"/>
          <p:cNvSpPr>
            <a:spLocks noChangeArrowheads="1"/>
          </p:cNvSpPr>
          <p:nvPr/>
        </p:nvSpPr>
        <p:spPr bwMode="gray">
          <a:xfrm>
            <a:off x="6306493" y="1723652"/>
            <a:ext cx="1687513" cy="457200"/>
          </a:xfrm>
          <a:prstGeom prst="roundRect">
            <a:avLst>
              <a:gd name="adj" fmla="val 50000"/>
            </a:avLst>
          </a:prstGeom>
          <a:gradFill rotWithShape="1">
            <a:gsLst>
              <a:gs pos="0">
                <a:schemeClr val="bg1"/>
              </a:gs>
              <a:gs pos="100000">
                <a:schemeClr val="bg1">
                  <a:alpha val="0"/>
                </a:schemeClr>
              </a:gs>
            </a:gsLst>
            <a:lin ang="5400000" scaled="1"/>
          </a:gradFill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endParaRPr lang="zh-CN" altLang="en-US"/>
          </a:p>
        </p:txBody>
      </p:sp>
      <p:sp>
        <p:nvSpPr>
          <p:cNvPr id="11" name="TextBox 10"/>
          <p:cNvSpPr txBox="1"/>
          <p:nvPr/>
        </p:nvSpPr>
        <p:spPr bwMode="auto">
          <a:xfrm>
            <a:off x="635917" y="2215081"/>
            <a:ext cx="1775504" cy="369332"/>
          </a:xfrm>
          <a:prstGeom prst="rect">
            <a:avLst/>
          </a:prstGeom>
          <a:noFill/>
          <a:scene3d>
            <a:camera prst="orthographicFront"/>
            <a:lightRig rig="flat" dir="t"/>
          </a:scene3d>
          <a:sp3d/>
        </p:spPr>
        <p:txBody>
          <a:bodyPr>
            <a:spAutoFit/>
          </a:bodyPr>
          <a:lstStyle/>
          <a:p>
            <a:pPr algn="ctr">
              <a:defRPr/>
            </a:pPr>
            <a:r>
              <a:rPr lang="zh-CN" altLang="en-US" b="1" dirty="0" smtClean="0">
                <a:solidFill>
                  <a:schemeClr val="bg1"/>
                </a:solidFill>
                <a:effectLst>
                  <a:reflection blurRad="6350" stA="50000" endA="300" endPos="50000" dist="60007" dir="5400000" sy="-100000" algn="bl" rotWithShape="0"/>
                </a:effectLst>
                <a:latin typeface="微软雅黑" pitchFamily="34" charset="-122"/>
                <a:ea typeface="微软雅黑" pitchFamily="34" charset="-122"/>
              </a:rPr>
              <a:t>患者因素</a:t>
            </a:r>
            <a:endParaRPr lang="zh-CN" altLang="en-US" b="1" dirty="0">
              <a:solidFill>
                <a:schemeClr val="bg1"/>
              </a:solidFill>
              <a:effectLst>
                <a:reflection blurRad="6350" stA="50000" endA="300" endPos="50000" dist="60007" dir="5400000" sy="-100000" algn="bl" rotWithShape="0"/>
              </a:effectLst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12" name="矩形 11"/>
          <p:cNvSpPr/>
          <p:nvPr/>
        </p:nvSpPr>
        <p:spPr>
          <a:xfrm>
            <a:off x="778817" y="2858715"/>
            <a:ext cx="1430338" cy="1169551"/>
          </a:xfrm>
          <a:prstGeom prst="rect">
            <a:avLst/>
          </a:prstGeom>
        </p:spPr>
        <p:txBody>
          <a:bodyPr>
            <a:spAutoFit/>
          </a:bodyPr>
          <a:lstStyle/>
          <a:p>
            <a:pPr marL="0" lvl="2" defTabSz="912813" eaLnBrk="0" hangingPunct="0">
              <a:buClr>
                <a:schemeClr val="bg1"/>
              </a:buClr>
              <a:buSzPct val="70000"/>
              <a:buFont typeface="Wingdings" pitchFamily="2" charset="2"/>
              <a:buChar char="p"/>
              <a:tabLst>
                <a:tab pos="136525" algn="l"/>
              </a:tabLst>
              <a:defRPr/>
            </a:pPr>
            <a:r>
              <a:rPr lang="zh-CN" altLang="en-US" sz="1400" b="1" spc="50" dirty="0">
                <a:ln w="11430"/>
                <a:solidFill>
                  <a:schemeClr val="bg1"/>
                </a:solidFill>
                <a:latin typeface="华文中宋" pitchFamily="2" charset="-122"/>
                <a:ea typeface="华文中宋" pitchFamily="2" charset="-122"/>
              </a:rPr>
              <a:t>疼痛、</a:t>
            </a:r>
            <a:r>
              <a:rPr lang="zh-CN" altLang="en-US" sz="1400" b="1" spc="50" dirty="0" smtClean="0">
                <a:ln w="11430"/>
                <a:solidFill>
                  <a:schemeClr val="bg1"/>
                </a:solidFill>
                <a:latin typeface="华文中宋" pitchFamily="2" charset="-122"/>
                <a:ea typeface="华文中宋" pitchFamily="2" charset="-122"/>
              </a:rPr>
              <a:t>紧张</a:t>
            </a:r>
            <a:endParaRPr lang="en-US" altLang="zh-CN" sz="1400" b="1" spc="50" dirty="0" smtClean="0">
              <a:ln w="11430"/>
              <a:solidFill>
                <a:schemeClr val="bg1"/>
              </a:solidFill>
              <a:latin typeface="华文中宋" pitchFamily="2" charset="-122"/>
              <a:ea typeface="华文中宋" pitchFamily="2" charset="-122"/>
            </a:endParaRPr>
          </a:p>
          <a:p>
            <a:pPr marL="0" lvl="2" defTabSz="912813" eaLnBrk="0" hangingPunct="0">
              <a:buClr>
                <a:schemeClr val="bg1"/>
              </a:buClr>
              <a:buSzPct val="70000"/>
              <a:buFont typeface="Wingdings" pitchFamily="2" charset="2"/>
              <a:buChar char="p"/>
              <a:tabLst>
                <a:tab pos="136525" algn="l"/>
              </a:tabLst>
              <a:defRPr/>
            </a:pPr>
            <a:r>
              <a:rPr lang="zh-CN" altLang="en-US" sz="1400" b="1" spc="50" dirty="0" smtClean="0">
                <a:ln w="11430"/>
                <a:solidFill>
                  <a:schemeClr val="bg1"/>
                </a:solidFill>
                <a:latin typeface="华文中宋" pitchFamily="2" charset="-122"/>
                <a:ea typeface="华文中宋" pitchFamily="2" charset="-122"/>
              </a:rPr>
              <a:t>舒适改变</a:t>
            </a:r>
            <a:endParaRPr lang="en-US" altLang="zh-CN" sz="1400" b="1" spc="50" dirty="0" smtClean="0">
              <a:ln w="11430"/>
              <a:solidFill>
                <a:schemeClr val="bg1"/>
              </a:solidFill>
              <a:latin typeface="华文中宋" pitchFamily="2" charset="-122"/>
              <a:ea typeface="华文中宋" pitchFamily="2" charset="-122"/>
            </a:endParaRPr>
          </a:p>
          <a:p>
            <a:pPr marL="0" lvl="2" defTabSz="912813" eaLnBrk="0" hangingPunct="0">
              <a:buClr>
                <a:schemeClr val="bg1"/>
              </a:buClr>
              <a:buSzPct val="70000"/>
              <a:buFont typeface="Wingdings" pitchFamily="2" charset="2"/>
              <a:buChar char="p"/>
              <a:tabLst>
                <a:tab pos="136525" algn="l"/>
              </a:tabLst>
              <a:defRPr/>
            </a:pPr>
            <a:r>
              <a:rPr lang="zh-CN" altLang="en-US" sz="1400" b="1" spc="50" dirty="0">
                <a:ln w="11430"/>
                <a:solidFill>
                  <a:schemeClr val="bg1"/>
                </a:solidFill>
                <a:latin typeface="华文中宋" pitchFamily="2" charset="-122"/>
                <a:ea typeface="华文中宋" pitchFamily="2" charset="-122"/>
              </a:rPr>
              <a:t>气道</a:t>
            </a:r>
            <a:r>
              <a:rPr lang="zh-CN" altLang="en-US" sz="1400" b="1" spc="50" dirty="0" smtClean="0">
                <a:ln w="11430"/>
                <a:solidFill>
                  <a:schemeClr val="bg1"/>
                </a:solidFill>
                <a:latin typeface="华文中宋" pitchFamily="2" charset="-122"/>
                <a:ea typeface="华文中宋" pitchFamily="2" charset="-122"/>
              </a:rPr>
              <a:t>问题</a:t>
            </a:r>
            <a:endParaRPr lang="en-US" altLang="zh-CN" sz="1400" b="1" spc="50" dirty="0" smtClean="0">
              <a:ln w="11430"/>
              <a:solidFill>
                <a:schemeClr val="bg1"/>
              </a:solidFill>
              <a:latin typeface="华文中宋" pitchFamily="2" charset="-122"/>
              <a:ea typeface="华文中宋" pitchFamily="2" charset="-122"/>
            </a:endParaRPr>
          </a:p>
          <a:p>
            <a:pPr marL="0" lvl="2" defTabSz="912813" eaLnBrk="0" hangingPunct="0">
              <a:buClr>
                <a:schemeClr val="bg1"/>
              </a:buClr>
              <a:buSzPct val="70000"/>
              <a:buFont typeface="Wingdings" pitchFamily="2" charset="2"/>
              <a:buChar char="p"/>
              <a:tabLst>
                <a:tab pos="136525" algn="l"/>
              </a:tabLst>
              <a:defRPr/>
            </a:pPr>
            <a:r>
              <a:rPr lang="zh-CN" altLang="en-US" sz="1400" b="1" spc="50" dirty="0" smtClean="0">
                <a:ln w="11430"/>
                <a:solidFill>
                  <a:schemeClr val="bg1"/>
                </a:solidFill>
                <a:latin typeface="华文中宋" pitchFamily="2" charset="-122"/>
                <a:ea typeface="华文中宋" pitchFamily="2" charset="-122"/>
              </a:rPr>
              <a:t>意识状态</a:t>
            </a:r>
            <a:endParaRPr lang="en-US" altLang="zh-CN" sz="1400" b="1" spc="50" dirty="0" smtClean="0">
              <a:ln w="11430"/>
              <a:solidFill>
                <a:schemeClr val="bg1"/>
              </a:solidFill>
              <a:latin typeface="华文中宋" pitchFamily="2" charset="-122"/>
              <a:ea typeface="华文中宋" pitchFamily="2" charset="-122"/>
            </a:endParaRPr>
          </a:p>
          <a:p>
            <a:pPr marL="0" lvl="2" defTabSz="912813" eaLnBrk="0" hangingPunct="0">
              <a:buClr>
                <a:schemeClr val="bg1"/>
              </a:buClr>
              <a:buSzPct val="70000"/>
              <a:buFont typeface="Wingdings" pitchFamily="2" charset="2"/>
              <a:buChar char="p"/>
              <a:tabLst>
                <a:tab pos="136525" algn="l"/>
              </a:tabLst>
              <a:defRPr/>
            </a:pPr>
            <a:r>
              <a:rPr lang="zh-CN" altLang="en-US" sz="1400" b="1" spc="50" dirty="0" smtClean="0">
                <a:ln w="11430"/>
                <a:solidFill>
                  <a:schemeClr val="bg1"/>
                </a:solidFill>
                <a:latin typeface="华文中宋" pitchFamily="2" charset="-122"/>
                <a:ea typeface="华文中宋" pitchFamily="2" charset="-122"/>
              </a:rPr>
              <a:t>年龄因素</a:t>
            </a:r>
            <a:endParaRPr lang="en-US" altLang="zh-CN" sz="1400" b="1" spc="50" dirty="0">
              <a:ln w="11430"/>
              <a:solidFill>
                <a:schemeClr val="bg1"/>
              </a:solidFill>
              <a:latin typeface="华文中宋" pitchFamily="2" charset="-122"/>
              <a:ea typeface="华文中宋" pitchFamily="2" charset="-122"/>
            </a:endParaRPr>
          </a:p>
        </p:txBody>
      </p:sp>
      <p:sp>
        <p:nvSpPr>
          <p:cNvPr id="13" name="TextBox 12"/>
          <p:cNvSpPr txBox="1"/>
          <p:nvPr/>
        </p:nvSpPr>
        <p:spPr bwMode="auto">
          <a:xfrm>
            <a:off x="3432445" y="2205838"/>
            <a:ext cx="1775504" cy="369332"/>
          </a:xfrm>
          <a:prstGeom prst="rect">
            <a:avLst/>
          </a:prstGeom>
          <a:noFill/>
          <a:scene3d>
            <a:camera prst="orthographicFront"/>
            <a:lightRig rig="flat" dir="t"/>
          </a:scene3d>
          <a:sp3d/>
        </p:spPr>
        <p:txBody>
          <a:bodyPr>
            <a:spAutoFit/>
          </a:bodyPr>
          <a:lstStyle/>
          <a:p>
            <a:pPr algn="ctr">
              <a:defRPr/>
            </a:pPr>
            <a:r>
              <a:rPr lang="zh-CN" altLang="en-US" b="1" dirty="0" smtClean="0">
                <a:solidFill>
                  <a:schemeClr val="bg1"/>
                </a:solidFill>
                <a:effectLst>
                  <a:reflection blurRad="6350" stA="50000" endA="300" endPos="50000" dist="60007" dir="5400000" sy="-100000" algn="bl" rotWithShape="0"/>
                </a:effectLst>
                <a:latin typeface="微软雅黑" pitchFamily="34" charset="-122"/>
                <a:ea typeface="微软雅黑" pitchFamily="34" charset="-122"/>
              </a:rPr>
              <a:t>导管管理方面</a:t>
            </a:r>
            <a:endParaRPr lang="zh-CN" altLang="en-US" b="1" dirty="0">
              <a:solidFill>
                <a:schemeClr val="bg1"/>
              </a:solidFill>
              <a:effectLst>
                <a:reflection blurRad="6350" stA="50000" endA="300" endPos="50000" dist="60007" dir="5400000" sy="-100000" algn="bl" rotWithShape="0"/>
              </a:effectLst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14" name="矩形 13"/>
          <p:cNvSpPr/>
          <p:nvPr/>
        </p:nvSpPr>
        <p:spPr>
          <a:xfrm>
            <a:off x="3575992" y="2849190"/>
            <a:ext cx="1430338" cy="954107"/>
          </a:xfrm>
          <a:prstGeom prst="rect">
            <a:avLst/>
          </a:prstGeom>
        </p:spPr>
        <p:txBody>
          <a:bodyPr>
            <a:spAutoFit/>
          </a:bodyPr>
          <a:lstStyle/>
          <a:p>
            <a:pPr marL="0" lvl="2" defTabSz="912813" eaLnBrk="0" hangingPunct="0">
              <a:buClr>
                <a:schemeClr val="bg1"/>
              </a:buClr>
              <a:buSzPct val="70000"/>
              <a:buFont typeface="Wingdings" pitchFamily="2" charset="2"/>
              <a:buChar char="p"/>
              <a:tabLst>
                <a:tab pos="136525" algn="l"/>
              </a:tabLst>
              <a:defRPr/>
            </a:pPr>
            <a:r>
              <a:rPr lang="zh-CN" altLang="en-US" sz="1400" b="1" spc="50" dirty="0">
                <a:ln w="11430"/>
                <a:solidFill>
                  <a:schemeClr val="bg1"/>
                </a:solidFill>
                <a:latin typeface="华文中宋" pitchFamily="2" charset="-122"/>
                <a:ea typeface="华文中宋" pitchFamily="2" charset="-122"/>
              </a:rPr>
              <a:t>插管</a:t>
            </a:r>
            <a:r>
              <a:rPr lang="zh-CN" altLang="en-US" sz="1400" b="1" spc="50" dirty="0" smtClean="0">
                <a:ln w="11430"/>
                <a:solidFill>
                  <a:schemeClr val="bg1"/>
                </a:solidFill>
                <a:latin typeface="华文中宋" pitchFamily="2" charset="-122"/>
                <a:ea typeface="华文中宋" pitchFamily="2" charset="-122"/>
              </a:rPr>
              <a:t>方式</a:t>
            </a:r>
            <a:endParaRPr lang="en-US" altLang="zh-CN" sz="1400" b="1" spc="50" dirty="0" smtClean="0">
              <a:ln w="11430"/>
              <a:solidFill>
                <a:schemeClr val="bg1"/>
              </a:solidFill>
              <a:latin typeface="华文中宋" pitchFamily="2" charset="-122"/>
              <a:ea typeface="华文中宋" pitchFamily="2" charset="-122"/>
            </a:endParaRPr>
          </a:p>
          <a:p>
            <a:pPr marL="0" lvl="2" defTabSz="912813" eaLnBrk="0" hangingPunct="0">
              <a:buClr>
                <a:schemeClr val="bg1"/>
              </a:buClr>
              <a:buSzPct val="70000"/>
              <a:buFont typeface="Wingdings" pitchFamily="2" charset="2"/>
              <a:buChar char="p"/>
              <a:tabLst>
                <a:tab pos="136525" algn="l"/>
              </a:tabLst>
              <a:defRPr/>
            </a:pPr>
            <a:r>
              <a:rPr lang="zh-CN" altLang="en-US" sz="1400" b="1" spc="50" dirty="0" smtClean="0">
                <a:ln w="11430"/>
                <a:solidFill>
                  <a:schemeClr val="bg1"/>
                </a:solidFill>
                <a:latin typeface="华文中宋" pitchFamily="2" charset="-122"/>
                <a:ea typeface="华文中宋" pitchFamily="2" charset="-122"/>
              </a:rPr>
              <a:t>导管</a:t>
            </a:r>
            <a:r>
              <a:rPr lang="zh-CN" altLang="en-US" sz="1400" b="1" spc="50" dirty="0">
                <a:ln w="11430"/>
                <a:solidFill>
                  <a:schemeClr val="bg1"/>
                </a:solidFill>
                <a:latin typeface="华文中宋" pitchFamily="2" charset="-122"/>
                <a:ea typeface="华文中宋" pitchFamily="2" charset="-122"/>
              </a:rPr>
              <a:t>固定</a:t>
            </a:r>
            <a:r>
              <a:rPr lang="zh-CN" altLang="en-US" sz="1400" b="1" spc="50" dirty="0" smtClean="0">
                <a:ln w="11430"/>
                <a:solidFill>
                  <a:schemeClr val="bg1"/>
                </a:solidFill>
                <a:latin typeface="华文中宋" pitchFamily="2" charset="-122"/>
                <a:ea typeface="华文中宋" pitchFamily="2" charset="-122"/>
              </a:rPr>
              <a:t>不当</a:t>
            </a:r>
            <a:endParaRPr lang="en-US" altLang="zh-CN" sz="1400" b="1" spc="50" dirty="0" smtClean="0">
              <a:ln w="11430"/>
              <a:solidFill>
                <a:schemeClr val="bg1"/>
              </a:solidFill>
              <a:latin typeface="华文中宋" pitchFamily="2" charset="-122"/>
              <a:ea typeface="华文中宋" pitchFamily="2" charset="-122"/>
            </a:endParaRPr>
          </a:p>
          <a:p>
            <a:pPr marL="0" lvl="2" defTabSz="912813" eaLnBrk="0" hangingPunct="0">
              <a:buClr>
                <a:schemeClr val="bg1"/>
              </a:buClr>
              <a:buSzPct val="70000"/>
              <a:buFont typeface="Wingdings" pitchFamily="2" charset="2"/>
              <a:buChar char="p"/>
              <a:tabLst>
                <a:tab pos="136525" algn="l"/>
              </a:tabLst>
              <a:defRPr/>
            </a:pPr>
            <a:r>
              <a:rPr lang="zh-CN" altLang="en-US" sz="1400" b="1" spc="50" dirty="0">
                <a:ln w="11430"/>
                <a:solidFill>
                  <a:schemeClr val="bg1"/>
                </a:solidFill>
                <a:latin typeface="华文中宋" pitchFamily="2" charset="-122"/>
                <a:ea typeface="华文中宋" pitchFamily="2" charset="-122"/>
              </a:rPr>
              <a:t>无充气套囊或充气套囊破裂</a:t>
            </a:r>
            <a:endParaRPr lang="en-US" altLang="zh-CN" sz="1400" b="1" spc="50" dirty="0">
              <a:ln w="11430"/>
              <a:solidFill>
                <a:schemeClr val="bg1"/>
              </a:solidFill>
              <a:latin typeface="华文中宋" pitchFamily="2" charset="-122"/>
              <a:ea typeface="华文中宋" pitchFamily="2" charset="-122"/>
            </a:endParaRPr>
          </a:p>
        </p:txBody>
      </p:sp>
      <p:sp>
        <p:nvSpPr>
          <p:cNvPr id="15" name="TextBox 14"/>
          <p:cNvSpPr txBox="1"/>
          <p:nvPr/>
        </p:nvSpPr>
        <p:spPr bwMode="auto">
          <a:xfrm>
            <a:off x="6289965" y="2213912"/>
            <a:ext cx="1775504" cy="369332"/>
          </a:xfrm>
          <a:prstGeom prst="rect">
            <a:avLst/>
          </a:prstGeom>
          <a:noFill/>
          <a:scene3d>
            <a:camera prst="orthographicFront"/>
            <a:lightRig rig="flat" dir="t"/>
          </a:scene3d>
          <a:sp3d/>
        </p:spPr>
        <p:txBody>
          <a:bodyPr>
            <a:spAutoFit/>
          </a:bodyPr>
          <a:lstStyle/>
          <a:p>
            <a:pPr algn="ctr">
              <a:defRPr/>
            </a:pPr>
            <a:r>
              <a:rPr lang="zh-CN" altLang="en-US" b="1" dirty="0" smtClean="0">
                <a:solidFill>
                  <a:schemeClr val="bg1"/>
                </a:solidFill>
                <a:effectLst>
                  <a:reflection blurRad="6350" stA="50000" endA="300" endPos="50000" dist="60007" dir="5400000" sy="-100000" algn="bl" rotWithShape="0"/>
                </a:effectLst>
                <a:latin typeface="微软雅黑" pitchFamily="34" charset="-122"/>
                <a:ea typeface="微软雅黑" pitchFamily="34" charset="-122"/>
              </a:rPr>
              <a:t>医护方面</a:t>
            </a:r>
            <a:endParaRPr lang="zh-CN" altLang="en-US" b="1" dirty="0">
              <a:solidFill>
                <a:schemeClr val="bg1"/>
              </a:solidFill>
              <a:effectLst>
                <a:reflection blurRad="6350" stA="50000" endA="300" endPos="50000" dist="60007" dir="5400000" sy="-100000" algn="bl" rotWithShape="0"/>
              </a:effectLst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16" name="矩形 15"/>
          <p:cNvSpPr/>
          <p:nvPr/>
        </p:nvSpPr>
        <p:spPr>
          <a:xfrm>
            <a:off x="6433492" y="2857127"/>
            <a:ext cx="1430338" cy="1815882"/>
          </a:xfrm>
          <a:prstGeom prst="rect">
            <a:avLst/>
          </a:prstGeom>
        </p:spPr>
        <p:txBody>
          <a:bodyPr>
            <a:spAutoFit/>
          </a:bodyPr>
          <a:lstStyle/>
          <a:p>
            <a:pPr marL="0" lvl="2" defTabSz="912813" eaLnBrk="0" hangingPunct="0">
              <a:buClr>
                <a:schemeClr val="bg1"/>
              </a:buClr>
              <a:buSzPct val="70000"/>
              <a:buFont typeface="Wingdings" pitchFamily="2" charset="2"/>
              <a:buChar char="p"/>
              <a:tabLst>
                <a:tab pos="136525" algn="l"/>
              </a:tabLst>
              <a:defRPr/>
            </a:pPr>
            <a:r>
              <a:rPr lang="zh-CN" altLang="en-US" sz="1400" b="1" spc="50" dirty="0" smtClean="0">
                <a:ln w="11430"/>
                <a:solidFill>
                  <a:schemeClr val="bg1"/>
                </a:solidFill>
                <a:latin typeface="华文中宋" pitchFamily="2" charset="-122"/>
                <a:ea typeface="华文中宋" pitchFamily="2" charset="-122"/>
              </a:rPr>
              <a:t>约束不当</a:t>
            </a:r>
            <a:endParaRPr lang="en-US" altLang="zh-CN" sz="1400" b="1" spc="50" dirty="0" smtClean="0">
              <a:ln w="11430"/>
              <a:solidFill>
                <a:schemeClr val="bg1"/>
              </a:solidFill>
              <a:latin typeface="华文中宋" pitchFamily="2" charset="-122"/>
              <a:ea typeface="华文中宋" pitchFamily="2" charset="-122"/>
            </a:endParaRPr>
          </a:p>
          <a:p>
            <a:pPr marL="0" lvl="2" defTabSz="912813" eaLnBrk="0" hangingPunct="0">
              <a:buClr>
                <a:schemeClr val="bg1"/>
              </a:buClr>
              <a:buSzPct val="70000"/>
              <a:buFont typeface="Wingdings" pitchFamily="2" charset="2"/>
              <a:buChar char="p"/>
              <a:tabLst>
                <a:tab pos="136525" algn="l"/>
              </a:tabLst>
              <a:defRPr/>
            </a:pPr>
            <a:r>
              <a:rPr lang="zh-CN" altLang="en-US" sz="1400" b="1" spc="50" dirty="0" smtClean="0">
                <a:ln w="11430"/>
                <a:solidFill>
                  <a:schemeClr val="bg1"/>
                </a:solidFill>
                <a:latin typeface="华文中宋" pitchFamily="2" charset="-122"/>
                <a:ea typeface="华文中宋" pitchFamily="2" charset="-122"/>
              </a:rPr>
              <a:t>镇静不当</a:t>
            </a:r>
            <a:endParaRPr lang="en-US" altLang="zh-CN" sz="1400" b="1" spc="50" dirty="0" smtClean="0">
              <a:ln w="11430"/>
              <a:solidFill>
                <a:schemeClr val="bg1"/>
              </a:solidFill>
              <a:latin typeface="华文中宋" pitchFamily="2" charset="-122"/>
              <a:ea typeface="华文中宋" pitchFamily="2" charset="-122"/>
            </a:endParaRPr>
          </a:p>
          <a:p>
            <a:pPr marL="0" lvl="2" defTabSz="912813" eaLnBrk="0" hangingPunct="0">
              <a:buClr>
                <a:schemeClr val="bg1"/>
              </a:buClr>
              <a:buSzPct val="70000"/>
              <a:buFont typeface="Wingdings" pitchFamily="2" charset="2"/>
              <a:buChar char="p"/>
              <a:tabLst>
                <a:tab pos="136525" algn="l"/>
              </a:tabLst>
              <a:defRPr/>
            </a:pPr>
            <a:r>
              <a:rPr lang="zh-CN" altLang="en-US" sz="1400" b="1" spc="50" dirty="0" smtClean="0">
                <a:ln w="11430"/>
                <a:solidFill>
                  <a:schemeClr val="bg1"/>
                </a:solidFill>
                <a:latin typeface="华文中宋" pitchFamily="2" charset="-122"/>
                <a:ea typeface="华文中宋" pitchFamily="2" charset="-122"/>
              </a:rPr>
              <a:t>操作</a:t>
            </a:r>
            <a:r>
              <a:rPr lang="zh-CN" altLang="en-US" sz="1400" b="1" spc="50" dirty="0">
                <a:ln w="11430"/>
                <a:solidFill>
                  <a:schemeClr val="bg1"/>
                </a:solidFill>
                <a:latin typeface="华文中宋" pitchFamily="2" charset="-122"/>
                <a:ea typeface="华文中宋" pitchFamily="2" charset="-122"/>
              </a:rPr>
              <a:t>中的</a:t>
            </a:r>
            <a:r>
              <a:rPr lang="zh-CN" altLang="en-US" sz="1400" b="1" spc="50" dirty="0" smtClean="0">
                <a:ln w="11430"/>
                <a:solidFill>
                  <a:schemeClr val="bg1"/>
                </a:solidFill>
                <a:latin typeface="华文中宋" pitchFamily="2" charset="-122"/>
                <a:ea typeface="华文中宋" pitchFamily="2" charset="-122"/>
              </a:rPr>
              <a:t>疏忽</a:t>
            </a:r>
            <a:endParaRPr lang="en-US" altLang="zh-CN" sz="1400" b="1" spc="50" dirty="0" smtClean="0">
              <a:ln w="11430"/>
              <a:solidFill>
                <a:schemeClr val="bg1"/>
              </a:solidFill>
              <a:latin typeface="华文中宋" pitchFamily="2" charset="-122"/>
              <a:ea typeface="华文中宋" pitchFamily="2" charset="-122"/>
            </a:endParaRPr>
          </a:p>
          <a:p>
            <a:pPr marL="0" lvl="2" defTabSz="912813" eaLnBrk="0" hangingPunct="0">
              <a:buClr>
                <a:schemeClr val="bg1"/>
              </a:buClr>
              <a:buSzPct val="70000"/>
              <a:buFont typeface="Wingdings" pitchFamily="2" charset="2"/>
              <a:buChar char="p"/>
              <a:tabLst>
                <a:tab pos="136525" algn="l"/>
              </a:tabLst>
              <a:defRPr/>
            </a:pPr>
            <a:r>
              <a:rPr lang="zh-CN" altLang="en-US" sz="1400" b="1" spc="50" dirty="0">
                <a:ln w="11430"/>
                <a:solidFill>
                  <a:schemeClr val="bg1"/>
                </a:solidFill>
                <a:latin typeface="华文中宋" pitchFamily="2" charset="-122"/>
                <a:ea typeface="华文中宋" pitchFamily="2" charset="-122"/>
              </a:rPr>
              <a:t>缺乏</a:t>
            </a:r>
            <a:r>
              <a:rPr lang="zh-CN" altLang="en-US" sz="1400" b="1" spc="50" dirty="0" smtClean="0">
                <a:ln w="11430"/>
                <a:solidFill>
                  <a:schemeClr val="bg1"/>
                </a:solidFill>
                <a:latin typeface="华文中宋" pitchFamily="2" charset="-122"/>
                <a:ea typeface="华文中宋" pitchFamily="2" charset="-122"/>
              </a:rPr>
              <a:t>有效沟通</a:t>
            </a:r>
            <a:endParaRPr lang="en-US" altLang="zh-CN" sz="1400" b="1" spc="50" dirty="0" smtClean="0">
              <a:ln w="11430"/>
              <a:solidFill>
                <a:schemeClr val="bg1"/>
              </a:solidFill>
              <a:latin typeface="华文中宋" pitchFamily="2" charset="-122"/>
              <a:ea typeface="华文中宋" pitchFamily="2" charset="-122"/>
            </a:endParaRPr>
          </a:p>
          <a:p>
            <a:pPr marL="0" lvl="2" defTabSz="912813" eaLnBrk="0" hangingPunct="0">
              <a:buClr>
                <a:schemeClr val="bg1"/>
              </a:buClr>
              <a:buSzPct val="70000"/>
              <a:buFont typeface="Wingdings" pitchFamily="2" charset="2"/>
              <a:buChar char="p"/>
              <a:tabLst>
                <a:tab pos="136525" algn="l"/>
              </a:tabLst>
              <a:defRPr/>
            </a:pPr>
            <a:r>
              <a:rPr lang="zh-CN" altLang="en-US" sz="1400" b="1" spc="50" dirty="0" smtClean="0">
                <a:ln w="11430"/>
                <a:solidFill>
                  <a:schemeClr val="bg1"/>
                </a:solidFill>
                <a:latin typeface="华文中宋" pitchFamily="2" charset="-122"/>
                <a:ea typeface="华文中宋" pitchFamily="2" charset="-122"/>
              </a:rPr>
              <a:t>宣教不到位</a:t>
            </a:r>
            <a:endParaRPr lang="en-US" altLang="zh-CN" sz="1400" b="1" spc="50" dirty="0" smtClean="0">
              <a:ln w="11430"/>
              <a:solidFill>
                <a:schemeClr val="bg1"/>
              </a:solidFill>
              <a:latin typeface="华文中宋" pitchFamily="2" charset="-122"/>
              <a:ea typeface="华文中宋" pitchFamily="2" charset="-122"/>
            </a:endParaRPr>
          </a:p>
          <a:p>
            <a:pPr marL="0" lvl="2" defTabSz="912813" eaLnBrk="0" hangingPunct="0">
              <a:buClr>
                <a:schemeClr val="bg1"/>
              </a:buClr>
              <a:buSzPct val="70000"/>
              <a:buFont typeface="Wingdings" pitchFamily="2" charset="2"/>
              <a:buChar char="p"/>
              <a:tabLst>
                <a:tab pos="136525" algn="l"/>
              </a:tabLst>
              <a:defRPr/>
            </a:pPr>
            <a:r>
              <a:rPr lang="zh-CN" altLang="en-US" sz="1400" b="1" spc="50" dirty="0" smtClean="0">
                <a:ln w="11430"/>
                <a:solidFill>
                  <a:schemeClr val="bg1"/>
                </a:solidFill>
                <a:latin typeface="华文中宋" pitchFamily="2" charset="-122"/>
                <a:ea typeface="华文中宋" pitchFamily="2" charset="-122"/>
              </a:rPr>
              <a:t>经验不足</a:t>
            </a:r>
            <a:endParaRPr lang="en-US" altLang="zh-CN" sz="1400" b="1" spc="50" dirty="0" smtClean="0">
              <a:ln w="11430"/>
              <a:solidFill>
                <a:schemeClr val="bg1"/>
              </a:solidFill>
              <a:latin typeface="华文中宋" pitchFamily="2" charset="-122"/>
              <a:ea typeface="华文中宋" pitchFamily="2" charset="-122"/>
            </a:endParaRPr>
          </a:p>
          <a:p>
            <a:pPr marL="0" lvl="2" defTabSz="912813" eaLnBrk="0" hangingPunct="0">
              <a:buClr>
                <a:schemeClr val="bg1"/>
              </a:buClr>
              <a:buSzPct val="70000"/>
              <a:buFont typeface="Wingdings" pitchFamily="2" charset="2"/>
              <a:buChar char="p"/>
              <a:tabLst>
                <a:tab pos="136525" algn="l"/>
              </a:tabLst>
              <a:defRPr/>
            </a:pPr>
            <a:r>
              <a:rPr lang="zh-CN" altLang="en-US" sz="1400" b="1" spc="50" dirty="0" smtClean="0">
                <a:ln w="11430"/>
                <a:solidFill>
                  <a:schemeClr val="bg1"/>
                </a:solidFill>
                <a:latin typeface="华文中宋" pitchFamily="2" charset="-122"/>
                <a:ea typeface="华文中宋" pitchFamily="2" charset="-122"/>
              </a:rPr>
              <a:t>巡视</a:t>
            </a:r>
            <a:r>
              <a:rPr lang="zh-CN" altLang="en-US" sz="1400" b="1" spc="50" dirty="0">
                <a:ln w="11430"/>
                <a:solidFill>
                  <a:schemeClr val="bg1"/>
                </a:solidFill>
                <a:latin typeface="华文中宋" pitchFamily="2" charset="-122"/>
                <a:ea typeface="华文中宋" pitchFamily="2" charset="-122"/>
              </a:rPr>
              <a:t>不</a:t>
            </a:r>
            <a:r>
              <a:rPr lang="zh-CN" altLang="en-US" sz="1400" b="1" spc="50" dirty="0" smtClean="0">
                <a:ln w="11430"/>
                <a:solidFill>
                  <a:schemeClr val="bg1"/>
                </a:solidFill>
                <a:latin typeface="华文中宋" pitchFamily="2" charset="-122"/>
                <a:ea typeface="华文中宋" pitchFamily="2" charset="-122"/>
              </a:rPr>
              <a:t>及时</a:t>
            </a:r>
            <a:endParaRPr lang="en-US" altLang="zh-CN" sz="1400" b="1" spc="50" dirty="0" smtClean="0">
              <a:ln w="11430"/>
              <a:solidFill>
                <a:schemeClr val="bg1"/>
              </a:solidFill>
              <a:latin typeface="华文中宋" pitchFamily="2" charset="-122"/>
              <a:ea typeface="华文中宋" pitchFamily="2" charset="-122"/>
            </a:endParaRPr>
          </a:p>
          <a:p>
            <a:pPr marL="0" lvl="2" defTabSz="912813" eaLnBrk="0" hangingPunct="0">
              <a:buClr>
                <a:schemeClr val="bg1"/>
              </a:buClr>
              <a:buSzPct val="70000"/>
              <a:buFont typeface="Wingdings" pitchFamily="2" charset="2"/>
              <a:buChar char="p"/>
              <a:tabLst>
                <a:tab pos="136525" algn="l"/>
              </a:tabLst>
              <a:defRPr/>
            </a:pPr>
            <a:r>
              <a:rPr lang="zh-CN" altLang="en-US" sz="1400" b="1" spc="50" dirty="0" smtClean="0">
                <a:ln w="11430"/>
                <a:solidFill>
                  <a:schemeClr val="bg1"/>
                </a:solidFill>
                <a:latin typeface="华文中宋" pitchFamily="2" charset="-122"/>
                <a:ea typeface="华文中宋" pitchFamily="2" charset="-122"/>
              </a:rPr>
              <a:t>拔管时机不当</a:t>
            </a:r>
            <a:endParaRPr lang="zh-CN" altLang="en-US" sz="1400" b="1" spc="50" dirty="0">
              <a:ln w="11430"/>
              <a:solidFill>
                <a:schemeClr val="bg1"/>
              </a:solidFill>
              <a:latin typeface="华文中宋" pitchFamily="2" charset="-122"/>
              <a:ea typeface="华文中宋" pitchFamily="2" charset="-122"/>
            </a:endParaRPr>
          </a:p>
        </p:txBody>
      </p:sp>
      <p:sp>
        <p:nvSpPr>
          <p:cNvPr id="17" name="左右箭头 16"/>
          <p:cNvSpPr/>
          <p:nvPr/>
        </p:nvSpPr>
        <p:spPr>
          <a:xfrm>
            <a:off x="2207553" y="5386026"/>
            <a:ext cx="4071966" cy="428628"/>
          </a:xfrm>
          <a:prstGeom prst="leftRightArrow">
            <a:avLst>
              <a:gd name="adj1" fmla="val 100000"/>
              <a:gd name="adj2" fmla="val 113105"/>
            </a:avLst>
          </a:prstGeom>
          <a:gradFill flip="none" rotWithShape="1">
            <a:gsLst>
              <a:gs pos="0">
                <a:schemeClr val="bg1">
                  <a:lumMod val="75000"/>
                </a:schemeClr>
              </a:gs>
              <a:gs pos="100000">
                <a:schemeClr val="bg1">
                  <a:lumMod val="95000"/>
                </a:schemeClr>
              </a:gs>
            </a:gsLst>
            <a:lin ang="16200000" scaled="1"/>
            <a:tileRect/>
          </a:gradFill>
          <a:ln w="25400">
            <a:noFill/>
          </a:ln>
          <a:effectLst>
            <a:outerShdw blurRad="225425" dist="38100" dir="5220000" algn="ctr">
              <a:srgbClr val="000000">
                <a:alpha val="33000"/>
              </a:srgbClr>
            </a:outerShdw>
          </a:effectLst>
          <a:scene3d>
            <a:camera prst="perspectiveFront"/>
            <a:lightRig rig="balanced" dir="t"/>
          </a:scene3d>
          <a:sp3d extrusionH="1428750" contourW="12700" prstMaterial="plastic">
            <a:bevelT w="101600" prst="convex"/>
            <a:bevelB w="0" h="400050" prst="relaxedInset"/>
            <a:extrusionClr>
              <a:schemeClr val="bg1"/>
            </a:extrusionClr>
            <a:contourClr>
              <a:schemeClr val="bg1"/>
            </a:contourClr>
          </a:sp3d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anchor="ctr">
            <a:sp3d/>
          </a:bodyPr>
          <a:lstStyle/>
          <a:p>
            <a:pPr marL="0" lvl="2" algn="ctr" eaLnBrk="0" fontAlgn="ctr" hangingPunct="0">
              <a:buClr>
                <a:srgbClr val="FF0000"/>
              </a:buClr>
              <a:buSzPct val="70000"/>
              <a:buFont typeface="Wingdings" pitchFamily="2" charset="2"/>
              <a:buChar char="u"/>
              <a:tabLst>
                <a:tab pos="136525" algn="l"/>
              </a:tabLst>
              <a:defRPr/>
            </a:pPr>
            <a:endParaRPr lang="zh-CN" altLang="en-US" sz="1600" b="1" dirty="0">
              <a:solidFill>
                <a:schemeClr val="bg1"/>
              </a:solidFill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18" name="TextBox 17"/>
          <p:cNvSpPr txBox="1"/>
          <p:nvPr/>
        </p:nvSpPr>
        <p:spPr bwMode="auto">
          <a:xfrm>
            <a:off x="3059832" y="5378158"/>
            <a:ext cx="2304255" cy="400110"/>
          </a:xfrm>
          <a:prstGeom prst="rect">
            <a:avLst/>
          </a:prstGeom>
          <a:noFill/>
          <a:scene3d>
            <a:camera prst="orthographicFront"/>
            <a:lightRig rig="flat" dir="t"/>
          </a:scene3d>
          <a:sp3d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zh-CN" altLang="en-US" sz="2000" b="1" dirty="0" smtClean="0">
                <a:solidFill>
                  <a:srgbClr val="C00000"/>
                </a:solidFill>
                <a:effectLst>
                  <a:reflection blurRad="6350" stA="50000" endA="300" endPos="50000" dist="60007" dir="5400000" sy="-100000" algn="bl" rotWithShape="0"/>
                </a:effectLst>
                <a:latin typeface="华文中宋" pitchFamily="2" charset="-122"/>
                <a:ea typeface="华文中宋" pitchFamily="2" charset="-122"/>
              </a:rPr>
              <a:t>非计划性拔管原因</a:t>
            </a:r>
            <a:endParaRPr lang="zh-CN" altLang="en-US" sz="2000" b="1" dirty="0">
              <a:solidFill>
                <a:srgbClr val="C00000"/>
              </a:solidFill>
              <a:effectLst>
                <a:reflection blurRad="6350" stA="50000" endA="300" endPos="50000" dist="60007" dir="5400000" sy="-100000" algn="bl" rotWithShape="0"/>
              </a:effectLst>
              <a:latin typeface="华文中宋" pitchFamily="2" charset="-122"/>
              <a:ea typeface="华文中宋" pitchFamily="2" charset="-122"/>
            </a:endParaRPr>
          </a:p>
        </p:txBody>
      </p:sp>
      <p:sp>
        <p:nvSpPr>
          <p:cNvPr id="19" name="五角星 18">
            <a:hlinkClick r:id="rId3" action="ppaction://hlinksldjump"/>
          </p:cNvPr>
          <p:cNvSpPr/>
          <p:nvPr/>
        </p:nvSpPr>
        <p:spPr>
          <a:xfrm>
            <a:off x="1835695" y="3803296"/>
            <a:ext cx="288033" cy="224969"/>
          </a:xfrm>
          <a:prstGeom prst="star5">
            <a:avLst/>
          </a:prstGeom>
          <a:solidFill>
            <a:srgbClr val="7030A0"/>
          </a:solidFill>
          <a:effectLst>
            <a:glow rad="63500">
              <a:srgbClr val="7030A0">
                <a:alpha val="40000"/>
              </a:srgbClr>
            </a:glow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9458" name="Picture 2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60432" y="6237312"/>
            <a:ext cx="592137" cy="5064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5351960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zh-CN" altLang="en-US" dirty="0" smtClean="0">
                <a:solidFill>
                  <a:srgbClr val="C00000"/>
                </a:solidFill>
              </a:rPr>
              <a:t>非计划性拔管</a:t>
            </a:r>
            <a:endParaRPr lang="zh-CN" altLang="en-US" dirty="0">
              <a:solidFill>
                <a:srgbClr val="C00000"/>
              </a:solidFill>
            </a:endParaRP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zh-CN" altLang="en-US" dirty="0"/>
              <a:t>研究显示，在</a:t>
            </a:r>
            <a:r>
              <a:rPr lang="en-US" altLang="zh-CN" dirty="0"/>
              <a:t>46</a:t>
            </a:r>
            <a:r>
              <a:rPr lang="zh-CN" altLang="en-US" dirty="0"/>
              <a:t>例</a:t>
            </a:r>
            <a:r>
              <a:rPr lang="en-US" altLang="zh-CN" dirty="0"/>
              <a:t>UEX</a:t>
            </a:r>
            <a:r>
              <a:rPr lang="zh-CN" altLang="en-US" dirty="0"/>
              <a:t>患者中，</a:t>
            </a:r>
            <a:r>
              <a:rPr lang="en-US" altLang="zh-CN" dirty="0"/>
              <a:t>18</a:t>
            </a:r>
            <a:r>
              <a:rPr lang="zh-CN" altLang="en-US" dirty="0"/>
              <a:t>例未重新插管，他们正准备脱机，说明这些患者理应较早由医务人员拔管，国内的研究也表示撤机过程中发生</a:t>
            </a:r>
            <a:r>
              <a:rPr lang="en-US" altLang="zh-CN" dirty="0"/>
              <a:t>UEX</a:t>
            </a:r>
            <a:r>
              <a:rPr lang="zh-CN" altLang="en-US" dirty="0"/>
              <a:t>的患者大多可以更早拔管</a:t>
            </a:r>
            <a:r>
              <a:rPr lang="zh-CN" altLang="en-US" dirty="0" smtClean="0"/>
              <a:t>。</a:t>
            </a:r>
            <a:endParaRPr lang="en-US" altLang="zh-CN" dirty="0" smtClean="0"/>
          </a:p>
          <a:p>
            <a:r>
              <a:rPr lang="en-US" altLang="zh-CN" dirty="0" err="1"/>
              <a:t>Razek</a:t>
            </a:r>
            <a:r>
              <a:rPr lang="zh-CN" altLang="en-US" dirty="0"/>
              <a:t>等</a:t>
            </a:r>
            <a:r>
              <a:rPr lang="en-US" altLang="zh-CN" dirty="0"/>
              <a:t>9</a:t>
            </a:r>
            <a:r>
              <a:rPr lang="zh-CN" altLang="en-US" dirty="0"/>
              <a:t>人对</a:t>
            </a:r>
            <a:r>
              <a:rPr lang="en-US" altLang="zh-CN" dirty="0"/>
              <a:t>SICU 1178</a:t>
            </a:r>
            <a:r>
              <a:rPr lang="zh-CN" altLang="en-US" dirty="0"/>
              <a:t>例气管插管的患者进行回顾性调查发现，</a:t>
            </a:r>
            <a:r>
              <a:rPr lang="en-US" altLang="zh-CN" dirty="0"/>
              <a:t>18</a:t>
            </a:r>
            <a:r>
              <a:rPr lang="zh-CN" altLang="en-US" dirty="0"/>
              <a:t>个月期间发生了</a:t>
            </a:r>
            <a:r>
              <a:rPr lang="en-US" altLang="zh-CN" dirty="0"/>
              <a:t>61</a:t>
            </a:r>
            <a:r>
              <a:rPr lang="zh-CN" altLang="en-US" dirty="0"/>
              <a:t>次</a:t>
            </a:r>
            <a:r>
              <a:rPr lang="en-US" altLang="zh-CN" dirty="0"/>
              <a:t>UEX</a:t>
            </a:r>
            <a:r>
              <a:rPr lang="zh-CN" altLang="en-US" dirty="0"/>
              <a:t>，</a:t>
            </a:r>
            <a:r>
              <a:rPr lang="en-US" altLang="zh-CN" dirty="0"/>
              <a:t>64%</a:t>
            </a:r>
            <a:r>
              <a:rPr lang="zh-CN" altLang="en-US" dirty="0"/>
              <a:t>的患者不需要再插管，</a:t>
            </a:r>
            <a:r>
              <a:rPr lang="en-US" altLang="zh-CN" dirty="0"/>
              <a:t>33</a:t>
            </a:r>
            <a:r>
              <a:rPr lang="zh-CN" altLang="en-US" dirty="0"/>
              <a:t>例是在脱机的时候，其中</a:t>
            </a:r>
            <a:r>
              <a:rPr lang="en-US" altLang="zh-CN" dirty="0"/>
              <a:t>5%</a:t>
            </a:r>
            <a:r>
              <a:rPr lang="zh-CN" altLang="en-US" dirty="0"/>
              <a:t>需要再插管，总体计算</a:t>
            </a:r>
            <a:r>
              <a:rPr lang="en-US" altLang="zh-CN" dirty="0"/>
              <a:t>85%</a:t>
            </a:r>
            <a:r>
              <a:rPr lang="zh-CN" altLang="en-US" dirty="0"/>
              <a:t>是在脱机过程中发生的，不需要再插管。因此，在</a:t>
            </a:r>
            <a:r>
              <a:rPr lang="zh-CN" altLang="en-US" dirty="0">
                <a:solidFill>
                  <a:srgbClr val="C00000"/>
                </a:solidFill>
              </a:rPr>
              <a:t>最佳脱机预案指导下适时脱机</a:t>
            </a:r>
            <a:r>
              <a:rPr lang="zh-CN" altLang="en-US" dirty="0"/>
              <a:t>是减少机械通气时间，降低住院花费和减少</a:t>
            </a:r>
            <a:r>
              <a:rPr lang="en-US" altLang="zh-CN" dirty="0"/>
              <a:t>UEX</a:t>
            </a:r>
            <a:r>
              <a:rPr lang="zh-CN" altLang="en-US" dirty="0"/>
              <a:t>发生的重要措施之一。</a:t>
            </a:r>
          </a:p>
          <a:p>
            <a:pPr marL="0" indent="0">
              <a:buNone/>
            </a:pPr>
            <a:endParaRPr lang="zh-CN" altLang="en-US" dirty="0"/>
          </a:p>
          <a:p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1689067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9552" y="692696"/>
            <a:ext cx="8337089" cy="54726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29501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zh-CN" altLang="en-US" dirty="0">
                <a:solidFill>
                  <a:srgbClr val="C00000"/>
                </a:solidFill>
              </a:rPr>
              <a:t>如何进行管路护理</a:t>
            </a:r>
          </a:p>
        </p:txBody>
      </p:sp>
      <p:sp>
        <p:nvSpPr>
          <p:cNvPr id="4" name="爆炸形 1 3"/>
          <p:cNvSpPr/>
          <p:nvPr/>
        </p:nvSpPr>
        <p:spPr>
          <a:xfrm>
            <a:off x="1187624" y="2060848"/>
            <a:ext cx="6696744" cy="4104456"/>
          </a:xfrm>
          <a:prstGeom prst="irregularSeal1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" name="TextBox 4"/>
          <p:cNvSpPr txBox="1"/>
          <p:nvPr/>
        </p:nvSpPr>
        <p:spPr>
          <a:xfrm>
            <a:off x="2699792" y="3501008"/>
            <a:ext cx="345638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7200" dirty="0" smtClean="0"/>
              <a:t>安全性</a:t>
            </a:r>
            <a:endParaRPr lang="zh-CN" altLang="en-US" sz="7200" dirty="0"/>
          </a:p>
        </p:txBody>
      </p:sp>
    </p:spTree>
    <p:extLst>
      <p:ext uri="{BB962C8B-B14F-4D97-AF65-F5344CB8AC3E}">
        <p14:creationId xmlns:p14="http://schemas.microsoft.com/office/powerpoint/2010/main" val="27424710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任意多边形 71"/>
          <p:cNvSpPr/>
          <p:nvPr/>
        </p:nvSpPr>
        <p:spPr>
          <a:xfrm rot="19072899">
            <a:off x="5304235" y="2765425"/>
            <a:ext cx="5953" cy="7938"/>
          </a:xfrm>
          <a:custGeom>
            <a:avLst/>
            <a:gdLst>
              <a:gd name="connsiteX0" fmla="*/ 8283 w 8283"/>
              <a:gd name="connsiteY0" fmla="*/ 0 h 7489"/>
              <a:gd name="connsiteX1" fmla="*/ 8283 w 8283"/>
              <a:gd name="connsiteY1" fmla="*/ 7489 h 7489"/>
              <a:gd name="connsiteX2" fmla="*/ 0 w 8283"/>
              <a:gd name="connsiteY2" fmla="*/ 0 h 7489"/>
              <a:gd name="connsiteX3" fmla="*/ 8283 w 8283"/>
              <a:gd name="connsiteY3" fmla="*/ 0 h 74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283" h="7489">
                <a:moveTo>
                  <a:pt x="8283" y="0"/>
                </a:moveTo>
                <a:lnTo>
                  <a:pt x="8283" y="7489"/>
                </a:lnTo>
                <a:lnTo>
                  <a:pt x="0" y="0"/>
                </a:lnTo>
                <a:lnTo>
                  <a:pt x="8283" y="0"/>
                </a:lnTo>
                <a:close/>
              </a:path>
            </a:pathLst>
          </a:custGeom>
          <a:solidFill>
            <a:schemeClr val="bg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Tx/>
              <a:buFontTx/>
              <a:buNone/>
              <a:defRPr/>
            </a:pPr>
            <a:endParaRPr lang="zh-CN" altLang="en-US" sz="1800" b="0"/>
          </a:p>
        </p:txBody>
      </p:sp>
      <p:sp>
        <p:nvSpPr>
          <p:cNvPr id="71" name="任意多边形 70"/>
          <p:cNvSpPr/>
          <p:nvPr/>
        </p:nvSpPr>
        <p:spPr>
          <a:xfrm rot="19072899">
            <a:off x="5316141" y="2763839"/>
            <a:ext cx="4763" cy="20637"/>
          </a:xfrm>
          <a:custGeom>
            <a:avLst/>
            <a:gdLst>
              <a:gd name="connsiteX0" fmla="*/ 7071 w 7071"/>
              <a:gd name="connsiteY0" fmla="*/ 6393 h 19645"/>
              <a:gd name="connsiteX1" fmla="*/ 0 w 7071"/>
              <a:gd name="connsiteY1" fmla="*/ 19645 h 19645"/>
              <a:gd name="connsiteX2" fmla="*/ 0 w 7071"/>
              <a:gd name="connsiteY2" fmla="*/ 0 h 19645"/>
              <a:gd name="connsiteX3" fmla="*/ 7071 w 7071"/>
              <a:gd name="connsiteY3" fmla="*/ 6393 h 196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071" h="19645">
                <a:moveTo>
                  <a:pt x="7071" y="6393"/>
                </a:moveTo>
                <a:lnTo>
                  <a:pt x="0" y="19645"/>
                </a:lnTo>
                <a:lnTo>
                  <a:pt x="0" y="0"/>
                </a:lnTo>
                <a:lnTo>
                  <a:pt x="7071" y="6393"/>
                </a:lnTo>
                <a:close/>
              </a:path>
            </a:pathLst>
          </a:custGeom>
          <a:solidFill>
            <a:schemeClr val="bg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Tx/>
              <a:buFontTx/>
              <a:buNone/>
              <a:defRPr/>
            </a:pPr>
            <a:endParaRPr lang="zh-CN" altLang="en-US" sz="1800" b="0"/>
          </a:p>
        </p:txBody>
      </p:sp>
      <p:sp>
        <p:nvSpPr>
          <p:cNvPr id="32" name="矩形 9"/>
          <p:cNvSpPr/>
          <p:nvPr/>
        </p:nvSpPr>
        <p:spPr>
          <a:xfrm>
            <a:off x="3854054" y="2393951"/>
            <a:ext cx="4101703" cy="1654175"/>
          </a:xfrm>
          <a:custGeom>
            <a:avLst/>
            <a:gdLst>
              <a:gd name="connsiteX0" fmla="*/ 0 w 5114261"/>
              <a:gd name="connsiteY0" fmla="*/ 0 h 1892595"/>
              <a:gd name="connsiteX1" fmla="*/ 5114261 w 5114261"/>
              <a:gd name="connsiteY1" fmla="*/ 0 h 1892595"/>
              <a:gd name="connsiteX2" fmla="*/ 5114261 w 5114261"/>
              <a:gd name="connsiteY2" fmla="*/ 1892595 h 1892595"/>
              <a:gd name="connsiteX3" fmla="*/ 0 w 5114261"/>
              <a:gd name="connsiteY3" fmla="*/ 1892595 h 1892595"/>
              <a:gd name="connsiteX4" fmla="*/ 0 w 5114261"/>
              <a:gd name="connsiteY4" fmla="*/ 0 h 1892595"/>
              <a:gd name="connsiteX0" fmla="*/ 233916 w 5348177"/>
              <a:gd name="connsiteY0" fmla="*/ 0 h 1924493"/>
              <a:gd name="connsiteX1" fmla="*/ 5348177 w 5348177"/>
              <a:gd name="connsiteY1" fmla="*/ 0 h 1924493"/>
              <a:gd name="connsiteX2" fmla="*/ 5348177 w 5348177"/>
              <a:gd name="connsiteY2" fmla="*/ 1892595 h 1924493"/>
              <a:gd name="connsiteX3" fmla="*/ 0 w 5348177"/>
              <a:gd name="connsiteY3" fmla="*/ 1924493 h 1924493"/>
              <a:gd name="connsiteX4" fmla="*/ 233916 w 5348177"/>
              <a:gd name="connsiteY4" fmla="*/ 0 h 1924493"/>
              <a:gd name="connsiteX0" fmla="*/ 233916 w 5348177"/>
              <a:gd name="connsiteY0" fmla="*/ 0 h 1967023"/>
              <a:gd name="connsiteX1" fmla="*/ 5348177 w 5348177"/>
              <a:gd name="connsiteY1" fmla="*/ 0 h 1967023"/>
              <a:gd name="connsiteX2" fmla="*/ 5082363 w 5348177"/>
              <a:gd name="connsiteY2" fmla="*/ 1967023 h 1967023"/>
              <a:gd name="connsiteX3" fmla="*/ 0 w 5348177"/>
              <a:gd name="connsiteY3" fmla="*/ 1924493 h 1967023"/>
              <a:gd name="connsiteX4" fmla="*/ 233916 w 5348177"/>
              <a:gd name="connsiteY4" fmla="*/ 0 h 1967023"/>
              <a:gd name="connsiteX0" fmla="*/ 233916 w 5348177"/>
              <a:gd name="connsiteY0" fmla="*/ 0 h 1988288"/>
              <a:gd name="connsiteX1" fmla="*/ 5348177 w 5348177"/>
              <a:gd name="connsiteY1" fmla="*/ 0 h 1988288"/>
              <a:gd name="connsiteX2" fmla="*/ 5167423 w 5348177"/>
              <a:gd name="connsiteY2" fmla="*/ 1988288 h 1988288"/>
              <a:gd name="connsiteX3" fmla="*/ 0 w 5348177"/>
              <a:gd name="connsiteY3" fmla="*/ 1924493 h 1988288"/>
              <a:gd name="connsiteX4" fmla="*/ 233916 w 5348177"/>
              <a:gd name="connsiteY4" fmla="*/ 0 h 1988288"/>
              <a:gd name="connsiteX0" fmla="*/ 233916 w 5252484"/>
              <a:gd name="connsiteY0" fmla="*/ 0 h 1988288"/>
              <a:gd name="connsiteX1" fmla="*/ 5252484 w 5252484"/>
              <a:gd name="connsiteY1" fmla="*/ 0 h 1988288"/>
              <a:gd name="connsiteX2" fmla="*/ 5167423 w 5252484"/>
              <a:gd name="connsiteY2" fmla="*/ 1988288 h 1988288"/>
              <a:gd name="connsiteX3" fmla="*/ 0 w 5252484"/>
              <a:gd name="connsiteY3" fmla="*/ 1924493 h 1988288"/>
              <a:gd name="connsiteX4" fmla="*/ 233916 w 5252484"/>
              <a:gd name="connsiteY4" fmla="*/ 0 h 1988288"/>
              <a:gd name="connsiteX0" fmla="*/ 233916 w 5316279"/>
              <a:gd name="connsiteY0" fmla="*/ 0 h 1977655"/>
              <a:gd name="connsiteX1" fmla="*/ 5252484 w 5316279"/>
              <a:gd name="connsiteY1" fmla="*/ 0 h 1977655"/>
              <a:gd name="connsiteX2" fmla="*/ 5316279 w 5316279"/>
              <a:gd name="connsiteY2" fmla="*/ 1977655 h 1977655"/>
              <a:gd name="connsiteX3" fmla="*/ 0 w 5316279"/>
              <a:gd name="connsiteY3" fmla="*/ 1924493 h 1977655"/>
              <a:gd name="connsiteX4" fmla="*/ 233916 w 5316279"/>
              <a:gd name="connsiteY4" fmla="*/ 0 h 1977655"/>
              <a:gd name="connsiteX0" fmla="*/ 74428 w 5156791"/>
              <a:gd name="connsiteY0" fmla="*/ 0 h 1977655"/>
              <a:gd name="connsiteX1" fmla="*/ 5092996 w 5156791"/>
              <a:gd name="connsiteY1" fmla="*/ 0 h 1977655"/>
              <a:gd name="connsiteX2" fmla="*/ 5156791 w 5156791"/>
              <a:gd name="connsiteY2" fmla="*/ 1977655 h 1977655"/>
              <a:gd name="connsiteX3" fmla="*/ 0 w 5156791"/>
              <a:gd name="connsiteY3" fmla="*/ 1967024 h 1977655"/>
              <a:gd name="connsiteX4" fmla="*/ 74428 w 5156791"/>
              <a:gd name="connsiteY4" fmla="*/ 0 h 1977655"/>
              <a:gd name="connsiteX0" fmla="*/ 74428 w 5256379"/>
              <a:gd name="connsiteY0" fmla="*/ 0 h 1967024"/>
              <a:gd name="connsiteX1" fmla="*/ 5092996 w 5256379"/>
              <a:gd name="connsiteY1" fmla="*/ 0 h 1967024"/>
              <a:gd name="connsiteX2" fmla="*/ 5256379 w 5256379"/>
              <a:gd name="connsiteY2" fmla="*/ 1959549 h 1967024"/>
              <a:gd name="connsiteX3" fmla="*/ 0 w 5256379"/>
              <a:gd name="connsiteY3" fmla="*/ 1967024 h 1967024"/>
              <a:gd name="connsiteX4" fmla="*/ 74428 w 5256379"/>
              <a:gd name="connsiteY4" fmla="*/ 0 h 1967024"/>
              <a:gd name="connsiteX0" fmla="*/ 56321 w 5238272"/>
              <a:gd name="connsiteY0" fmla="*/ 0 h 2048506"/>
              <a:gd name="connsiteX1" fmla="*/ 5074889 w 5238272"/>
              <a:gd name="connsiteY1" fmla="*/ 0 h 2048506"/>
              <a:gd name="connsiteX2" fmla="*/ 5238272 w 5238272"/>
              <a:gd name="connsiteY2" fmla="*/ 1959549 h 2048506"/>
              <a:gd name="connsiteX3" fmla="*/ 0 w 5238272"/>
              <a:gd name="connsiteY3" fmla="*/ 2048506 h 2048506"/>
              <a:gd name="connsiteX4" fmla="*/ 56321 w 5238272"/>
              <a:gd name="connsiteY4" fmla="*/ 0 h 2048506"/>
              <a:gd name="connsiteX0" fmla="*/ 56321 w 5333965"/>
              <a:gd name="connsiteY0" fmla="*/ 0 h 2048506"/>
              <a:gd name="connsiteX1" fmla="*/ 5074889 w 5333965"/>
              <a:gd name="connsiteY1" fmla="*/ 0 h 2048506"/>
              <a:gd name="connsiteX2" fmla="*/ 5333965 w 5333965"/>
              <a:gd name="connsiteY2" fmla="*/ 1970181 h 2048506"/>
              <a:gd name="connsiteX3" fmla="*/ 0 w 5333965"/>
              <a:gd name="connsiteY3" fmla="*/ 2048506 h 2048506"/>
              <a:gd name="connsiteX4" fmla="*/ 56321 w 5333965"/>
              <a:gd name="connsiteY4" fmla="*/ 0 h 2048506"/>
              <a:gd name="connsiteX0" fmla="*/ 24424 w 5302068"/>
              <a:gd name="connsiteY0" fmla="*/ 0 h 2133566"/>
              <a:gd name="connsiteX1" fmla="*/ 5042992 w 5302068"/>
              <a:gd name="connsiteY1" fmla="*/ 0 h 2133566"/>
              <a:gd name="connsiteX2" fmla="*/ 5302068 w 5302068"/>
              <a:gd name="connsiteY2" fmla="*/ 1970181 h 2133566"/>
              <a:gd name="connsiteX3" fmla="*/ 0 w 5302068"/>
              <a:gd name="connsiteY3" fmla="*/ 2133566 h 2133566"/>
              <a:gd name="connsiteX4" fmla="*/ 24424 w 5302068"/>
              <a:gd name="connsiteY4" fmla="*/ 0 h 2133566"/>
              <a:gd name="connsiteX0" fmla="*/ 24424 w 5355231"/>
              <a:gd name="connsiteY0" fmla="*/ 0 h 2133566"/>
              <a:gd name="connsiteX1" fmla="*/ 5042992 w 5355231"/>
              <a:gd name="connsiteY1" fmla="*/ 0 h 2133566"/>
              <a:gd name="connsiteX2" fmla="*/ 5355231 w 5355231"/>
              <a:gd name="connsiteY2" fmla="*/ 1991446 h 2133566"/>
              <a:gd name="connsiteX3" fmla="*/ 0 w 5355231"/>
              <a:gd name="connsiteY3" fmla="*/ 2133566 h 2133566"/>
              <a:gd name="connsiteX4" fmla="*/ 24424 w 5355231"/>
              <a:gd name="connsiteY4" fmla="*/ 0 h 2133566"/>
              <a:gd name="connsiteX0" fmla="*/ 45689 w 5376496"/>
              <a:gd name="connsiteY0" fmla="*/ 0 h 2207994"/>
              <a:gd name="connsiteX1" fmla="*/ 5064257 w 5376496"/>
              <a:gd name="connsiteY1" fmla="*/ 0 h 2207994"/>
              <a:gd name="connsiteX2" fmla="*/ 5376496 w 5376496"/>
              <a:gd name="connsiteY2" fmla="*/ 1991446 h 2207994"/>
              <a:gd name="connsiteX3" fmla="*/ 0 w 5376496"/>
              <a:gd name="connsiteY3" fmla="*/ 2207994 h 2207994"/>
              <a:gd name="connsiteX4" fmla="*/ 45689 w 5376496"/>
              <a:gd name="connsiteY4" fmla="*/ 0 h 2207994"/>
              <a:gd name="connsiteX0" fmla="*/ 45689 w 5376496"/>
              <a:gd name="connsiteY0" fmla="*/ 0 h 2144199"/>
              <a:gd name="connsiteX1" fmla="*/ 5064257 w 5376496"/>
              <a:gd name="connsiteY1" fmla="*/ 0 h 2144199"/>
              <a:gd name="connsiteX2" fmla="*/ 5376496 w 5376496"/>
              <a:gd name="connsiteY2" fmla="*/ 1991446 h 2144199"/>
              <a:gd name="connsiteX3" fmla="*/ 0 w 5376496"/>
              <a:gd name="connsiteY3" fmla="*/ 2144199 h 2144199"/>
              <a:gd name="connsiteX4" fmla="*/ 45689 w 5376496"/>
              <a:gd name="connsiteY4" fmla="*/ 0 h 2144199"/>
              <a:gd name="connsiteX0" fmla="*/ 45689 w 5291436"/>
              <a:gd name="connsiteY0" fmla="*/ 0 h 2144199"/>
              <a:gd name="connsiteX1" fmla="*/ 5064257 w 5291436"/>
              <a:gd name="connsiteY1" fmla="*/ 0 h 2144199"/>
              <a:gd name="connsiteX2" fmla="*/ 5291436 w 5291436"/>
              <a:gd name="connsiteY2" fmla="*/ 1917018 h 2144199"/>
              <a:gd name="connsiteX3" fmla="*/ 0 w 5291436"/>
              <a:gd name="connsiteY3" fmla="*/ 2144199 h 2144199"/>
              <a:gd name="connsiteX4" fmla="*/ 45689 w 5291436"/>
              <a:gd name="connsiteY4" fmla="*/ 0 h 2144199"/>
              <a:gd name="connsiteX0" fmla="*/ 45689 w 5259539"/>
              <a:gd name="connsiteY0" fmla="*/ 0 h 2144199"/>
              <a:gd name="connsiteX1" fmla="*/ 5064257 w 5259539"/>
              <a:gd name="connsiteY1" fmla="*/ 0 h 2144199"/>
              <a:gd name="connsiteX2" fmla="*/ 5259539 w 5259539"/>
              <a:gd name="connsiteY2" fmla="*/ 1970181 h 2144199"/>
              <a:gd name="connsiteX3" fmla="*/ 0 w 5259539"/>
              <a:gd name="connsiteY3" fmla="*/ 2144199 h 2144199"/>
              <a:gd name="connsiteX4" fmla="*/ 45689 w 5259539"/>
              <a:gd name="connsiteY4" fmla="*/ 0 h 2144199"/>
              <a:gd name="connsiteX0" fmla="*/ 45689 w 5344599"/>
              <a:gd name="connsiteY0" fmla="*/ 0 h 2144199"/>
              <a:gd name="connsiteX1" fmla="*/ 5064257 w 5344599"/>
              <a:gd name="connsiteY1" fmla="*/ 0 h 2144199"/>
              <a:gd name="connsiteX2" fmla="*/ 5344599 w 5344599"/>
              <a:gd name="connsiteY2" fmla="*/ 1927651 h 2144199"/>
              <a:gd name="connsiteX3" fmla="*/ 0 w 5344599"/>
              <a:gd name="connsiteY3" fmla="*/ 2144199 h 2144199"/>
              <a:gd name="connsiteX4" fmla="*/ 45689 w 5344599"/>
              <a:gd name="connsiteY4" fmla="*/ 0 h 2144199"/>
              <a:gd name="connsiteX0" fmla="*/ 98852 w 5397762"/>
              <a:gd name="connsiteY0" fmla="*/ 0 h 2197362"/>
              <a:gd name="connsiteX1" fmla="*/ 5117420 w 5397762"/>
              <a:gd name="connsiteY1" fmla="*/ 0 h 2197362"/>
              <a:gd name="connsiteX2" fmla="*/ 5397762 w 5397762"/>
              <a:gd name="connsiteY2" fmla="*/ 1927651 h 2197362"/>
              <a:gd name="connsiteX3" fmla="*/ 0 w 5397762"/>
              <a:gd name="connsiteY3" fmla="*/ 2197362 h 2197362"/>
              <a:gd name="connsiteX4" fmla="*/ 98852 w 5397762"/>
              <a:gd name="connsiteY4" fmla="*/ 0 h 2197362"/>
              <a:gd name="connsiteX0" fmla="*/ 98852 w 5535985"/>
              <a:gd name="connsiteY0" fmla="*/ 0 h 2197362"/>
              <a:gd name="connsiteX1" fmla="*/ 5117420 w 5535985"/>
              <a:gd name="connsiteY1" fmla="*/ 0 h 2197362"/>
              <a:gd name="connsiteX2" fmla="*/ 5535985 w 5535985"/>
              <a:gd name="connsiteY2" fmla="*/ 1629940 h 2197362"/>
              <a:gd name="connsiteX3" fmla="*/ 0 w 5535985"/>
              <a:gd name="connsiteY3" fmla="*/ 2197362 h 2197362"/>
              <a:gd name="connsiteX4" fmla="*/ 98852 w 5535985"/>
              <a:gd name="connsiteY4" fmla="*/ 0 h 2197362"/>
              <a:gd name="connsiteX0" fmla="*/ 0 w 5437133"/>
              <a:gd name="connsiteY0" fmla="*/ 0 h 1655102"/>
              <a:gd name="connsiteX1" fmla="*/ 5018568 w 5437133"/>
              <a:gd name="connsiteY1" fmla="*/ 0 h 1655102"/>
              <a:gd name="connsiteX2" fmla="*/ 5437133 w 5437133"/>
              <a:gd name="connsiteY2" fmla="*/ 1629940 h 1655102"/>
              <a:gd name="connsiteX3" fmla="*/ 124432 w 5437133"/>
              <a:gd name="connsiteY3" fmla="*/ 1655102 h 1655102"/>
              <a:gd name="connsiteX4" fmla="*/ 0 w 5437133"/>
              <a:gd name="connsiteY4" fmla="*/ 0 h 1655102"/>
              <a:gd name="connsiteX0" fmla="*/ 0 w 5469031"/>
              <a:gd name="connsiteY0" fmla="*/ 0 h 1655102"/>
              <a:gd name="connsiteX1" fmla="*/ 5018568 w 5469031"/>
              <a:gd name="connsiteY1" fmla="*/ 0 h 1655102"/>
              <a:gd name="connsiteX2" fmla="*/ 5469031 w 5469031"/>
              <a:gd name="connsiteY2" fmla="*/ 1619307 h 1655102"/>
              <a:gd name="connsiteX3" fmla="*/ 124432 w 5469031"/>
              <a:gd name="connsiteY3" fmla="*/ 1655102 h 1655102"/>
              <a:gd name="connsiteX4" fmla="*/ 0 w 5469031"/>
              <a:gd name="connsiteY4" fmla="*/ 0 h 16551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469031" h="1655102">
                <a:moveTo>
                  <a:pt x="0" y="0"/>
                </a:moveTo>
                <a:lnTo>
                  <a:pt x="5018568" y="0"/>
                </a:lnTo>
                <a:lnTo>
                  <a:pt x="5469031" y="1619307"/>
                </a:lnTo>
                <a:lnTo>
                  <a:pt x="124432" y="1655102"/>
                </a:lnTo>
                <a:lnTo>
                  <a:pt x="0" y="0"/>
                </a:lnTo>
                <a:close/>
              </a:path>
            </a:pathLst>
          </a:custGeom>
          <a:solidFill>
            <a:srgbClr val="FF993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Tx/>
              <a:buFontTx/>
              <a:buNone/>
              <a:defRPr/>
            </a:pPr>
            <a:endParaRPr lang="zh-CN" altLang="en-US" sz="1800" b="0"/>
          </a:p>
        </p:txBody>
      </p:sp>
      <p:sp>
        <p:nvSpPr>
          <p:cNvPr id="31" name="矩形 9"/>
          <p:cNvSpPr/>
          <p:nvPr/>
        </p:nvSpPr>
        <p:spPr>
          <a:xfrm>
            <a:off x="3855244" y="2393950"/>
            <a:ext cx="4006454" cy="1841500"/>
          </a:xfrm>
          <a:custGeom>
            <a:avLst/>
            <a:gdLst>
              <a:gd name="connsiteX0" fmla="*/ 0 w 5114261"/>
              <a:gd name="connsiteY0" fmla="*/ 0 h 1892595"/>
              <a:gd name="connsiteX1" fmla="*/ 5114261 w 5114261"/>
              <a:gd name="connsiteY1" fmla="*/ 0 h 1892595"/>
              <a:gd name="connsiteX2" fmla="*/ 5114261 w 5114261"/>
              <a:gd name="connsiteY2" fmla="*/ 1892595 h 1892595"/>
              <a:gd name="connsiteX3" fmla="*/ 0 w 5114261"/>
              <a:gd name="connsiteY3" fmla="*/ 1892595 h 1892595"/>
              <a:gd name="connsiteX4" fmla="*/ 0 w 5114261"/>
              <a:gd name="connsiteY4" fmla="*/ 0 h 1892595"/>
              <a:gd name="connsiteX0" fmla="*/ 233916 w 5348177"/>
              <a:gd name="connsiteY0" fmla="*/ 0 h 1924493"/>
              <a:gd name="connsiteX1" fmla="*/ 5348177 w 5348177"/>
              <a:gd name="connsiteY1" fmla="*/ 0 h 1924493"/>
              <a:gd name="connsiteX2" fmla="*/ 5348177 w 5348177"/>
              <a:gd name="connsiteY2" fmla="*/ 1892595 h 1924493"/>
              <a:gd name="connsiteX3" fmla="*/ 0 w 5348177"/>
              <a:gd name="connsiteY3" fmla="*/ 1924493 h 1924493"/>
              <a:gd name="connsiteX4" fmla="*/ 233916 w 5348177"/>
              <a:gd name="connsiteY4" fmla="*/ 0 h 1924493"/>
              <a:gd name="connsiteX0" fmla="*/ 233916 w 5348177"/>
              <a:gd name="connsiteY0" fmla="*/ 0 h 1967023"/>
              <a:gd name="connsiteX1" fmla="*/ 5348177 w 5348177"/>
              <a:gd name="connsiteY1" fmla="*/ 0 h 1967023"/>
              <a:gd name="connsiteX2" fmla="*/ 5082363 w 5348177"/>
              <a:gd name="connsiteY2" fmla="*/ 1967023 h 1967023"/>
              <a:gd name="connsiteX3" fmla="*/ 0 w 5348177"/>
              <a:gd name="connsiteY3" fmla="*/ 1924493 h 1967023"/>
              <a:gd name="connsiteX4" fmla="*/ 233916 w 5348177"/>
              <a:gd name="connsiteY4" fmla="*/ 0 h 1967023"/>
              <a:gd name="connsiteX0" fmla="*/ 233916 w 5348177"/>
              <a:gd name="connsiteY0" fmla="*/ 0 h 1988288"/>
              <a:gd name="connsiteX1" fmla="*/ 5348177 w 5348177"/>
              <a:gd name="connsiteY1" fmla="*/ 0 h 1988288"/>
              <a:gd name="connsiteX2" fmla="*/ 5167423 w 5348177"/>
              <a:gd name="connsiteY2" fmla="*/ 1988288 h 1988288"/>
              <a:gd name="connsiteX3" fmla="*/ 0 w 5348177"/>
              <a:gd name="connsiteY3" fmla="*/ 1924493 h 1988288"/>
              <a:gd name="connsiteX4" fmla="*/ 233916 w 5348177"/>
              <a:gd name="connsiteY4" fmla="*/ 0 h 1988288"/>
              <a:gd name="connsiteX0" fmla="*/ 233916 w 5252484"/>
              <a:gd name="connsiteY0" fmla="*/ 0 h 1988288"/>
              <a:gd name="connsiteX1" fmla="*/ 5252484 w 5252484"/>
              <a:gd name="connsiteY1" fmla="*/ 0 h 1988288"/>
              <a:gd name="connsiteX2" fmla="*/ 5167423 w 5252484"/>
              <a:gd name="connsiteY2" fmla="*/ 1988288 h 1988288"/>
              <a:gd name="connsiteX3" fmla="*/ 0 w 5252484"/>
              <a:gd name="connsiteY3" fmla="*/ 1924493 h 1988288"/>
              <a:gd name="connsiteX4" fmla="*/ 233916 w 5252484"/>
              <a:gd name="connsiteY4" fmla="*/ 0 h 1988288"/>
              <a:gd name="connsiteX0" fmla="*/ 233916 w 5316279"/>
              <a:gd name="connsiteY0" fmla="*/ 0 h 1977655"/>
              <a:gd name="connsiteX1" fmla="*/ 5252484 w 5316279"/>
              <a:gd name="connsiteY1" fmla="*/ 0 h 1977655"/>
              <a:gd name="connsiteX2" fmla="*/ 5316279 w 5316279"/>
              <a:gd name="connsiteY2" fmla="*/ 1977655 h 1977655"/>
              <a:gd name="connsiteX3" fmla="*/ 0 w 5316279"/>
              <a:gd name="connsiteY3" fmla="*/ 1924493 h 1977655"/>
              <a:gd name="connsiteX4" fmla="*/ 233916 w 5316279"/>
              <a:gd name="connsiteY4" fmla="*/ 0 h 1977655"/>
              <a:gd name="connsiteX0" fmla="*/ 74428 w 5156791"/>
              <a:gd name="connsiteY0" fmla="*/ 0 h 1977655"/>
              <a:gd name="connsiteX1" fmla="*/ 5092996 w 5156791"/>
              <a:gd name="connsiteY1" fmla="*/ 0 h 1977655"/>
              <a:gd name="connsiteX2" fmla="*/ 5156791 w 5156791"/>
              <a:gd name="connsiteY2" fmla="*/ 1977655 h 1977655"/>
              <a:gd name="connsiteX3" fmla="*/ 0 w 5156791"/>
              <a:gd name="connsiteY3" fmla="*/ 1967024 h 1977655"/>
              <a:gd name="connsiteX4" fmla="*/ 74428 w 5156791"/>
              <a:gd name="connsiteY4" fmla="*/ 0 h 1977655"/>
              <a:gd name="connsiteX0" fmla="*/ 74428 w 5256379"/>
              <a:gd name="connsiteY0" fmla="*/ 0 h 1967024"/>
              <a:gd name="connsiteX1" fmla="*/ 5092996 w 5256379"/>
              <a:gd name="connsiteY1" fmla="*/ 0 h 1967024"/>
              <a:gd name="connsiteX2" fmla="*/ 5256379 w 5256379"/>
              <a:gd name="connsiteY2" fmla="*/ 1959549 h 1967024"/>
              <a:gd name="connsiteX3" fmla="*/ 0 w 5256379"/>
              <a:gd name="connsiteY3" fmla="*/ 1967024 h 1967024"/>
              <a:gd name="connsiteX4" fmla="*/ 74428 w 5256379"/>
              <a:gd name="connsiteY4" fmla="*/ 0 h 1967024"/>
              <a:gd name="connsiteX0" fmla="*/ 56321 w 5238272"/>
              <a:gd name="connsiteY0" fmla="*/ 0 h 2048506"/>
              <a:gd name="connsiteX1" fmla="*/ 5074889 w 5238272"/>
              <a:gd name="connsiteY1" fmla="*/ 0 h 2048506"/>
              <a:gd name="connsiteX2" fmla="*/ 5238272 w 5238272"/>
              <a:gd name="connsiteY2" fmla="*/ 1959549 h 2048506"/>
              <a:gd name="connsiteX3" fmla="*/ 0 w 5238272"/>
              <a:gd name="connsiteY3" fmla="*/ 2048506 h 2048506"/>
              <a:gd name="connsiteX4" fmla="*/ 56321 w 5238272"/>
              <a:gd name="connsiteY4" fmla="*/ 0 h 2048506"/>
              <a:gd name="connsiteX0" fmla="*/ 56321 w 5333965"/>
              <a:gd name="connsiteY0" fmla="*/ 0 h 2048506"/>
              <a:gd name="connsiteX1" fmla="*/ 5074889 w 5333965"/>
              <a:gd name="connsiteY1" fmla="*/ 0 h 2048506"/>
              <a:gd name="connsiteX2" fmla="*/ 5333965 w 5333965"/>
              <a:gd name="connsiteY2" fmla="*/ 1970181 h 2048506"/>
              <a:gd name="connsiteX3" fmla="*/ 0 w 5333965"/>
              <a:gd name="connsiteY3" fmla="*/ 2048506 h 2048506"/>
              <a:gd name="connsiteX4" fmla="*/ 56321 w 5333965"/>
              <a:gd name="connsiteY4" fmla="*/ 0 h 2048506"/>
              <a:gd name="connsiteX0" fmla="*/ 24424 w 5302068"/>
              <a:gd name="connsiteY0" fmla="*/ 0 h 2133566"/>
              <a:gd name="connsiteX1" fmla="*/ 5042992 w 5302068"/>
              <a:gd name="connsiteY1" fmla="*/ 0 h 2133566"/>
              <a:gd name="connsiteX2" fmla="*/ 5302068 w 5302068"/>
              <a:gd name="connsiteY2" fmla="*/ 1970181 h 2133566"/>
              <a:gd name="connsiteX3" fmla="*/ 0 w 5302068"/>
              <a:gd name="connsiteY3" fmla="*/ 2133566 h 2133566"/>
              <a:gd name="connsiteX4" fmla="*/ 24424 w 5302068"/>
              <a:gd name="connsiteY4" fmla="*/ 0 h 2133566"/>
              <a:gd name="connsiteX0" fmla="*/ 24424 w 5355231"/>
              <a:gd name="connsiteY0" fmla="*/ 0 h 2133566"/>
              <a:gd name="connsiteX1" fmla="*/ 5042992 w 5355231"/>
              <a:gd name="connsiteY1" fmla="*/ 0 h 2133566"/>
              <a:gd name="connsiteX2" fmla="*/ 5355231 w 5355231"/>
              <a:gd name="connsiteY2" fmla="*/ 1991446 h 2133566"/>
              <a:gd name="connsiteX3" fmla="*/ 0 w 5355231"/>
              <a:gd name="connsiteY3" fmla="*/ 2133566 h 2133566"/>
              <a:gd name="connsiteX4" fmla="*/ 24424 w 5355231"/>
              <a:gd name="connsiteY4" fmla="*/ 0 h 2133566"/>
              <a:gd name="connsiteX0" fmla="*/ 45689 w 5376496"/>
              <a:gd name="connsiteY0" fmla="*/ 0 h 2207994"/>
              <a:gd name="connsiteX1" fmla="*/ 5064257 w 5376496"/>
              <a:gd name="connsiteY1" fmla="*/ 0 h 2207994"/>
              <a:gd name="connsiteX2" fmla="*/ 5376496 w 5376496"/>
              <a:gd name="connsiteY2" fmla="*/ 1991446 h 2207994"/>
              <a:gd name="connsiteX3" fmla="*/ 0 w 5376496"/>
              <a:gd name="connsiteY3" fmla="*/ 2207994 h 2207994"/>
              <a:gd name="connsiteX4" fmla="*/ 45689 w 5376496"/>
              <a:gd name="connsiteY4" fmla="*/ 0 h 2207994"/>
              <a:gd name="connsiteX0" fmla="*/ 45689 w 5376496"/>
              <a:gd name="connsiteY0" fmla="*/ 0 h 2144199"/>
              <a:gd name="connsiteX1" fmla="*/ 5064257 w 5376496"/>
              <a:gd name="connsiteY1" fmla="*/ 0 h 2144199"/>
              <a:gd name="connsiteX2" fmla="*/ 5376496 w 5376496"/>
              <a:gd name="connsiteY2" fmla="*/ 1991446 h 2144199"/>
              <a:gd name="connsiteX3" fmla="*/ 0 w 5376496"/>
              <a:gd name="connsiteY3" fmla="*/ 2144199 h 2144199"/>
              <a:gd name="connsiteX4" fmla="*/ 45689 w 5376496"/>
              <a:gd name="connsiteY4" fmla="*/ 0 h 2144199"/>
              <a:gd name="connsiteX0" fmla="*/ 45689 w 5291436"/>
              <a:gd name="connsiteY0" fmla="*/ 0 h 2144199"/>
              <a:gd name="connsiteX1" fmla="*/ 5064257 w 5291436"/>
              <a:gd name="connsiteY1" fmla="*/ 0 h 2144199"/>
              <a:gd name="connsiteX2" fmla="*/ 5291436 w 5291436"/>
              <a:gd name="connsiteY2" fmla="*/ 1917018 h 2144199"/>
              <a:gd name="connsiteX3" fmla="*/ 0 w 5291436"/>
              <a:gd name="connsiteY3" fmla="*/ 2144199 h 2144199"/>
              <a:gd name="connsiteX4" fmla="*/ 45689 w 5291436"/>
              <a:gd name="connsiteY4" fmla="*/ 0 h 2144199"/>
              <a:gd name="connsiteX0" fmla="*/ 45689 w 5259539"/>
              <a:gd name="connsiteY0" fmla="*/ 0 h 2144199"/>
              <a:gd name="connsiteX1" fmla="*/ 5064257 w 5259539"/>
              <a:gd name="connsiteY1" fmla="*/ 0 h 2144199"/>
              <a:gd name="connsiteX2" fmla="*/ 5259539 w 5259539"/>
              <a:gd name="connsiteY2" fmla="*/ 1970181 h 2144199"/>
              <a:gd name="connsiteX3" fmla="*/ 0 w 5259539"/>
              <a:gd name="connsiteY3" fmla="*/ 2144199 h 2144199"/>
              <a:gd name="connsiteX4" fmla="*/ 45689 w 5259539"/>
              <a:gd name="connsiteY4" fmla="*/ 0 h 2144199"/>
              <a:gd name="connsiteX0" fmla="*/ 45689 w 5387130"/>
              <a:gd name="connsiteY0" fmla="*/ 0 h 2144199"/>
              <a:gd name="connsiteX1" fmla="*/ 5064257 w 5387130"/>
              <a:gd name="connsiteY1" fmla="*/ 0 h 2144199"/>
              <a:gd name="connsiteX2" fmla="*/ 5387130 w 5387130"/>
              <a:gd name="connsiteY2" fmla="*/ 1789427 h 2144199"/>
              <a:gd name="connsiteX3" fmla="*/ 0 w 5387130"/>
              <a:gd name="connsiteY3" fmla="*/ 2144199 h 2144199"/>
              <a:gd name="connsiteX4" fmla="*/ 45689 w 5387130"/>
              <a:gd name="connsiteY4" fmla="*/ 0 h 2144199"/>
              <a:gd name="connsiteX0" fmla="*/ 0 w 5341441"/>
              <a:gd name="connsiteY0" fmla="*/ 0 h 1789427"/>
              <a:gd name="connsiteX1" fmla="*/ 5018568 w 5341441"/>
              <a:gd name="connsiteY1" fmla="*/ 0 h 1789427"/>
              <a:gd name="connsiteX2" fmla="*/ 5341441 w 5341441"/>
              <a:gd name="connsiteY2" fmla="*/ 1789427 h 1789427"/>
              <a:gd name="connsiteX3" fmla="*/ 50004 w 5341441"/>
              <a:gd name="connsiteY3" fmla="*/ 1740162 h 1789427"/>
              <a:gd name="connsiteX4" fmla="*/ 0 w 5341441"/>
              <a:gd name="connsiteY4" fmla="*/ 0 h 1789427"/>
              <a:gd name="connsiteX0" fmla="*/ 0 w 5341441"/>
              <a:gd name="connsiteY0" fmla="*/ 0 h 1842590"/>
              <a:gd name="connsiteX1" fmla="*/ 5018568 w 5341441"/>
              <a:gd name="connsiteY1" fmla="*/ 0 h 1842590"/>
              <a:gd name="connsiteX2" fmla="*/ 5341441 w 5341441"/>
              <a:gd name="connsiteY2" fmla="*/ 1842590 h 1842590"/>
              <a:gd name="connsiteX3" fmla="*/ 50004 w 5341441"/>
              <a:gd name="connsiteY3" fmla="*/ 1740162 h 1842590"/>
              <a:gd name="connsiteX4" fmla="*/ 0 w 5341441"/>
              <a:gd name="connsiteY4" fmla="*/ 0 h 18425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341441" h="1842590">
                <a:moveTo>
                  <a:pt x="0" y="0"/>
                </a:moveTo>
                <a:lnTo>
                  <a:pt x="5018568" y="0"/>
                </a:lnTo>
                <a:lnTo>
                  <a:pt x="5341441" y="1842590"/>
                </a:lnTo>
                <a:lnTo>
                  <a:pt x="50004" y="1740162"/>
                </a:lnTo>
                <a:lnTo>
                  <a:pt x="0" y="0"/>
                </a:lnTo>
                <a:close/>
              </a:path>
            </a:pathLst>
          </a:custGeom>
          <a:solidFill>
            <a:srgbClr val="FFFF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Tx/>
              <a:buFontTx/>
              <a:buNone/>
              <a:defRPr/>
            </a:pPr>
            <a:endParaRPr lang="zh-CN" altLang="en-US" sz="1800" b="0"/>
          </a:p>
        </p:txBody>
      </p:sp>
      <p:sp>
        <p:nvSpPr>
          <p:cNvPr id="50" name="矩形 9"/>
          <p:cNvSpPr/>
          <p:nvPr/>
        </p:nvSpPr>
        <p:spPr>
          <a:xfrm>
            <a:off x="3784997" y="2393951"/>
            <a:ext cx="3948113" cy="1998663"/>
          </a:xfrm>
          <a:custGeom>
            <a:avLst/>
            <a:gdLst>
              <a:gd name="connsiteX0" fmla="*/ 0 w 5114261"/>
              <a:gd name="connsiteY0" fmla="*/ 0 h 1892595"/>
              <a:gd name="connsiteX1" fmla="*/ 5114261 w 5114261"/>
              <a:gd name="connsiteY1" fmla="*/ 0 h 1892595"/>
              <a:gd name="connsiteX2" fmla="*/ 5114261 w 5114261"/>
              <a:gd name="connsiteY2" fmla="*/ 1892595 h 1892595"/>
              <a:gd name="connsiteX3" fmla="*/ 0 w 5114261"/>
              <a:gd name="connsiteY3" fmla="*/ 1892595 h 1892595"/>
              <a:gd name="connsiteX4" fmla="*/ 0 w 5114261"/>
              <a:gd name="connsiteY4" fmla="*/ 0 h 1892595"/>
              <a:gd name="connsiteX0" fmla="*/ 233916 w 5348177"/>
              <a:gd name="connsiteY0" fmla="*/ 0 h 1924493"/>
              <a:gd name="connsiteX1" fmla="*/ 5348177 w 5348177"/>
              <a:gd name="connsiteY1" fmla="*/ 0 h 1924493"/>
              <a:gd name="connsiteX2" fmla="*/ 5348177 w 5348177"/>
              <a:gd name="connsiteY2" fmla="*/ 1892595 h 1924493"/>
              <a:gd name="connsiteX3" fmla="*/ 0 w 5348177"/>
              <a:gd name="connsiteY3" fmla="*/ 1924493 h 1924493"/>
              <a:gd name="connsiteX4" fmla="*/ 233916 w 5348177"/>
              <a:gd name="connsiteY4" fmla="*/ 0 h 1924493"/>
              <a:gd name="connsiteX0" fmla="*/ 233916 w 5348177"/>
              <a:gd name="connsiteY0" fmla="*/ 0 h 1967023"/>
              <a:gd name="connsiteX1" fmla="*/ 5348177 w 5348177"/>
              <a:gd name="connsiteY1" fmla="*/ 0 h 1967023"/>
              <a:gd name="connsiteX2" fmla="*/ 5082363 w 5348177"/>
              <a:gd name="connsiteY2" fmla="*/ 1967023 h 1967023"/>
              <a:gd name="connsiteX3" fmla="*/ 0 w 5348177"/>
              <a:gd name="connsiteY3" fmla="*/ 1924493 h 1967023"/>
              <a:gd name="connsiteX4" fmla="*/ 233916 w 5348177"/>
              <a:gd name="connsiteY4" fmla="*/ 0 h 1967023"/>
              <a:gd name="connsiteX0" fmla="*/ 233916 w 5348177"/>
              <a:gd name="connsiteY0" fmla="*/ 0 h 1988288"/>
              <a:gd name="connsiteX1" fmla="*/ 5348177 w 5348177"/>
              <a:gd name="connsiteY1" fmla="*/ 0 h 1988288"/>
              <a:gd name="connsiteX2" fmla="*/ 5167423 w 5348177"/>
              <a:gd name="connsiteY2" fmla="*/ 1988288 h 1988288"/>
              <a:gd name="connsiteX3" fmla="*/ 0 w 5348177"/>
              <a:gd name="connsiteY3" fmla="*/ 1924493 h 1988288"/>
              <a:gd name="connsiteX4" fmla="*/ 233916 w 5348177"/>
              <a:gd name="connsiteY4" fmla="*/ 0 h 1988288"/>
              <a:gd name="connsiteX0" fmla="*/ 233916 w 5252484"/>
              <a:gd name="connsiteY0" fmla="*/ 0 h 1988288"/>
              <a:gd name="connsiteX1" fmla="*/ 5252484 w 5252484"/>
              <a:gd name="connsiteY1" fmla="*/ 0 h 1988288"/>
              <a:gd name="connsiteX2" fmla="*/ 5167423 w 5252484"/>
              <a:gd name="connsiteY2" fmla="*/ 1988288 h 1988288"/>
              <a:gd name="connsiteX3" fmla="*/ 0 w 5252484"/>
              <a:gd name="connsiteY3" fmla="*/ 1924493 h 1988288"/>
              <a:gd name="connsiteX4" fmla="*/ 233916 w 5252484"/>
              <a:gd name="connsiteY4" fmla="*/ 0 h 1988288"/>
              <a:gd name="connsiteX0" fmla="*/ 233916 w 5316279"/>
              <a:gd name="connsiteY0" fmla="*/ 0 h 1977655"/>
              <a:gd name="connsiteX1" fmla="*/ 5252484 w 5316279"/>
              <a:gd name="connsiteY1" fmla="*/ 0 h 1977655"/>
              <a:gd name="connsiteX2" fmla="*/ 5316279 w 5316279"/>
              <a:gd name="connsiteY2" fmla="*/ 1977655 h 1977655"/>
              <a:gd name="connsiteX3" fmla="*/ 0 w 5316279"/>
              <a:gd name="connsiteY3" fmla="*/ 1924493 h 1977655"/>
              <a:gd name="connsiteX4" fmla="*/ 233916 w 5316279"/>
              <a:gd name="connsiteY4" fmla="*/ 0 h 1977655"/>
              <a:gd name="connsiteX0" fmla="*/ 74428 w 5156791"/>
              <a:gd name="connsiteY0" fmla="*/ 0 h 1977655"/>
              <a:gd name="connsiteX1" fmla="*/ 5092996 w 5156791"/>
              <a:gd name="connsiteY1" fmla="*/ 0 h 1977655"/>
              <a:gd name="connsiteX2" fmla="*/ 5156791 w 5156791"/>
              <a:gd name="connsiteY2" fmla="*/ 1977655 h 1977655"/>
              <a:gd name="connsiteX3" fmla="*/ 0 w 5156791"/>
              <a:gd name="connsiteY3" fmla="*/ 1967024 h 1977655"/>
              <a:gd name="connsiteX4" fmla="*/ 74428 w 5156791"/>
              <a:gd name="connsiteY4" fmla="*/ 0 h 1977655"/>
              <a:gd name="connsiteX0" fmla="*/ 74428 w 5263116"/>
              <a:gd name="connsiteY0" fmla="*/ 0 h 1967024"/>
              <a:gd name="connsiteX1" fmla="*/ 5092996 w 5263116"/>
              <a:gd name="connsiteY1" fmla="*/ 0 h 1967024"/>
              <a:gd name="connsiteX2" fmla="*/ 5263116 w 5263116"/>
              <a:gd name="connsiteY2" fmla="*/ 1967022 h 1967024"/>
              <a:gd name="connsiteX3" fmla="*/ 0 w 5263116"/>
              <a:gd name="connsiteY3" fmla="*/ 1967024 h 1967024"/>
              <a:gd name="connsiteX4" fmla="*/ 74428 w 5263116"/>
              <a:gd name="connsiteY4" fmla="*/ 0 h 1967024"/>
              <a:gd name="connsiteX0" fmla="*/ 85061 w 5273749"/>
              <a:gd name="connsiteY0" fmla="*/ 0 h 2083983"/>
              <a:gd name="connsiteX1" fmla="*/ 5103629 w 5273749"/>
              <a:gd name="connsiteY1" fmla="*/ 0 h 2083983"/>
              <a:gd name="connsiteX2" fmla="*/ 5273749 w 5273749"/>
              <a:gd name="connsiteY2" fmla="*/ 1967022 h 2083983"/>
              <a:gd name="connsiteX3" fmla="*/ 0 w 5273749"/>
              <a:gd name="connsiteY3" fmla="*/ 2083983 h 2083983"/>
              <a:gd name="connsiteX4" fmla="*/ 85061 w 5273749"/>
              <a:gd name="connsiteY4" fmla="*/ 0 h 2083983"/>
              <a:gd name="connsiteX0" fmla="*/ 85061 w 5178056"/>
              <a:gd name="connsiteY0" fmla="*/ 0 h 2083983"/>
              <a:gd name="connsiteX1" fmla="*/ 5103629 w 5178056"/>
              <a:gd name="connsiteY1" fmla="*/ 0 h 2083983"/>
              <a:gd name="connsiteX2" fmla="*/ 5178056 w 5178056"/>
              <a:gd name="connsiteY2" fmla="*/ 1967022 h 2083983"/>
              <a:gd name="connsiteX3" fmla="*/ 0 w 5178056"/>
              <a:gd name="connsiteY3" fmla="*/ 2083983 h 2083983"/>
              <a:gd name="connsiteX4" fmla="*/ 85061 w 5178056"/>
              <a:gd name="connsiteY4" fmla="*/ 0 h 2083983"/>
              <a:gd name="connsiteX0" fmla="*/ 85061 w 5263117"/>
              <a:gd name="connsiteY0" fmla="*/ 0 h 2083983"/>
              <a:gd name="connsiteX1" fmla="*/ 5103629 w 5263117"/>
              <a:gd name="connsiteY1" fmla="*/ 0 h 2083983"/>
              <a:gd name="connsiteX2" fmla="*/ 5263117 w 5263117"/>
              <a:gd name="connsiteY2" fmla="*/ 1903227 h 2083983"/>
              <a:gd name="connsiteX3" fmla="*/ 0 w 5263117"/>
              <a:gd name="connsiteY3" fmla="*/ 2083983 h 2083983"/>
              <a:gd name="connsiteX4" fmla="*/ 85061 w 5263117"/>
              <a:gd name="connsiteY4" fmla="*/ 0 h 2083983"/>
              <a:gd name="connsiteX0" fmla="*/ 85061 w 5263117"/>
              <a:gd name="connsiteY0" fmla="*/ 0 h 1903230"/>
              <a:gd name="connsiteX1" fmla="*/ 5103629 w 5263117"/>
              <a:gd name="connsiteY1" fmla="*/ 0 h 1903230"/>
              <a:gd name="connsiteX2" fmla="*/ 5263117 w 5263117"/>
              <a:gd name="connsiteY2" fmla="*/ 1903227 h 1903230"/>
              <a:gd name="connsiteX3" fmla="*/ 0 w 5263117"/>
              <a:gd name="connsiteY3" fmla="*/ 1903230 h 1903230"/>
              <a:gd name="connsiteX4" fmla="*/ 85061 w 5263117"/>
              <a:gd name="connsiteY4" fmla="*/ 0 h 1903230"/>
              <a:gd name="connsiteX0" fmla="*/ 85061 w 5263117"/>
              <a:gd name="connsiteY0" fmla="*/ 0 h 1998920"/>
              <a:gd name="connsiteX1" fmla="*/ 5103629 w 5263117"/>
              <a:gd name="connsiteY1" fmla="*/ 0 h 1998920"/>
              <a:gd name="connsiteX2" fmla="*/ 5263117 w 5263117"/>
              <a:gd name="connsiteY2" fmla="*/ 1998920 h 1998920"/>
              <a:gd name="connsiteX3" fmla="*/ 0 w 5263117"/>
              <a:gd name="connsiteY3" fmla="*/ 1903230 h 1998920"/>
              <a:gd name="connsiteX4" fmla="*/ 85061 w 5263117"/>
              <a:gd name="connsiteY4" fmla="*/ 0 h 19989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263117" h="1998920">
                <a:moveTo>
                  <a:pt x="85061" y="0"/>
                </a:moveTo>
                <a:lnTo>
                  <a:pt x="5103629" y="0"/>
                </a:lnTo>
                <a:lnTo>
                  <a:pt x="5263117" y="1998920"/>
                </a:lnTo>
                <a:lnTo>
                  <a:pt x="0" y="1903230"/>
                </a:lnTo>
                <a:lnTo>
                  <a:pt x="85061" y="0"/>
                </a:lnTo>
                <a:close/>
              </a:path>
            </a:pathLst>
          </a:custGeom>
          <a:solidFill>
            <a:srgbClr val="99CC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Tx/>
              <a:buFontTx/>
              <a:buNone/>
              <a:defRPr/>
            </a:pPr>
            <a:endParaRPr lang="zh-CN" altLang="en-US" sz="1800" b="0"/>
          </a:p>
        </p:txBody>
      </p:sp>
      <p:sp>
        <p:nvSpPr>
          <p:cNvPr id="10" name="矩形 9"/>
          <p:cNvSpPr/>
          <p:nvPr/>
        </p:nvSpPr>
        <p:spPr>
          <a:xfrm>
            <a:off x="342900" y="2427289"/>
            <a:ext cx="8091627" cy="1997075"/>
          </a:xfrm>
          <a:custGeom>
            <a:avLst/>
            <a:gdLst>
              <a:gd name="connsiteX0" fmla="*/ 0 w 5114261"/>
              <a:gd name="connsiteY0" fmla="*/ 0 h 1892595"/>
              <a:gd name="connsiteX1" fmla="*/ 5114261 w 5114261"/>
              <a:gd name="connsiteY1" fmla="*/ 0 h 1892595"/>
              <a:gd name="connsiteX2" fmla="*/ 5114261 w 5114261"/>
              <a:gd name="connsiteY2" fmla="*/ 1892595 h 1892595"/>
              <a:gd name="connsiteX3" fmla="*/ 0 w 5114261"/>
              <a:gd name="connsiteY3" fmla="*/ 1892595 h 1892595"/>
              <a:gd name="connsiteX4" fmla="*/ 0 w 5114261"/>
              <a:gd name="connsiteY4" fmla="*/ 0 h 1892595"/>
              <a:gd name="connsiteX0" fmla="*/ 233916 w 5348177"/>
              <a:gd name="connsiteY0" fmla="*/ 0 h 1924493"/>
              <a:gd name="connsiteX1" fmla="*/ 5348177 w 5348177"/>
              <a:gd name="connsiteY1" fmla="*/ 0 h 1924493"/>
              <a:gd name="connsiteX2" fmla="*/ 5348177 w 5348177"/>
              <a:gd name="connsiteY2" fmla="*/ 1892595 h 1924493"/>
              <a:gd name="connsiteX3" fmla="*/ 0 w 5348177"/>
              <a:gd name="connsiteY3" fmla="*/ 1924493 h 1924493"/>
              <a:gd name="connsiteX4" fmla="*/ 233916 w 5348177"/>
              <a:gd name="connsiteY4" fmla="*/ 0 h 1924493"/>
              <a:gd name="connsiteX0" fmla="*/ 233916 w 5348177"/>
              <a:gd name="connsiteY0" fmla="*/ 0 h 1967023"/>
              <a:gd name="connsiteX1" fmla="*/ 5348177 w 5348177"/>
              <a:gd name="connsiteY1" fmla="*/ 0 h 1967023"/>
              <a:gd name="connsiteX2" fmla="*/ 5082363 w 5348177"/>
              <a:gd name="connsiteY2" fmla="*/ 1967023 h 1967023"/>
              <a:gd name="connsiteX3" fmla="*/ 0 w 5348177"/>
              <a:gd name="connsiteY3" fmla="*/ 1924493 h 1967023"/>
              <a:gd name="connsiteX4" fmla="*/ 233916 w 5348177"/>
              <a:gd name="connsiteY4" fmla="*/ 0 h 1967023"/>
              <a:gd name="connsiteX0" fmla="*/ 233916 w 5348177"/>
              <a:gd name="connsiteY0" fmla="*/ 0 h 1988288"/>
              <a:gd name="connsiteX1" fmla="*/ 5348177 w 5348177"/>
              <a:gd name="connsiteY1" fmla="*/ 0 h 1988288"/>
              <a:gd name="connsiteX2" fmla="*/ 5167423 w 5348177"/>
              <a:gd name="connsiteY2" fmla="*/ 1988288 h 1988288"/>
              <a:gd name="connsiteX3" fmla="*/ 0 w 5348177"/>
              <a:gd name="connsiteY3" fmla="*/ 1924493 h 1988288"/>
              <a:gd name="connsiteX4" fmla="*/ 233916 w 5348177"/>
              <a:gd name="connsiteY4" fmla="*/ 0 h 1988288"/>
              <a:gd name="connsiteX0" fmla="*/ 233916 w 5252484"/>
              <a:gd name="connsiteY0" fmla="*/ 0 h 1988288"/>
              <a:gd name="connsiteX1" fmla="*/ 5252484 w 5252484"/>
              <a:gd name="connsiteY1" fmla="*/ 0 h 1988288"/>
              <a:gd name="connsiteX2" fmla="*/ 5167423 w 5252484"/>
              <a:gd name="connsiteY2" fmla="*/ 1988288 h 1988288"/>
              <a:gd name="connsiteX3" fmla="*/ 0 w 5252484"/>
              <a:gd name="connsiteY3" fmla="*/ 1924493 h 1988288"/>
              <a:gd name="connsiteX4" fmla="*/ 233916 w 5252484"/>
              <a:gd name="connsiteY4" fmla="*/ 0 h 1988288"/>
              <a:gd name="connsiteX0" fmla="*/ 180753 w 5199321"/>
              <a:gd name="connsiteY0" fmla="*/ 0 h 1988288"/>
              <a:gd name="connsiteX1" fmla="*/ 5199321 w 5199321"/>
              <a:gd name="connsiteY1" fmla="*/ 0 h 1988288"/>
              <a:gd name="connsiteX2" fmla="*/ 5114260 w 5199321"/>
              <a:gd name="connsiteY2" fmla="*/ 1988288 h 1988288"/>
              <a:gd name="connsiteX3" fmla="*/ 0 w 5199321"/>
              <a:gd name="connsiteY3" fmla="*/ 1988288 h 1988288"/>
              <a:gd name="connsiteX4" fmla="*/ 180753 w 5199321"/>
              <a:gd name="connsiteY4" fmla="*/ 0 h 1988288"/>
              <a:gd name="connsiteX0" fmla="*/ 180753 w 5199321"/>
              <a:gd name="connsiteY0" fmla="*/ 0 h 2094614"/>
              <a:gd name="connsiteX1" fmla="*/ 5199321 w 5199321"/>
              <a:gd name="connsiteY1" fmla="*/ 0 h 2094614"/>
              <a:gd name="connsiteX2" fmla="*/ 5188688 w 5199321"/>
              <a:gd name="connsiteY2" fmla="*/ 2094614 h 2094614"/>
              <a:gd name="connsiteX3" fmla="*/ 0 w 5199321"/>
              <a:gd name="connsiteY3" fmla="*/ 1988288 h 2094614"/>
              <a:gd name="connsiteX4" fmla="*/ 180753 w 5199321"/>
              <a:gd name="connsiteY4" fmla="*/ 0 h 2094614"/>
              <a:gd name="connsiteX0" fmla="*/ 63795 w 5082363"/>
              <a:gd name="connsiteY0" fmla="*/ 0 h 2094614"/>
              <a:gd name="connsiteX1" fmla="*/ 5082363 w 5082363"/>
              <a:gd name="connsiteY1" fmla="*/ 0 h 2094614"/>
              <a:gd name="connsiteX2" fmla="*/ 5071730 w 5082363"/>
              <a:gd name="connsiteY2" fmla="*/ 2094614 h 2094614"/>
              <a:gd name="connsiteX3" fmla="*/ 0 w 5082363"/>
              <a:gd name="connsiteY3" fmla="*/ 2062716 h 2094614"/>
              <a:gd name="connsiteX4" fmla="*/ 63795 w 5082363"/>
              <a:gd name="connsiteY4" fmla="*/ 0 h 2094614"/>
              <a:gd name="connsiteX0" fmla="*/ 63795 w 5093466"/>
              <a:gd name="connsiteY0" fmla="*/ 0 h 2062716"/>
              <a:gd name="connsiteX1" fmla="*/ 5082363 w 5093466"/>
              <a:gd name="connsiteY1" fmla="*/ 0 h 2062716"/>
              <a:gd name="connsiteX2" fmla="*/ 5092995 w 5093466"/>
              <a:gd name="connsiteY2" fmla="*/ 2020186 h 2062716"/>
              <a:gd name="connsiteX3" fmla="*/ 0 w 5093466"/>
              <a:gd name="connsiteY3" fmla="*/ 2062716 h 2062716"/>
              <a:gd name="connsiteX4" fmla="*/ 63795 w 5093466"/>
              <a:gd name="connsiteY4" fmla="*/ 0 h 2062716"/>
              <a:gd name="connsiteX0" fmla="*/ 95693 w 5125364"/>
              <a:gd name="connsiteY0" fmla="*/ 0 h 2020186"/>
              <a:gd name="connsiteX1" fmla="*/ 5114261 w 5125364"/>
              <a:gd name="connsiteY1" fmla="*/ 0 h 2020186"/>
              <a:gd name="connsiteX2" fmla="*/ 5124893 w 5125364"/>
              <a:gd name="connsiteY2" fmla="*/ 2020186 h 2020186"/>
              <a:gd name="connsiteX3" fmla="*/ 0 w 5125364"/>
              <a:gd name="connsiteY3" fmla="*/ 1988288 h 2020186"/>
              <a:gd name="connsiteX4" fmla="*/ 95693 w 5125364"/>
              <a:gd name="connsiteY4" fmla="*/ 0 h 2020186"/>
              <a:gd name="connsiteX0" fmla="*/ 170121 w 5199792"/>
              <a:gd name="connsiteY0" fmla="*/ 0 h 2020186"/>
              <a:gd name="connsiteX1" fmla="*/ 5188689 w 5199792"/>
              <a:gd name="connsiteY1" fmla="*/ 0 h 2020186"/>
              <a:gd name="connsiteX2" fmla="*/ 5199321 w 5199792"/>
              <a:gd name="connsiteY2" fmla="*/ 2020186 h 2020186"/>
              <a:gd name="connsiteX3" fmla="*/ 0 w 5199792"/>
              <a:gd name="connsiteY3" fmla="*/ 1998921 h 2020186"/>
              <a:gd name="connsiteX4" fmla="*/ 170121 w 5199792"/>
              <a:gd name="connsiteY4" fmla="*/ 0 h 2020186"/>
              <a:gd name="connsiteX0" fmla="*/ 170121 w 5188689"/>
              <a:gd name="connsiteY0" fmla="*/ 0 h 2041451"/>
              <a:gd name="connsiteX1" fmla="*/ 5188689 w 5188689"/>
              <a:gd name="connsiteY1" fmla="*/ 0 h 2041451"/>
              <a:gd name="connsiteX2" fmla="*/ 5092995 w 5188689"/>
              <a:gd name="connsiteY2" fmla="*/ 2041451 h 2041451"/>
              <a:gd name="connsiteX3" fmla="*/ 0 w 5188689"/>
              <a:gd name="connsiteY3" fmla="*/ 1998921 h 2041451"/>
              <a:gd name="connsiteX4" fmla="*/ 170121 w 5188689"/>
              <a:gd name="connsiteY4" fmla="*/ 0 h 2041451"/>
              <a:gd name="connsiteX0" fmla="*/ 170121 w 5188689"/>
              <a:gd name="connsiteY0" fmla="*/ 0 h 2083981"/>
              <a:gd name="connsiteX1" fmla="*/ 5188689 w 5188689"/>
              <a:gd name="connsiteY1" fmla="*/ 0 h 2083981"/>
              <a:gd name="connsiteX2" fmla="*/ 5167423 w 5188689"/>
              <a:gd name="connsiteY2" fmla="*/ 2083981 h 2083981"/>
              <a:gd name="connsiteX3" fmla="*/ 0 w 5188689"/>
              <a:gd name="connsiteY3" fmla="*/ 1998921 h 2083981"/>
              <a:gd name="connsiteX4" fmla="*/ 170121 w 5188689"/>
              <a:gd name="connsiteY4" fmla="*/ 0 h 2083981"/>
              <a:gd name="connsiteX0" fmla="*/ 170121 w 5220814"/>
              <a:gd name="connsiteY0" fmla="*/ 0 h 2126511"/>
              <a:gd name="connsiteX1" fmla="*/ 5188689 w 5220814"/>
              <a:gd name="connsiteY1" fmla="*/ 0 h 2126511"/>
              <a:gd name="connsiteX2" fmla="*/ 5220586 w 5220814"/>
              <a:gd name="connsiteY2" fmla="*/ 2126511 h 2126511"/>
              <a:gd name="connsiteX3" fmla="*/ 0 w 5220814"/>
              <a:gd name="connsiteY3" fmla="*/ 1998921 h 2126511"/>
              <a:gd name="connsiteX4" fmla="*/ 170121 w 5220814"/>
              <a:gd name="connsiteY4" fmla="*/ 0 h 21265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220814" h="2126511">
                <a:moveTo>
                  <a:pt x="170121" y="0"/>
                </a:moveTo>
                <a:lnTo>
                  <a:pt x="5188689" y="0"/>
                </a:lnTo>
                <a:cubicBezTo>
                  <a:pt x="5185145" y="698205"/>
                  <a:pt x="5224130" y="1428306"/>
                  <a:pt x="5220586" y="2126511"/>
                </a:cubicBezTo>
                <a:lnTo>
                  <a:pt x="0" y="1998921"/>
                </a:lnTo>
                <a:lnTo>
                  <a:pt x="170121" y="0"/>
                </a:lnTo>
                <a:close/>
              </a:path>
            </a:pathLst>
          </a:cu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Tx/>
              <a:buFontTx/>
              <a:buNone/>
              <a:defRPr/>
            </a:pPr>
            <a:endParaRPr lang="zh-CN" altLang="en-US" sz="1800" b="0"/>
          </a:p>
        </p:txBody>
      </p:sp>
      <p:sp>
        <p:nvSpPr>
          <p:cNvPr id="4" name="文本框 3"/>
          <p:cNvSpPr txBox="1">
            <a:spLocks noChangeArrowheads="1"/>
          </p:cNvSpPr>
          <p:nvPr/>
        </p:nvSpPr>
        <p:spPr bwMode="auto">
          <a:xfrm>
            <a:off x="619637" y="2960544"/>
            <a:ext cx="7966983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38100" dir="2700000" algn="tl" rotWithShape="0">
              <a:schemeClr val="tx1"/>
            </a:outerShdw>
          </a:effec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9pPr>
          </a:lstStyle>
          <a:p>
            <a:pPr eaLnBrk="1" hangingPunct="1">
              <a:lnSpc>
                <a:spcPct val="100000"/>
              </a:lnSpc>
              <a:buSzTx/>
              <a:buFontTx/>
              <a:buNone/>
            </a:pPr>
            <a:r>
              <a:rPr lang="zh-CN" altLang="en-US" sz="4800" dirty="0">
                <a:solidFill>
                  <a:schemeClr val="bg1"/>
                </a:solidFill>
                <a:latin typeface="黑体" pitchFamily="49" charset="-122"/>
                <a:ea typeface="黑体" pitchFamily="49" charset="-122"/>
              </a:rPr>
              <a:t>减少非计划性拔管发生例数</a:t>
            </a:r>
          </a:p>
        </p:txBody>
      </p:sp>
      <p:sp>
        <p:nvSpPr>
          <p:cNvPr id="6" name="直角三角形 5"/>
          <p:cNvSpPr/>
          <p:nvPr/>
        </p:nvSpPr>
        <p:spPr>
          <a:xfrm>
            <a:off x="1259682" y="254001"/>
            <a:ext cx="702469" cy="968375"/>
          </a:xfrm>
          <a:custGeom>
            <a:avLst/>
            <a:gdLst>
              <a:gd name="connsiteX0" fmla="*/ 0 w 1182099"/>
              <a:gd name="connsiteY0" fmla="*/ 1031358 h 1031358"/>
              <a:gd name="connsiteX1" fmla="*/ 0 w 1182099"/>
              <a:gd name="connsiteY1" fmla="*/ 0 h 1031358"/>
              <a:gd name="connsiteX2" fmla="*/ 1182099 w 1182099"/>
              <a:gd name="connsiteY2" fmla="*/ 1031358 h 1031358"/>
              <a:gd name="connsiteX3" fmla="*/ 0 w 1182099"/>
              <a:gd name="connsiteY3" fmla="*/ 1031358 h 1031358"/>
              <a:gd name="connsiteX0" fmla="*/ 531628 w 1182099"/>
              <a:gd name="connsiteY0" fmla="*/ 1307804 h 1307804"/>
              <a:gd name="connsiteX1" fmla="*/ 0 w 1182099"/>
              <a:gd name="connsiteY1" fmla="*/ 0 h 1307804"/>
              <a:gd name="connsiteX2" fmla="*/ 1182099 w 1182099"/>
              <a:gd name="connsiteY2" fmla="*/ 1031358 h 1307804"/>
              <a:gd name="connsiteX3" fmla="*/ 531628 w 1182099"/>
              <a:gd name="connsiteY3" fmla="*/ 1307804 h 1307804"/>
              <a:gd name="connsiteX0" fmla="*/ 127591 w 778062"/>
              <a:gd name="connsiteY0" fmla="*/ 754911 h 754911"/>
              <a:gd name="connsiteX1" fmla="*/ 0 w 778062"/>
              <a:gd name="connsiteY1" fmla="*/ 0 h 754911"/>
              <a:gd name="connsiteX2" fmla="*/ 778062 w 778062"/>
              <a:gd name="connsiteY2" fmla="*/ 478465 h 754911"/>
              <a:gd name="connsiteX3" fmla="*/ 127591 w 778062"/>
              <a:gd name="connsiteY3" fmla="*/ 754911 h 754911"/>
              <a:gd name="connsiteX0" fmla="*/ 0 w 873755"/>
              <a:gd name="connsiteY0" fmla="*/ 829339 h 829339"/>
              <a:gd name="connsiteX1" fmla="*/ 95693 w 873755"/>
              <a:gd name="connsiteY1" fmla="*/ 0 h 829339"/>
              <a:gd name="connsiteX2" fmla="*/ 873755 w 873755"/>
              <a:gd name="connsiteY2" fmla="*/ 478465 h 829339"/>
              <a:gd name="connsiteX3" fmla="*/ 0 w 873755"/>
              <a:gd name="connsiteY3" fmla="*/ 829339 h 829339"/>
              <a:gd name="connsiteX0" fmla="*/ 138223 w 1011978"/>
              <a:gd name="connsiteY0" fmla="*/ 967562 h 967562"/>
              <a:gd name="connsiteX1" fmla="*/ 0 w 1011978"/>
              <a:gd name="connsiteY1" fmla="*/ 0 h 967562"/>
              <a:gd name="connsiteX2" fmla="*/ 1011978 w 1011978"/>
              <a:gd name="connsiteY2" fmla="*/ 616688 h 967562"/>
              <a:gd name="connsiteX3" fmla="*/ 138223 w 1011978"/>
              <a:gd name="connsiteY3" fmla="*/ 967562 h 967562"/>
              <a:gd name="connsiteX0" fmla="*/ 138223 w 937550"/>
              <a:gd name="connsiteY0" fmla="*/ 967562 h 967562"/>
              <a:gd name="connsiteX1" fmla="*/ 0 w 937550"/>
              <a:gd name="connsiteY1" fmla="*/ 0 h 967562"/>
              <a:gd name="connsiteX2" fmla="*/ 937550 w 937550"/>
              <a:gd name="connsiteY2" fmla="*/ 393404 h 967562"/>
              <a:gd name="connsiteX3" fmla="*/ 138223 w 937550"/>
              <a:gd name="connsiteY3" fmla="*/ 967562 h 9675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37550" h="967562">
                <a:moveTo>
                  <a:pt x="138223" y="967562"/>
                </a:moveTo>
                <a:lnTo>
                  <a:pt x="0" y="0"/>
                </a:lnTo>
                <a:lnTo>
                  <a:pt x="937550" y="393404"/>
                </a:lnTo>
                <a:lnTo>
                  <a:pt x="138223" y="967562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Tx/>
              <a:buFontTx/>
              <a:buNone/>
              <a:defRPr/>
            </a:pPr>
            <a:endParaRPr lang="zh-CN" altLang="en-US" sz="1800" b="0"/>
          </a:p>
        </p:txBody>
      </p:sp>
      <p:sp>
        <p:nvSpPr>
          <p:cNvPr id="7" name="等腰三角形 6"/>
          <p:cNvSpPr/>
          <p:nvPr/>
        </p:nvSpPr>
        <p:spPr>
          <a:xfrm rot="610961">
            <a:off x="7935517" y="490538"/>
            <a:ext cx="439340" cy="736600"/>
          </a:xfrm>
          <a:custGeom>
            <a:avLst/>
            <a:gdLst>
              <a:gd name="connsiteX0" fmla="*/ 0 w 1244009"/>
              <a:gd name="connsiteY0" fmla="*/ 1084521 h 1084521"/>
              <a:gd name="connsiteX1" fmla="*/ 622005 w 1244009"/>
              <a:gd name="connsiteY1" fmla="*/ 0 h 1084521"/>
              <a:gd name="connsiteX2" fmla="*/ 1244009 w 1244009"/>
              <a:gd name="connsiteY2" fmla="*/ 1084521 h 1084521"/>
              <a:gd name="connsiteX3" fmla="*/ 0 w 1244009"/>
              <a:gd name="connsiteY3" fmla="*/ 1084521 h 1084521"/>
              <a:gd name="connsiteX0" fmla="*/ 0 w 1254641"/>
              <a:gd name="connsiteY0" fmla="*/ 1137684 h 1137684"/>
              <a:gd name="connsiteX1" fmla="*/ 632637 w 1254641"/>
              <a:gd name="connsiteY1" fmla="*/ 0 h 1137684"/>
              <a:gd name="connsiteX2" fmla="*/ 1254641 w 1254641"/>
              <a:gd name="connsiteY2" fmla="*/ 1084521 h 1137684"/>
              <a:gd name="connsiteX3" fmla="*/ 0 w 1254641"/>
              <a:gd name="connsiteY3" fmla="*/ 1137684 h 1137684"/>
              <a:gd name="connsiteX0" fmla="*/ 0 w 1105785"/>
              <a:gd name="connsiteY0" fmla="*/ 1137684 h 1297172"/>
              <a:gd name="connsiteX1" fmla="*/ 632637 w 1105785"/>
              <a:gd name="connsiteY1" fmla="*/ 0 h 1297172"/>
              <a:gd name="connsiteX2" fmla="*/ 1105785 w 1105785"/>
              <a:gd name="connsiteY2" fmla="*/ 1297172 h 1297172"/>
              <a:gd name="connsiteX3" fmla="*/ 0 w 1105785"/>
              <a:gd name="connsiteY3" fmla="*/ 1137684 h 1297172"/>
              <a:gd name="connsiteX0" fmla="*/ 0 w 1121735"/>
              <a:gd name="connsiteY0" fmla="*/ 956930 h 1116418"/>
              <a:gd name="connsiteX1" fmla="*/ 1121735 w 1121735"/>
              <a:gd name="connsiteY1" fmla="*/ 0 h 1116418"/>
              <a:gd name="connsiteX2" fmla="*/ 1105785 w 1121735"/>
              <a:gd name="connsiteY2" fmla="*/ 1116418 h 1116418"/>
              <a:gd name="connsiteX3" fmla="*/ 0 w 1121735"/>
              <a:gd name="connsiteY3" fmla="*/ 956930 h 1116418"/>
              <a:gd name="connsiteX0" fmla="*/ 0 w 1121735"/>
              <a:gd name="connsiteY0" fmla="*/ 956930 h 1116418"/>
              <a:gd name="connsiteX1" fmla="*/ 1121735 w 1121735"/>
              <a:gd name="connsiteY1" fmla="*/ 0 h 1116418"/>
              <a:gd name="connsiteX2" fmla="*/ 911908 w 1121735"/>
              <a:gd name="connsiteY2" fmla="*/ 1116418 h 1116418"/>
              <a:gd name="connsiteX3" fmla="*/ 0 w 1121735"/>
              <a:gd name="connsiteY3" fmla="*/ 956930 h 1116418"/>
              <a:gd name="connsiteX0" fmla="*/ 1 w 1170700"/>
              <a:gd name="connsiteY0" fmla="*/ 786240 h 1116418"/>
              <a:gd name="connsiteX1" fmla="*/ 1170700 w 1170700"/>
              <a:gd name="connsiteY1" fmla="*/ 0 h 1116418"/>
              <a:gd name="connsiteX2" fmla="*/ 960873 w 1170700"/>
              <a:gd name="connsiteY2" fmla="*/ 1116418 h 1116418"/>
              <a:gd name="connsiteX3" fmla="*/ 1 w 1170700"/>
              <a:gd name="connsiteY3" fmla="*/ 786240 h 1116418"/>
              <a:gd name="connsiteX0" fmla="*/ 0 w 1307006"/>
              <a:gd name="connsiteY0" fmla="*/ 801570 h 1116418"/>
              <a:gd name="connsiteX1" fmla="*/ 1307006 w 1307006"/>
              <a:gd name="connsiteY1" fmla="*/ 0 h 1116418"/>
              <a:gd name="connsiteX2" fmla="*/ 1097179 w 1307006"/>
              <a:gd name="connsiteY2" fmla="*/ 1116418 h 1116418"/>
              <a:gd name="connsiteX3" fmla="*/ 0 w 1307006"/>
              <a:gd name="connsiteY3" fmla="*/ 801570 h 1116418"/>
              <a:gd name="connsiteX0" fmla="*/ 0 w 1307006"/>
              <a:gd name="connsiteY0" fmla="*/ 801570 h 1201762"/>
              <a:gd name="connsiteX1" fmla="*/ 1307006 w 1307006"/>
              <a:gd name="connsiteY1" fmla="*/ 0 h 1201762"/>
              <a:gd name="connsiteX2" fmla="*/ 1121660 w 1307006"/>
              <a:gd name="connsiteY2" fmla="*/ 1201761 h 1201762"/>
              <a:gd name="connsiteX3" fmla="*/ 0 w 1307006"/>
              <a:gd name="connsiteY3" fmla="*/ 801570 h 1201762"/>
              <a:gd name="connsiteX0" fmla="*/ -1 w 1525088"/>
              <a:gd name="connsiteY0" fmla="*/ 826097 h 1201760"/>
              <a:gd name="connsiteX1" fmla="*/ 1525088 w 1525088"/>
              <a:gd name="connsiteY1" fmla="*/ 0 h 1201760"/>
              <a:gd name="connsiteX2" fmla="*/ 1339742 w 1525088"/>
              <a:gd name="connsiteY2" fmla="*/ 1201761 h 1201760"/>
              <a:gd name="connsiteX3" fmla="*/ -1 w 1525088"/>
              <a:gd name="connsiteY3" fmla="*/ 826097 h 12017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525088" h="1201760">
                <a:moveTo>
                  <a:pt x="-1" y="826097"/>
                </a:moveTo>
                <a:lnTo>
                  <a:pt x="1525088" y="0"/>
                </a:lnTo>
                <a:lnTo>
                  <a:pt x="1339742" y="1201761"/>
                </a:lnTo>
                <a:lnTo>
                  <a:pt x="-1" y="826097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Tx/>
              <a:buFontTx/>
              <a:buNone/>
              <a:defRPr/>
            </a:pPr>
            <a:endParaRPr lang="zh-CN" altLang="en-US" sz="1800" b="0"/>
          </a:p>
        </p:txBody>
      </p:sp>
      <p:sp>
        <p:nvSpPr>
          <p:cNvPr id="8" name="直角三角形 7"/>
          <p:cNvSpPr/>
          <p:nvPr/>
        </p:nvSpPr>
        <p:spPr>
          <a:xfrm>
            <a:off x="342900" y="5281613"/>
            <a:ext cx="960835" cy="1458912"/>
          </a:xfrm>
          <a:custGeom>
            <a:avLst/>
            <a:gdLst>
              <a:gd name="connsiteX0" fmla="*/ 0 w 1510359"/>
              <a:gd name="connsiteY0" fmla="*/ 1265274 h 1265274"/>
              <a:gd name="connsiteX1" fmla="*/ 0 w 1510359"/>
              <a:gd name="connsiteY1" fmla="*/ 0 h 1265274"/>
              <a:gd name="connsiteX2" fmla="*/ 1510359 w 1510359"/>
              <a:gd name="connsiteY2" fmla="*/ 1265274 h 1265274"/>
              <a:gd name="connsiteX3" fmla="*/ 0 w 1510359"/>
              <a:gd name="connsiteY3" fmla="*/ 1265274 h 1265274"/>
              <a:gd name="connsiteX0" fmla="*/ 0 w 2286536"/>
              <a:gd name="connsiteY0" fmla="*/ 1424762 h 1424762"/>
              <a:gd name="connsiteX1" fmla="*/ 776177 w 2286536"/>
              <a:gd name="connsiteY1" fmla="*/ 0 h 1424762"/>
              <a:gd name="connsiteX2" fmla="*/ 2286536 w 2286536"/>
              <a:gd name="connsiteY2" fmla="*/ 1265274 h 1424762"/>
              <a:gd name="connsiteX3" fmla="*/ 0 w 2286536"/>
              <a:gd name="connsiteY3" fmla="*/ 1424762 h 1424762"/>
              <a:gd name="connsiteX0" fmla="*/ 0 w 1680480"/>
              <a:gd name="connsiteY0" fmla="*/ 1424762 h 1424762"/>
              <a:gd name="connsiteX1" fmla="*/ 776177 w 1680480"/>
              <a:gd name="connsiteY1" fmla="*/ 0 h 1424762"/>
              <a:gd name="connsiteX2" fmla="*/ 1680480 w 1680480"/>
              <a:gd name="connsiteY2" fmla="*/ 988828 h 1424762"/>
              <a:gd name="connsiteX3" fmla="*/ 0 w 1680480"/>
              <a:gd name="connsiteY3" fmla="*/ 1424762 h 1424762"/>
              <a:gd name="connsiteX0" fmla="*/ 0 w 1680480"/>
              <a:gd name="connsiteY0" fmla="*/ 1392865 h 1392865"/>
              <a:gd name="connsiteX1" fmla="*/ 818708 w 1680480"/>
              <a:gd name="connsiteY1" fmla="*/ 0 h 1392865"/>
              <a:gd name="connsiteX2" fmla="*/ 1680480 w 1680480"/>
              <a:gd name="connsiteY2" fmla="*/ 956931 h 1392865"/>
              <a:gd name="connsiteX3" fmla="*/ 0 w 1680480"/>
              <a:gd name="connsiteY3" fmla="*/ 1392865 h 1392865"/>
              <a:gd name="connsiteX0" fmla="*/ 0 w 1350871"/>
              <a:gd name="connsiteY0" fmla="*/ 1201479 h 1201479"/>
              <a:gd name="connsiteX1" fmla="*/ 489099 w 1350871"/>
              <a:gd name="connsiteY1" fmla="*/ 0 h 1201479"/>
              <a:gd name="connsiteX2" fmla="*/ 1350871 w 1350871"/>
              <a:gd name="connsiteY2" fmla="*/ 956931 h 1201479"/>
              <a:gd name="connsiteX3" fmla="*/ 0 w 1350871"/>
              <a:gd name="connsiteY3" fmla="*/ 1201479 h 1201479"/>
              <a:gd name="connsiteX0" fmla="*/ 0 w 1350871"/>
              <a:gd name="connsiteY0" fmla="*/ 690250 h 690250"/>
              <a:gd name="connsiteX1" fmla="*/ 592385 w 1350871"/>
              <a:gd name="connsiteY1" fmla="*/ 0 h 690250"/>
              <a:gd name="connsiteX2" fmla="*/ 1350871 w 1350871"/>
              <a:gd name="connsiteY2" fmla="*/ 445702 h 690250"/>
              <a:gd name="connsiteX3" fmla="*/ 0 w 1350871"/>
              <a:gd name="connsiteY3" fmla="*/ 690250 h 690250"/>
              <a:gd name="connsiteX0" fmla="*/ 0 w 1350871"/>
              <a:gd name="connsiteY0" fmla="*/ 823956 h 823956"/>
              <a:gd name="connsiteX1" fmla="*/ 250745 w 1350871"/>
              <a:gd name="connsiteY1" fmla="*/ 0 h 823956"/>
              <a:gd name="connsiteX2" fmla="*/ 1350871 w 1350871"/>
              <a:gd name="connsiteY2" fmla="*/ 579408 h 823956"/>
              <a:gd name="connsiteX3" fmla="*/ 0 w 1350871"/>
              <a:gd name="connsiteY3" fmla="*/ 823956 h 823956"/>
              <a:gd name="connsiteX0" fmla="*/ 0 w 1350871"/>
              <a:gd name="connsiteY0" fmla="*/ 902606 h 902606"/>
              <a:gd name="connsiteX1" fmla="*/ 163349 w 1350871"/>
              <a:gd name="connsiteY1" fmla="*/ 0 h 902606"/>
              <a:gd name="connsiteX2" fmla="*/ 1350871 w 1350871"/>
              <a:gd name="connsiteY2" fmla="*/ 658058 h 902606"/>
              <a:gd name="connsiteX3" fmla="*/ 0 w 1350871"/>
              <a:gd name="connsiteY3" fmla="*/ 902606 h 902606"/>
              <a:gd name="connsiteX0" fmla="*/ 0 w 1207859"/>
              <a:gd name="connsiteY0" fmla="*/ 902606 h 902606"/>
              <a:gd name="connsiteX1" fmla="*/ 163349 w 1207859"/>
              <a:gd name="connsiteY1" fmla="*/ 0 h 902606"/>
              <a:gd name="connsiteX2" fmla="*/ 1207859 w 1207859"/>
              <a:gd name="connsiteY2" fmla="*/ 587273 h 902606"/>
              <a:gd name="connsiteX3" fmla="*/ 0 w 1207859"/>
              <a:gd name="connsiteY3" fmla="*/ 902606 h 902606"/>
              <a:gd name="connsiteX0" fmla="*/ 0 w 1200563"/>
              <a:gd name="connsiteY0" fmla="*/ 975799 h 975799"/>
              <a:gd name="connsiteX1" fmla="*/ 156053 w 1200563"/>
              <a:gd name="connsiteY1" fmla="*/ 0 h 975799"/>
              <a:gd name="connsiteX2" fmla="*/ 1200563 w 1200563"/>
              <a:gd name="connsiteY2" fmla="*/ 587273 h 975799"/>
              <a:gd name="connsiteX3" fmla="*/ 0 w 1200563"/>
              <a:gd name="connsiteY3" fmla="*/ 975799 h 975799"/>
              <a:gd name="connsiteX0" fmla="*/ 0 w 952516"/>
              <a:gd name="connsiteY0" fmla="*/ 975799 h 975799"/>
              <a:gd name="connsiteX1" fmla="*/ 156053 w 952516"/>
              <a:gd name="connsiteY1" fmla="*/ 0 h 975799"/>
              <a:gd name="connsiteX2" fmla="*/ 952516 w 952516"/>
              <a:gd name="connsiteY2" fmla="*/ 484802 h 975799"/>
              <a:gd name="connsiteX3" fmla="*/ 0 w 952516"/>
              <a:gd name="connsiteY3" fmla="*/ 975799 h 975799"/>
              <a:gd name="connsiteX0" fmla="*/ 0 w 879561"/>
              <a:gd name="connsiteY0" fmla="*/ 1005076 h 1005076"/>
              <a:gd name="connsiteX1" fmla="*/ 83098 w 879561"/>
              <a:gd name="connsiteY1" fmla="*/ 0 h 1005076"/>
              <a:gd name="connsiteX2" fmla="*/ 879561 w 879561"/>
              <a:gd name="connsiteY2" fmla="*/ 484802 h 1005076"/>
              <a:gd name="connsiteX3" fmla="*/ 0 w 879561"/>
              <a:gd name="connsiteY3" fmla="*/ 1005076 h 10050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79561" h="1005076">
                <a:moveTo>
                  <a:pt x="0" y="1005076"/>
                </a:moveTo>
                <a:lnTo>
                  <a:pt x="83098" y="0"/>
                </a:lnTo>
                <a:lnTo>
                  <a:pt x="879561" y="484802"/>
                </a:lnTo>
                <a:lnTo>
                  <a:pt x="0" y="1005076"/>
                </a:lnTo>
                <a:close/>
              </a:path>
            </a:pathLst>
          </a:custGeom>
          <a:solidFill>
            <a:srgbClr val="99CC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Tx/>
              <a:buFontTx/>
              <a:buNone/>
              <a:defRPr/>
            </a:pPr>
            <a:endParaRPr lang="zh-CN" altLang="en-US" sz="1800" b="0"/>
          </a:p>
        </p:txBody>
      </p:sp>
      <p:sp>
        <p:nvSpPr>
          <p:cNvPr id="9" name="等腰三角形 8"/>
          <p:cNvSpPr/>
          <p:nvPr/>
        </p:nvSpPr>
        <p:spPr>
          <a:xfrm rot="11524888">
            <a:off x="8462963" y="2011363"/>
            <a:ext cx="297656" cy="303212"/>
          </a:xfrm>
          <a:custGeom>
            <a:avLst/>
            <a:gdLst>
              <a:gd name="connsiteX0" fmla="*/ 0 w 1249152"/>
              <a:gd name="connsiteY0" fmla="*/ 925032 h 925032"/>
              <a:gd name="connsiteX1" fmla="*/ 624576 w 1249152"/>
              <a:gd name="connsiteY1" fmla="*/ 0 h 925032"/>
              <a:gd name="connsiteX2" fmla="*/ 1249152 w 1249152"/>
              <a:gd name="connsiteY2" fmla="*/ 925032 h 925032"/>
              <a:gd name="connsiteX3" fmla="*/ 0 w 1249152"/>
              <a:gd name="connsiteY3" fmla="*/ 925032 h 925032"/>
              <a:gd name="connsiteX0" fmla="*/ 0 w 1259785"/>
              <a:gd name="connsiteY0" fmla="*/ 382771 h 925032"/>
              <a:gd name="connsiteX1" fmla="*/ 635209 w 1259785"/>
              <a:gd name="connsiteY1" fmla="*/ 0 h 925032"/>
              <a:gd name="connsiteX2" fmla="*/ 1259785 w 1259785"/>
              <a:gd name="connsiteY2" fmla="*/ 925032 h 925032"/>
              <a:gd name="connsiteX3" fmla="*/ 0 w 1259785"/>
              <a:gd name="connsiteY3" fmla="*/ 382771 h 925032"/>
              <a:gd name="connsiteX0" fmla="*/ 0 w 1259785"/>
              <a:gd name="connsiteY0" fmla="*/ 382771 h 925032"/>
              <a:gd name="connsiteX1" fmla="*/ 518251 w 1259785"/>
              <a:gd name="connsiteY1" fmla="*/ 0 h 925032"/>
              <a:gd name="connsiteX2" fmla="*/ 1259785 w 1259785"/>
              <a:gd name="connsiteY2" fmla="*/ 925032 h 925032"/>
              <a:gd name="connsiteX3" fmla="*/ 0 w 1259785"/>
              <a:gd name="connsiteY3" fmla="*/ 382771 h 925032"/>
              <a:gd name="connsiteX0" fmla="*/ 0 w 685627"/>
              <a:gd name="connsiteY0" fmla="*/ 382771 h 627321"/>
              <a:gd name="connsiteX1" fmla="*/ 518251 w 685627"/>
              <a:gd name="connsiteY1" fmla="*/ 0 h 627321"/>
              <a:gd name="connsiteX2" fmla="*/ 685627 w 685627"/>
              <a:gd name="connsiteY2" fmla="*/ 627321 h 627321"/>
              <a:gd name="connsiteX3" fmla="*/ 0 w 685627"/>
              <a:gd name="connsiteY3" fmla="*/ 382771 h 627321"/>
              <a:gd name="connsiteX0" fmla="*/ 0 w 636862"/>
              <a:gd name="connsiteY0" fmla="*/ 382771 h 482086"/>
              <a:gd name="connsiteX1" fmla="*/ 518251 w 636862"/>
              <a:gd name="connsiteY1" fmla="*/ 0 h 482086"/>
              <a:gd name="connsiteX2" fmla="*/ 636861 w 636862"/>
              <a:gd name="connsiteY2" fmla="*/ 482086 h 482086"/>
              <a:gd name="connsiteX3" fmla="*/ 0 w 636862"/>
              <a:gd name="connsiteY3" fmla="*/ 382771 h 482086"/>
              <a:gd name="connsiteX0" fmla="*/ -1 w 635689"/>
              <a:gd name="connsiteY0" fmla="*/ 468961 h 482086"/>
              <a:gd name="connsiteX1" fmla="*/ 517079 w 635689"/>
              <a:gd name="connsiteY1" fmla="*/ 0 h 482086"/>
              <a:gd name="connsiteX2" fmla="*/ 635689 w 635689"/>
              <a:gd name="connsiteY2" fmla="*/ 482086 h 482086"/>
              <a:gd name="connsiteX3" fmla="*/ -1 w 635689"/>
              <a:gd name="connsiteY3" fmla="*/ 468961 h 4820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35689" h="482086">
                <a:moveTo>
                  <a:pt x="-1" y="468961"/>
                </a:moveTo>
                <a:lnTo>
                  <a:pt x="517079" y="0"/>
                </a:lnTo>
                <a:lnTo>
                  <a:pt x="635689" y="482086"/>
                </a:lnTo>
                <a:lnTo>
                  <a:pt x="-1" y="468961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Tx/>
              <a:buFontTx/>
              <a:buNone/>
              <a:defRPr/>
            </a:pPr>
            <a:endParaRPr lang="zh-CN" altLang="en-US" sz="1800" b="0"/>
          </a:p>
        </p:txBody>
      </p:sp>
      <p:sp>
        <p:nvSpPr>
          <p:cNvPr id="41" name="任意多边形 40"/>
          <p:cNvSpPr/>
          <p:nvPr/>
        </p:nvSpPr>
        <p:spPr>
          <a:xfrm>
            <a:off x="5822157" y="5667376"/>
            <a:ext cx="1470422" cy="1190625"/>
          </a:xfrm>
          <a:custGeom>
            <a:avLst/>
            <a:gdLst>
              <a:gd name="connsiteX0" fmla="*/ 1705891 w 1959837"/>
              <a:gd name="connsiteY0" fmla="*/ 0 h 1190742"/>
              <a:gd name="connsiteX1" fmla="*/ 1959837 w 1959837"/>
              <a:gd name="connsiteY1" fmla="*/ 1190742 h 1190742"/>
              <a:gd name="connsiteX2" fmla="*/ 1218738 w 1959837"/>
              <a:gd name="connsiteY2" fmla="*/ 1190742 h 1190742"/>
              <a:gd name="connsiteX3" fmla="*/ 0 w 1959837"/>
              <a:gd name="connsiteY3" fmla="*/ 631806 h 1190742"/>
              <a:gd name="connsiteX4" fmla="*/ 1705891 w 1959837"/>
              <a:gd name="connsiteY4" fmla="*/ 0 h 11907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959837" h="1190742">
                <a:moveTo>
                  <a:pt x="1705891" y="0"/>
                </a:moveTo>
                <a:lnTo>
                  <a:pt x="1959837" y="1190742"/>
                </a:lnTo>
                <a:lnTo>
                  <a:pt x="1218738" y="1190742"/>
                </a:lnTo>
                <a:lnTo>
                  <a:pt x="0" y="631806"/>
                </a:lnTo>
                <a:lnTo>
                  <a:pt x="1705891" y="0"/>
                </a:lnTo>
                <a:close/>
              </a:path>
            </a:pathLst>
          </a:custGeom>
          <a:solidFill>
            <a:srgbClr val="FF9933">
              <a:alpha val="7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Tx/>
              <a:buFontTx/>
              <a:buNone/>
              <a:defRPr/>
            </a:pPr>
            <a:endParaRPr lang="zh-CN" altLang="en-US" sz="1800" b="0"/>
          </a:p>
        </p:txBody>
      </p:sp>
      <p:sp>
        <p:nvSpPr>
          <p:cNvPr id="12" name="等腰三角形 11"/>
          <p:cNvSpPr/>
          <p:nvPr/>
        </p:nvSpPr>
        <p:spPr>
          <a:xfrm>
            <a:off x="2805113" y="5822951"/>
            <a:ext cx="594122" cy="790575"/>
          </a:xfrm>
          <a:custGeom>
            <a:avLst/>
            <a:gdLst>
              <a:gd name="connsiteX0" fmla="*/ 0 w 1151863"/>
              <a:gd name="connsiteY0" fmla="*/ 874569 h 874569"/>
              <a:gd name="connsiteX1" fmla="*/ 575932 w 1151863"/>
              <a:gd name="connsiteY1" fmla="*/ 0 h 874569"/>
              <a:gd name="connsiteX2" fmla="*/ 1151863 w 1151863"/>
              <a:gd name="connsiteY2" fmla="*/ 874569 h 874569"/>
              <a:gd name="connsiteX3" fmla="*/ 0 w 1151863"/>
              <a:gd name="connsiteY3" fmla="*/ 874569 h 874569"/>
              <a:gd name="connsiteX0" fmla="*/ 0 w 811622"/>
              <a:gd name="connsiteY0" fmla="*/ 874569 h 874569"/>
              <a:gd name="connsiteX1" fmla="*/ 235691 w 811622"/>
              <a:gd name="connsiteY1" fmla="*/ 0 h 874569"/>
              <a:gd name="connsiteX2" fmla="*/ 811622 w 811622"/>
              <a:gd name="connsiteY2" fmla="*/ 874569 h 874569"/>
              <a:gd name="connsiteX3" fmla="*/ 0 w 811622"/>
              <a:gd name="connsiteY3" fmla="*/ 874569 h 874569"/>
              <a:gd name="connsiteX0" fmla="*/ 0 w 832887"/>
              <a:gd name="connsiteY0" fmla="*/ 874569 h 874569"/>
              <a:gd name="connsiteX1" fmla="*/ 235691 w 832887"/>
              <a:gd name="connsiteY1" fmla="*/ 0 h 874569"/>
              <a:gd name="connsiteX2" fmla="*/ 832887 w 832887"/>
              <a:gd name="connsiteY2" fmla="*/ 640652 h 874569"/>
              <a:gd name="connsiteX3" fmla="*/ 0 w 832887"/>
              <a:gd name="connsiteY3" fmla="*/ 874569 h 874569"/>
              <a:gd name="connsiteX0" fmla="*/ 0 w 832887"/>
              <a:gd name="connsiteY0" fmla="*/ 746979 h 746979"/>
              <a:gd name="connsiteX1" fmla="*/ 54937 w 832887"/>
              <a:gd name="connsiteY1" fmla="*/ 0 h 746979"/>
              <a:gd name="connsiteX2" fmla="*/ 832887 w 832887"/>
              <a:gd name="connsiteY2" fmla="*/ 513062 h 746979"/>
              <a:gd name="connsiteX3" fmla="*/ 0 w 832887"/>
              <a:gd name="connsiteY3" fmla="*/ 746979 h 746979"/>
              <a:gd name="connsiteX0" fmla="*/ 0 w 854153"/>
              <a:gd name="connsiteY0" fmla="*/ 746979 h 746979"/>
              <a:gd name="connsiteX1" fmla="*/ 54937 w 854153"/>
              <a:gd name="connsiteY1" fmla="*/ 0 h 746979"/>
              <a:gd name="connsiteX2" fmla="*/ 854153 w 854153"/>
              <a:gd name="connsiteY2" fmla="*/ 406737 h 746979"/>
              <a:gd name="connsiteX3" fmla="*/ 0 w 854153"/>
              <a:gd name="connsiteY3" fmla="*/ 746979 h 746979"/>
              <a:gd name="connsiteX0" fmla="*/ 19491 w 873644"/>
              <a:gd name="connsiteY0" fmla="*/ 704449 h 704449"/>
              <a:gd name="connsiteX1" fmla="*/ 0 w 873644"/>
              <a:gd name="connsiteY1" fmla="*/ 0 h 704449"/>
              <a:gd name="connsiteX2" fmla="*/ 873644 w 873644"/>
              <a:gd name="connsiteY2" fmla="*/ 364207 h 704449"/>
              <a:gd name="connsiteX3" fmla="*/ 19491 w 873644"/>
              <a:gd name="connsiteY3" fmla="*/ 704449 h 704449"/>
              <a:gd name="connsiteX0" fmla="*/ 0 w 928581"/>
              <a:gd name="connsiteY0" fmla="*/ 832040 h 832040"/>
              <a:gd name="connsiteX1" fmla="*/ 54937 w 928581"/>
              <a:gd name="connsiteY1" fmla="*/ 0 h 832040"/>
              <a:gd name="connsiteX2" fmla="*/ 928581 w 928581"/>
              <a:gd name="connsiteY2" fmla="*/ 364207 h 832040"/>
              <a:gd name="connsiteX3" fmla="*/ 0 w 928581"/>
              <a:gd name="connsiteY3" fmla="*/ 832040 h 832040"/>
              <a:gd name="connsiteX0" fmla="*/ 72653 w 1001234"/>
              <a:gd name="connsiteY0" fmla="*/ 874571 h 874571"/>
              <a:gd name="connsiteX1" fmla="*/ 0 w 1001234"/>
              <a:gd name="connsiteY1" fmla="*/ 0 h 874571"/>
              <a:gd name="connsiteX2" fmla="*/ 1001234 w 1001234"/>
              <a:gd name="connsiteY2" fmla="*/ 406738 h 874571"/>
              <a:gd name="connsiteX3" fmla="*/ 72653 w 1001234"/>
              <a:gd name="connsiteY3" fmla="*/ 874571 h 8745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001234" h="874571">
                <a:moveTo>
                  <a:pt x="72653" y="874571"/>
                </a:moveTo>
                <a:lnTo>
                  <a:pt x="0" y="0"/>
                </a:lnTo>
                <a:lnTo>
                  <a:pt x="1001234" y="406738"/>
                </a:lnTo>
                <a:lnTo>
                  <a:pt x="72653" y="874571"/>
                </a:lnTo>
                <a:close/>
              </a:path>
            </a:pathLst>
          </a:custGeom>
          <a:solidFill>
            <a:srgbClr val="FFFF66">
              <a:alpha val="7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Tx/>
              <a:buFontTx/>
              <a:buNone/>
              <a:defRPr/>
            </a:pPr>
            <a:endParaRPr lang="zh-CN" altLang="en-US" sz="1800" b="0"/>
          </a:p>
        </p:txBody>
      </p:sp>
      <p:sp>
        <p:nvSpPr>
          <p:cNvPr id="14352" name="文本框 11"/>
          <p:cNvSpPr txBox="1">
            <a:spLocks noChangeArrowheads="1"/>
          </p:cNvSpPr>
          <p:nvPr/>
        </p:nvSpPr>
        <p:spPr bwMode="auto">
          <a:xfrm>
            <a:off x="5058966" y="5156201"/>
            <a:ext cx="3881438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9pPr>
          </a:lstStyle>
          <a:p>
            <a:pPr eaLnBrk="1" hangingPunct="1">
              <a:lnSpc>
                <a:spcPct val="100000"/>
              </a:lnSpc>
              <a:buSzTx/>
              <a:buFontTx/>
              <a:buNone/>
            </a:pPr>
            <a:r>
              <a:rPr lang="zh-CN" altLang="en-US" b="0">
                <a:latin typeface="华文琥珀" pitchFamily="2" charset="-122"/>
                <a:ea typeface="华文琥珀" pitchFamily="2" charset="-122"/>
              </a:rPr>
              <a:t>神经科护理质量管理组</a:t>
            </a:r>
            <a:r>
              <a:rPr lang="en-US" altLang="zh-CN" b="0">
                <a:latin typeface="华文琥珀" pitchFamily="2" charset="-122"/>
                <a:ea typeface="华文琥珀" pitchFamily="2" charset="-122"/>
              </a:rPr>
              <a:t>—</a:t>
            </a:r>
            <a:r>
              <a:rPr lang="zh-CN" altLang="en-US" b="0">
                <a:latin typeface="华文琥珀" pitchFamily="2" charset="-122"/>
                <a:ea typeface="华文琥珀" pitchFamily="2" charset="-122"/>
              </a:rPr>
              <a:t>和谐圈</a:t>
            </a:r>
          </a:p>
        </p:txBody>
      </p:sp>
      <p:pic>
        <p:nvPicPr>
          <p:cNvPr id="14353" name="图片 1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443" t="22983" r="23174" b="30988"/>
          <a:stretch>
            <a:fillRect/>
          </a:stretch>
        </p:blipFill>
        <p:spPr bwMode="auto">
          <a:xfrm>
            <a:off x="0" y="0"/>
            <a:ext cx="1668065" cy="233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30" name="简单的礼物.mp3">
            <a:hlinkClick r:id="" action="ppaction://media"/>
          </p:cNvPr>
          <p:cNvPicPr>
            <a:picLocks noRot="1" noChangeAspect="1" noChangeArrowheads="1"/>
          </p:cNvPicPr>
          <p:nvPr>
            <a:audioFile r:link="rId1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70131" y="6310313"/>
            <a:ext cx="2286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49604362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333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3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3000"/>
                                        <p:tgtEl>
                                          <p:spTgt spid="1435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3000" fill="hold"/>
                                        <p:tgtEl>
                                          <p:spTgt spid="1435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3000" fill="hold"/>
                                        <p:tgtEl>
                                          <p:spTgt spid="143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3000" fill="hold"/>
                                        <p:tgtEl>
                                          <p:spTgt spid="143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3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600" decel="100000"/>
                                        <p:tgtEl>
                                          <p:spTgt spid="1435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600" decel="100000" fill="hold"/>
                                        <p:tgtEl>
                                          <p:spTgt spid="1435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600" decel="100000" fill="hold"/>
                                        <p:tgtEl>
                                          <p:spTgt spid="143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600" decel="100000" fill="hold"/>
                                        <p:tgtEl>
                                          <p:spTgt spid="143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400" accel="1000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43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400" accel="1000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43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 nodeType="clickPar">
                      <p:stCondLst>
                        <p:cond delay="indefinite"/>
                      </p:stCondLst>
                      <p:childTnLst>
                        <p:par>
                          <p:cTn id="2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7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3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3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3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69000" numSld="5" showWhenStopped="0">
                <p:cTn id="32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330"/>
                </p:tgtEl>
              </p:cMediaNode>
            </p:audio>
          </p:childTnLst>
        </p:cTn>
      </p:par>
    </p:tnLst>
    <p:bldLst>
      <p:bldP spid="4" grpId="0"/>
      <p:bldP spid="14352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圆角矩形 3"/>
          <p:cNvSpPr/>
          <p:nvPr/>
        </p:nvSpPr>
        <p:spPr>
          <a:xfrm>
            <a:off x="340531" y="1566813"/>
            <a:ext cx="8767617" cy="2696006"/>
          </a:xfrm>
          <a:prstGeom prst="roundRect">
            <a:avLst>
              <a:gd name="adj" fmla="val 3057"/>
            </a:avLst>
          </a:prstGeom>
          <a:noFill/>
          <a:ln w="25400">
            <a:solidFill>
              <a:schemeClr val="tx1">
                <a:lumMod val="50000"/>
                <a:lumOff val="50000"/>
              </a:schemeClr>
            </a:solidFill>
            <a:prstDash val="sysDash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lIns="87722" tIns="43861" rIns="87722" bIns="43861" anchor="ctr"/>
          <a:lstStyle/>
          <a:p>
            <a:pPr marL="0" lvl="2" algn="ctr" eaLnBrk="0" fontAlgn="ctr" hangingPunct="0">
              <a:buClr>
                <a:srgbClr val="FF0000"/>
              </a:buClr>
              <a:buSzPct val="70000"/>
              <a:tabLst>
                <a:tab pos="130973" algn="l"/>
              </a:tabLst>
              <a:defRPr/>
            </a:pPr>
            <a:endParaRPr lang="zh-CN" altLang="en-US" sz="1600" b="1" dirty="0">
              <a:solidFill>
                <a:prstClr val="white"/>
              </a:solidFill>
              <a:latin typeface="微软雅黑" pitchFamily="34" charset="-122"/>
              <a:ea typeface="微软雅黑" pitchFamily="34" charset="-122"/>
            </a:endParaRPr>
          </a:p>
        </p:txBody>
      </p:sp>
      <p:grpSp>
        <p:nvGrpSpPr>
          <p:cNvPr id="5" name="组合 20"/>
          <p:cNvGrpSpPr/>
          <p:nvPr/>
        </p:nvGrpSpPr>
        <p:grpSpPr>
          <a:xfrm>
            <a:off x="736587" y="1763406"/>
            <a:ext cx="2172299" cy="449286"/>
            <a:chOff x="1296856" y="1828801"/>
            <a:chExt cx="1980000" cy="468000"/>
          </a:xfrm>
          <a:solidFill>
            <a:srgbClr val="C00000"/>
          </a:solidFill>
          <a:effectLst/>
        </p:grpSpPr>
        <p:sp>
          <p:nvSpPr>
            <p:cNvPr id="6" name="圆角矩形 5"/>
            <p:cNvSpPr/>
            <p:nvPr/>
          </p:nvSpPr>
          <p:spPr>
            <a:xfrm>
              <a:off x="1296856" y="1828801"/>
              <a:ext cx="1980000" cy="468000"/>
            </a:xfrm>
            <a:prstGeom prst="roundRect">
              <a:avLst/>
            </a:prstGeom>
            <a:grpFill/>
            <a:ln>
              <a:noFill/>
            </a:ln>
            <a:effectLst>
              <a:outerShdw blurRad="444500" dist="254000" dir="8100000" algn="tr" rotWithShape="0">
                <a:prstClr val="black">
                  <a:alpha val="5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000" dirty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endParaRPr>
            </a:p>
          </p:txBody>
        </p:sp>
        <p:sp>
          <p:nvSpPr>
            <p:cNvPr id="7" name="矩形 6"/>
            <p:cNvSpPr>
              <a:spLocks noChangeArrowheads="1"/>
            </p:cNvSpPr>
            <p:nvPr/>
          </p:nvSpPr>
          <p:spPr bwMode="auto">
            <a:xfrm>
              <a:off x="1407754" y="1828802"/>
              <a:ext cx="1758204" cy="436869"/>
            </a:xfrm>
            <a:prstGeom prst="rect">
              <a:avLst/>
            </a:prstGeom>
            <a:noFill/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zh-CN" altLang="en-US" sz="2000" dirty="0">
                  <a:solidFill>
                    <a:srgbClr val="000066"/>
                  </a:solidFill>
                  <a:latin typeface="华文中宋" pitchFamily="2" charset="-122"/>
                  <a:ea typeface="华文中宋" pitchFamily="2" charset="-122"/>
                </a:rPr>
                <a:t>对患者而言</a:t>
              </a:r>
            </a:p>
          </p:txBody>
        </p:sp>
      </p:grpSp>
      <p:grpSp>
        <p:nvGrpSpPr>
          <p:cNvPr id="8" name="组合 22"/>
          <p:cNvGrpSpPr/>
          <p:nvPr/>
        </p:nvGrpSpPr>
        <p:grpSpPr>
          <a:xfrm>
            <a:off x="6382899" y="1763407"/>
            <a:ext cx="2172299" cy="449288"/>
            <a:chOff x="6443336" y="1828801"/>
            <a:chExt cx="1980000" cy="468000"/>
          </a:xfrm>
          <a:solidFill>
            <a:srgbClr val="C00000"/>
          </a:solidFill>
          <a:effectLst/>
        </p:grpSpPr>
        <p:sp>
          <p:nvSpPr>
            <p:cNvPr id="9" name="圆角矩形 8"/>
            <p:cNvSpPr/>
            <p:nvPr/>
          </p:nvSpPr>
          <p:spPr>
            <a:xfrm>
              <a:off x="6443336" y="1828801"/>
              <a:ext cx="1980000" cy="468000"/>
            </a:xfrm>
            <a:prstGeom prst="roundRect">
              <a:avLst/>
            </a:prstGeom>
            <a:grpFill/>
            <a:ln>
              <a:noFill/>
            </a:ln>
            <a:effectLst>
              <a:outerShdw blurRad="444500" dist="254000" dir="8100000" algn="tr" rotWithShape="0">
                <a:prstClr val="black">
                  <a:alpha val="5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000" dirty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endParaRPr>
            </a:p>
          </p:txBody>
        </p:sp>
        <p:sp>
          <p:nvSpPr>
            <p:cNvPr id="10" name="矩形 9"/>
            <p:cNvSpPr>
              <a:spLocks noChangeArrowheads="1"/>
            </p:cNvSpPr>
            <p:nvPr/>
          </p:nvSpPr>
          <p:spPr bwMode="auto">
            <a:xfrm>
              <a:off x="6581417" y="1828802"/>
              <a:ext cx="1758204" cy="425250"/>
            </a:xfrm>
            <a:prstGeom prst="rect">
              <a:avLst/>
            </a:prstGeom>
            <a:noFill/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zh-CN" altLang="en-US" sz="2000" dirty="0">
                  <a:solidFill>
                    <a:srgbClr val="000066"/>
                  </a:solidFill>
                  <a:latin typeface="华文中宋" pitchFamily="2" charset="-122"/>
                  <a:ea typeface="华文中宋" pitchFamily="2" charset="-122"/>
                </a:rPr>
                <a:t>对医院而言</a:t>
              </a:r>
            </a:p>
          </p:txBody>
        </p:sp>
      </p:grpSp>
      <p:grpSp>
        <p:nvGrpSpPr>
          <p:cNvPr id="11" name="组合 25"/>
          <p:cNvGrpSpPr/>
          <p:nvPr/>
        </p:nvGrpSpPr>
        <p:grpSpPr>
          <a:xfrm>
            <a:off x="6155997" y="2322978"/>
            <a:ext cx="2685753" cy="1728031"/>
            <a:chOff x="6236519" y="2411668"/>
            <a:chExt cx="2448000" cy="1800000"/>
          </a:xfrm>
          <a:effectLst/>
        </p:grpSpPr>
        <p:sp>
          <p:nvSpPr>
            <p:cNvPr id="12" name="圆角矩形 11"/>
            <p:cNvSpPr/>
            <p:nvPr/>
          </p:nvSpPr>
          <p:spPr bwMode="auto">
            <a:xfrm>
              <a:off x="6236519" y="2411668"/>
              <a:ext cx="2448000" cy="1800000"/>
            </a:xfrm>
            <a:prstGeom prst="roundRect">
              <a:avLst>
                <a:gd name="adj" fmla="val 5200"/>
              </a:avLst>
            </a:prstGeom>
            <a:solidFill>
              <a:schemeClr val="bg1">
                <a:alpha val="60000"/>
              </a:schemeClr>
            </a:solidFill>
            <a:ln w="19050">
              <a:solidFill>
                <a:schemeClr val="accent6">
                  <a:lumMod val="50000"/>
                </a:schemeClr>
              </a:solidFill>
            </a:ln>
            <a:effectLst>
              <a:outerShdw blurRad="225425" dist="38100" dir="5220000" algn="ctr">
                <a:srgbClr val="000000">
                  <a:alpha val="33000"/>
                </a:srgbClr>
              </a:outerShdw>
            </a:effectLst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anchor="ctr">
              <a:sp3d/>
            </a:bodyPr>
            <a:lstStyle/>
            <a:p>
              <a:pPr marL="0" lvl="2" algn="ctr" eaLnBrk="0" fontAlgn="ctr" hangingPunct="0">
                <a:buClr>
                  <a:srgbClr val="FF0000"/>
                </a:buClr>
                <a:buSzPct val="70000"/>
                <a:buFont typeface="Wingdings" pitchFamily="2" charset="2"/>
                <a:buChar char="n"/>
                <a:tabLst>
                  <a:tab pos="130973" algn="l"/>
                </a:tabLst>
                <a:defRPr/>
              </a:pPr>
              <a:endParaRPr lang="zh-CN" altLang="en-US" sz="1300" dirty="0">
                <a:ln>
                  <a:solidFill>
                    <a:sysClr val="windowText" lastClr="000000"/>
                  </a:solidFill>
                </a:ln>
                <a:solidFill>
                  <a:prstClr val="black"/>
                </a:solidFill>
                <a:latin typeface="微软雅黑" pitchFamily="34" charset="-122"/>
                <a:ea typeface="微软雅黑" pitchFamily="34" charset="-122"/>
              </a:endParaRPr>
            </a:p>
          </p:txBody>
        </p:sp>
        <p:sp>
          <p:nvSpPr>
            <p:cNvPr id="13" name="矩形 26"/>
            <p:cNvSpPr>
              <a:spLocks noChangeArrowheads="1"/>
            </p:cNvSpPr>
            <p:nvPr/>
          </p:nvSpPr>
          <p:spPr bwMode="auto">
            <a:xfrm>
              <a:off x="6373301" y="2705101"/>
              <a:ext cx="2205038" cy="1314439"/>
            </a:xfrm>
            <a:prstGeom prst="rect">
              <a:avLst/>
            </a:prstGeom>
            <a:noFill/>
            <a:ln w="19050">
              <a:noFill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>
              <a:spAutoFit/>
            </a:bodyPr>
            <a:lstStyle/>
            <a:p>
              <a:pPr marL="0" lvl="1"/>
              <a:r>
                <a:rPr lang="zh-CN" altLang="en-US" sz="2000" dirty="0">
                  <a:solidFill>
                    <a:srgbClr val="002060"/>
                  </a:solidFill>
                  <a:latin typeface="华文中宋" pitchFamily="2" charset="-122"/>
                  <a:ea typeface="华文中宋" pitchFamily="2" charset="-122"/>
                </a:rPr>
                <a:t>是衡量医院医疗护理质量的重要指标之一</a:t>
              </a:r>
            </a:p>
            <a:p>
              <a:pPr eaLnBrk="1" hangingPunct="1"/>
              <a:endParaRPr lang="en-US" altLang="zh-CN" sz="1600" dirty="0">
                <a:solidFill>
                  <a:prstClr val="black"/>
                </a:solidFill>
                <a:latin typeface="微软雅黑" pitchFamily="34" charset="-122"/>
                <a:ea typeface="微软雅黑" pitchFamily="34" charset="-122"/>
              </a:endParaRPr>
            </a:p>
          </p:txBody>
        </p:sp>
      </p:grpSp>
      <p:grpSp>
        <p:nvGrpSpPr>
          <p:cNvPr id="14" name="组合 21"/>
          <p:cNvGrpSpPr/>
          <p:nvPr/>
        </p:nvGrpSpPr>
        <p:grpSpPr>
          <a:xfrm>
            <a:off x="3574654" y="1760012"/>
            <a:ext cx="2172299" cy="452686"/>
            <a:chOff x="3883687" y="1825261"/>
            <a:chExt cx="1980000" cy="471540"/>
          </a:xfrm>
          <a:solidFill>
            <a:schemeClr val="bg1">
              <a:lumMod val="50000"/>
            </a:schemeClr>
          </a:solidFill>
          <a:effectLst/>
        </p:grpSpPr>
        <p:sp>
          <p:nvSpPr>
            <p:cNvPr id="15" name="圆角矩形 14"/>
            <p:cNvSpPr/>
            <p:nvPr/>
          </p:nvSpPr>
          <p:spPr>
            <a:xfrm>
              <a:off x="3883687" y="1828801"/>
              <a:ext cx="1980000" cy="468000"/>
            </a:xfrm>
            <a:prstGeom prst="roundRect">
              <a:avLst/>
            </a:prstGeom>
            <a:solidFill>
              <a:srgbClr val="FCA304"/>
            </a:solidFill>
            <a:ln w="25400">
              <a:noFill/>
            </a:ln>
            <a:effectLst/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anchor="ctr">
              <a:sp3d/>
            </a:bodyPr>
            <a:lstStyle/>
            <a:p>
              <a:pPr algn="ctr" eaLnBrk="0" fontAlgn="ctr" hangingPunct="0">
                <a:buClr>
                  <a:srgbClr val="FF0000"/>
                </a:buClr>
                <a:buSzPct val="70000"/>
                <a:buFont typeface="Wingdings" pitchFamily="2" charset="2"/>
                <a:buChar char="u"/>
                <a:defRPr/>
              </a:pPr>
              <a:endParaRPr lang="zh-CN" altLang="en-US"/>
            </a:p>
          </p:txBody>
        </p:sp>
        <p:sp>
          <p:nvSpPr>
            <p:cNvPr id="16" name="矩形 15"/>
            <p:cNvSpPr>
              <a:spLocks noChangeArrowheads="1"/>
            </p:cNvSpPr>
            <p:nvPr/>
          </p:nvSpPr>
          <p:spPr bwMode="auto">
            <a:xfrm>
              <a:off x="3994585" y="1825261"/>
              <a:ext cx="1758204" cy="416774"/>
            </a:xfrm>
            <a:prstGeom prst="rect">
              <a:avLst/>
            </a:prstGeom>
            <a:noFill/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000" dirty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endParaRPr>
            </a:p>
          </p:txBody>
        </p:sp>
      </p:grpSp>
      <p:grpSp>
        <p:nvGrpSpPr>
          <p:cNvPr id="17" name="组合 24"/>
          <p:cNvGrpSpPr/>
          <p:nvPr/>
        </p:nvGrpSpPr>
        <p:grpSpPr>
          <a:xfrm>
            <a:off x="3317927" y="2322978"/>
            <a:ext cx="2685753" cy="1728031"/>
            <a:chOff x="3649687" y="2411668"/>
            <a:chExt cx="2448000" cy="1800000"/>
          </a:xfrm>
          <a:effectLst/>
        </p:grpSpPr>
        <p:sp>
          <p:nvSpPr>
            <p:cNvPr id="18" name="圆角矩形 17"/>
            <p:cNvSpPr/>
            <p:nvPr/>
          </p:nvSpPr>
          <p:spPr bwMode="auto">
            <a:xfrm>
              <a:off x="3649687" y="2411668"/>
              <a:ext cx="2448000" cy="1800000"/>
            </a:xfrm>
            <a:prstGeom prst="roundRect">
              <a:avLst>
                <a:gd name="adj" fmla="val 5869"/>
              </a:avLst>
            </a:prstGeom>
            <a:solidFill>
              <a:schemeClr val="bg1">
                <a:alpha val="60000"/>
              </a:schemeClr>
            </a:solidFill>
            <a:ln w="19050">
              <a:solidFill>
                <a:schemeClr val="accent6">
                  <a:lumMod val="50000"/>
                </a:schemeClr>
              </a:solidFill>
            </a:ln>
            <a:effectLst>
              <a:outerShdw blurRad="225425" dist="38100" dir="5220000" algn="ctr">
                <a:srgbClr val="000000">
                  <a:alpha val="33000"/>
                </a:srgbClr>
              </a:outerShdw>
            </a:effectLst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anchor="ctr">
              <a:sp3d/>
            </a:bodyPr>
            <a:lstStyle/>
            <a:p>
              <a:pPr marL="0" lvl="2" algn="ctr" eaLnBrk="0" fontAlgn="ctr" hangingPunct="0">
                <a:buClr>
                  <a:srgbClr val="FF0000"/>
                </a:buClr>
                <a:buSzPct val="70000"/>
                <a:buFont typeface="Wingdings" pitchFamily="2" charset="2"/>
                <a:buChar char="n"/>
                <a:tabLst>
                  <a:tab pos="130973" algn="l"/>
                </a:tabLst>
                <a:defRPr/>
              </a:pPr>
              <a:endParaRPr lang="zh-CN" altLang="en-US" sz="1300" dirty="0">
                <a:solidFill>
                  <a:prstClr val="black"/>
                </a:solidFill>
                <a:latin typeface="微软雅黑" pitchFamily="34" charset="-122"/>
                <a:ea typeface="微软雅黑" pitchFamily="34" charset="-122"/>
              </a:endParaRPr>
            </a:p>
          </p:txBody>
        </p:sp>
        <p:sp>
          <p:nvSpPr>
            <p:cNvPr id="19" name="矩形 25"/>
            <p:cNvSpPr>
              <a:spLocks noChangeArrowheads="1"/>
            </p:cNvSpPr>
            <p:nvPr/>
          </p:nvSpPr>
          <p:spPr bwMode="auto">
            <a:xfrm>
              <a:off x="3726682" y="2705101"/>
              <a:ext cx="2293938" cy="1057963"/>
            </a:xfrm>
            <a:prstGeom prst="rect">
              <a:avLst/>
            </a:prstGeom>
            <a:noFill/>
            <a:ln w="19050">
              <a:noFill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>
              <a:spAutoFit/>
            </a:bodyPr>
            <a:lstStyle/>
            <a:p>
              <a:pPr marL="0" lvl="1"/>
              <a:r>
                <a:rPr lang="zh-CN" altLang="en-US" sz="2000" dirty="0">
                  <a:solidFill>
                    <a:srgbClr val="002060"/>
                  </a:solidFill>
                  <a:latin typeface="华文中宋" pitchFamily="2" charset="-122"/>
                  <a:ea typeface="华文中宋" pitchFamily="2" charset="-122"/>
                </a:rPr>
                <a:t>提高护理人员对管路安全的预见性护理，</a:t>
              </a:r>
            </a:p>
            <a:p>
              <a:pPr marL="0" lvl="1"/>
              <a:r>
                <a:rPr lang="zh-CN" altLang="en-US" sz="2000" dirty="0">
                  <a:solidFill>
                    <a:srgbClr val="002060"/>
                  </a:solidFill>
                  <a:latin typeface="华文中宋" pitchFamily="2" charset="-122"/>
                  <a:ea typeface="华文中宋" pitchFamily="2" charset="-122"/>
                </a:rPr>
                <a:t>提高护理效率</a:t>
              </a:r>
              <a:endParaRPr lang="en-US" altLang="zh-CN" sz="2000" dirty="0">
                <a:solidFill>
                  <a:srgbClr val="002060"/>
                </a:solidFill>
                <a:latin typeface="微软雅黑" pitchFamily="34" charset="-122"/>
                <a:ea typeface="微软雅黑" pitchFamily="34" charset="-122"/>
              </a:endParaRPr>
            </a:p>
          </p:txBody>
        </p:sp>
      </p:grpSp>
      <p:grpSp>
        <p:nvGrpSpPr>
          <p:cNvPr id="20" name="组合 23"/>
          <p:cNvGrpSpPr/>
          <p:nvPr/>
        </p:nvGrpSpPr>
        <p:grpSpPr>
          <a:xfrm>
            <a:off x="479862" y="2322971"/>
            <a:ext cx="2685753" cy="2237310"/>
            <a:chOff x="1062856" y="2411668"/>
            <a:chExt cx="2448000" cy="2330489"/>
          </a:xfrm>
          <a:effectLst/>
        </p:grpSpPr>
        <p:sp>
          <p:nvSpPr>
            <p:cNvPr id="21" name="圆角矩形 20"/>
            <p:cNvSpPr/>
            <p:nvPr/>
          </p:nvSpPr>
          <p:spPr bwMode="auto">
            <a:xfrm>
              <a:off x="1062856" y="2411668"/>
              <a:ext cx="2448000" cy="1800000"/>
            </a:xfrm>
            <a:prstGeom prst="roundRect">
              <a:avLst>
                <a:gd name="adj" fmla="val 5869"/>
              </a:avLst>
            </a:prstGeom>
            <a:solidFill>
              <a:schemeClr val="bg1">
                <a:alpha val="60000"/>
              </a:schemeClr>
            </a:solidFill>
            <a:ln w="19050">
              <a:solidFill>
                <a:schemeClr val="accent6">
                  <a:lumMod val="50000"/>
                </a:schemeClr>
              </a:solidFill>
            </a:ln>
            <a:effectLst>
              <a:outerShdw blurRad="225425" dist="38100" dir="5220000" algn="ctr">
                <a:srgbClr val="000000">
                  <a:alpha val="33000"/>
                </a:srgbClr>
              </a:outerShdw>
            </a:effectLst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anchor="ctr">
              <a:sp3d/>
            </a:bodyPr>
            <a:lstStyle/>
            <a:p>
              <a:pPr marL="0" lvl="2" algn="ctr" eaLnBrk="0" fontAlgn="ctr" hangingPunct="0">
                <a:buClr>
                  <a:srgbClr val="FF0000"/>
                </a:buClr>
                <a:buSzPct val="70000"/>
                <a:buFont typeface="Wingdings" pitchFamily="2" charset="2"/>
                <a:buChar char="n"/>
                <a:tabLst>
                  <a:tab pos="130973" algn="l"/>
                </a:tabLst>
                <a:defRPr/>
              </a:pPr>
              <a:endParaRPr lang="zh-CN" altLang="en-US" sz="1300" dirty="0">
                <a:solidFill>
                  <a:prstClr val="black"/>
                </a:solidFill>
                <a:latin typeface="微软雅黑" pitchFamily="34" charset="-122"/>
                <a:ea typeface="微软雅黑" pitchFamily="34" charset="-122"/>
              </a:endParaRPr>
            </a:p>
          </p:txBody>
        </p:sp>
        <p:sp>
          <p:nvSpPr>
            <p:cNvPr id="22" name="TextBox 32"/>
            <p:cNvSpPr txBox="1">
              <a:spLocks noChangeArrowheads="1"/>
            </p:cNvSpPr>
            <p:nvPr/>
          </p:nvSpPr>
          <p:spPr bwMode="auto">
            <a:xfrm>
              <a:off x="1194619" y="2738439"/>
              <a:ext cx="2184400" cy="2003718"/>
            </a:xfrm>
            <a:prstGeom prst="rect">
              <a:avLst/>
            </a:prstGeom>
            <a:noFill/>
            <a:ln w="19050">
              <a:noFill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9pPr>
            </a:lstStyle>
            <a:p>
              <a:pPr marL="0" lvl="1" indent="0" eaLnBrk="1" hangingPunct="1">
                <a:buSzTx/>
                <a:buFontTx/>
                <a:buNone/>
              </a:pPr>
              <a:r>
                <a:rPr lang="zh-CN" altLang="en-US" sz="2000" dirty="0">
                  <a:solidFill>
                    <a:srgbClr val="002060"/>
                  </a:solidFill>
                  <a:latin typeface="华文中宋" pitchFamily="2" charset="-122"/>
                  <a:ea typeface="华文中宋" pitchFamily="2" charset="-122"/>
                </a:rPr>
                <a:t>减少</a:t>
              </a:r>
              <a:r>
                <a:rPr lang="en-US" altLang="zh-CN" sz="2000" dirty="0" smtClean="0">
                  <a:solidFill>
                    <a:srgbClr val="002060"/>
                  </a:solidFill>
                  <a:latin typeface="华文中宋" pitchFamily="2" charset="-122"/>
                  <a:ea typeface="华文中宋" pitchFamily="2" charset="-122"/>
                </a:rPr>
                <a:t>UEX</a:t>
              </a:r>
              <a:r>
                <a:rPr lang="zh-CN" altLang="en-US" sz="2000" dirty="0" smtClean="0">
                  <a:solidFill>
                    <a:srgbClr val="002060"/>
                  </a:solidFill>
                  <a:latin typeface="华文中宋" pitchFamily="2" charset="-122"/>
                  <a:ea typeface="华文中宋" pitchFamily="2" charset="-122"/>
                </a:rPr>
                <a:t>给患者</a:t>
              </a:r>
              <a:r>
                <a:rPr lang="zh-CN" altLang="en-US" sz="2000" dirty="0">
                  <a:solidFill>
                    <a:srgbClr val="002060"/>
                  </a:solidFill>
                  <a:latin typeface="华文中宋" pitchFamily="2" charset="-122"/>
                  <a:ea typeface="华文中宋" pitchFamily="2" charset="-122"/>
                </a:rPr>
                <a:t>带来的危害及再次置管带来的痛苦</a:t>
              </a:r>
              <a:r>
                <a:rPr lang="en-US" altLang="zh-CN" sz="2000" dirty="0">
                  <a:solidFill>
                    <a:srgbClr val="002060"/>
                  </a:solidFill>
                  <a:latin typeface="华文中宋" pitchFamily="2" charset="-122"/>
                  <a:ea typeface="华文中宋" pitchFamily="2" charset="-122"/>
                </a:rPr>
                <a:t>,</a:t>
              </a:r>
              <a:r>
                <a:rPr lang="zh-CN" altLang="en-US" sz="2000" dirty="0">
                  <a:solidFill>
                    <a:srgbClr val="002060"/>
                  </a:solidFill>
                  <a:latin typeface="华文中宋" pitchFamily="2" charset="-122"/>
                  <a:ea typeface="华文中宋" pitchFamily="2" charset="-122"/>
                </a:rPr>
                <a:t>减少治疗费用</a:t>
              </a:r>
            </a:p>
            <a:p>
              <a:pPr eaLnBrk="1" hangingPunct="1"/>
              <a:endParaRPr lang="en-US" altLang="zh-CN" sz="1300" dirty="0">
                <a:solidFill>
                  <a:prstClr val="black"/>
                </a:solidFill>
                <a:latin typeface="微软雅黑" pitchFamily="34" charset="-122"/>
                <a:ea typeface="微软雅黑" pitchFamily="34" charset="-122"/>
              </a:endParaRPr>
            </a:p>
            <a:p>
              <a:pPr eaLnBrk="1" hangingPunct="1"/>
              <a:endParaRPr lang="en-US" altLang="zh-CN" sz="1300" dirty="0">
                <a:solidFill>
                  <a:prstClr val="black"/>
                </a:solidFill>
                <a:latin typeface="微软雅黑" pitchFamily="34" charset="-122"/>
                <a:ea typeface="微软雅黑" pitchFamily="34" charset="-122"/>
              </a:endParaRPr>
            </a:p>
            <a:p>
              <a:pPr eaLnBrk="1" hangingPunct="1"/>
              <a:endParaRPr lang="en-US" altLang="zh-CN" sz="1300" dirty="0">
                <a:solidFill>
                  <a:prstClr val="black"/>
                </a:solidFill>
                <a:latin typeface="微软雅黑" pitchFamily="34" charset="-122"/>
                <a:ea typeface="微软雅黑" pitchFamily="34" charset="-122"/>
              </a:endParaRPr>
            </a:p>
          </p:txBody>
        </p:sp>
      </p:grpSp>
      <p:sp>
        <p:nvSpPr>
          <p:cNvPr id="23" name="燕尾形 22"/>
          <p:cNvSpPr/>
          <p:nvPr/>
        </p:nvSpPr>
        <p:spPr>
          <a:xfrm rot="16200000" flipH="1" flipV="1">
            <a:off x="1615376" y="4236629"/>
            <a:ext cx="414728" cy="631941"/>
          </a:xfrm>
          <a:prstGeom prst="chevron">
            <a:avLst>
              <a:gd name="adj" fmla="val 39402"/>
            </a:avLst>
          </a:prstGeom>
          <a:solidFill>
            <a:srgbClr val="C00000"/>
          </a:solidFill>
          <a:ln>
            <a:noFill/>
          </a:ln>
          <a:effectLst>
            <a:outerShdw blurRad="444500" dist="254000" dir="8100000" algn="tr" rotWithShape="0">
              <a:prstClr val="black">
                <a:alpha val="5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4000" dirty="0">
              <a:solidFill>
                <a:schemeClr val="bg1"/>
              </a:solidFill>
              <a:latin typeface="微软雅黑" pitchFamily="34" charset="-122"/>
              <a:ea typeface="微软雅黑" pitchFamily="34" charset="-122"/>
            </a:endParaRPr>
          </a:p>
        </p:txBody>
      </p:sp>
      <p:grpSp>
        <p:nvGrpSpPr>
          <p:cNvPr id="24" name="组合 24"/>
          <p:cNvGrpSpPr>
            <a:grpSpLocks/>
          </p:cNvGrpSpPr>
          <p:nvPr/>
        </p:nvGrpSpPr>
        <p:grpSpPr bwMode="auto">
          <a:xfrm>
            <a:off x="436319" y="4870903"/>
            <a:ext cx="8515074" cy="519694"/>
            <a:chOff x="671514" y="4765674"/>
            <a:chExt cx="7761286" cy="501650"/>
          </a:xfrm>
          <a:solidFill>
            <a:srgbClr val="C00000"/>
          </a:solidFill>
          <a:effectLst/>
        </p:grpSpPr>
        <p:sp>
          <p:nvSpPr>
            <p:cNvPr id="25" name="Rectangle 20"/>
            <p:cNvSpPr>
              <a:spLocks noChangeArrowheads="1"/>
            </p:cNvSpPr>
            <p:nvPr/>
          </p:nvSpPr>
          <p:spPr bwMode="auto">
            <a:xfrm>
              <a:off x="671514" y="4765674"/>
              <a:ext cx="7761286" cy="501650"/>
            </a:xfrm>
            <a:prstGeom prst="roundRect">
              <a:avLst/>
            </a:prstGeom>
            <a:grpFill/>
            <a:ln>
              <a:noFill/>
            </a:ln>
            <a:effectLst>
              <a:outerShdw blurRad="444500" dist="254000" dir="8100000" algn="tr" rotWithShape="0">
                <a:prstClr val="black">
                  <a:alpha val="5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000" dirty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endParaRPr>
            </a:p>
          </p:txBody>
        </p:sp>
        <p:sp>
          <p:nvSpPr>
            <p:cNvPr id="26" name="矩形 25"/>
            <p:cNvSpPr/>
            <p:nvPr/>
          </p:nvSpPr>
          <p:spPr>
            <a:xfrm>
              <a:off x="2223204" y="4830651"/>
              <a:ext cx="4727457" cy="371363"/>
            </a:xfrm>
            <a:prstGeom prst="rect">
              <a:avLst/>
            </a:prstGeom>
            <a:noFill/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altLang="zh-CN" sz="2000" dirty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endParaRPr>
            </a:p>
          </p:txBody>
        </p:sp>
      </p:grpSp>
      <p:sp>
        <p:nvSpPr>
          <p:cNvPr id="27" name="燕尾形 26"/>
          <p:cNvSpPr/>
          <p:nvPr/>
        </p:nvSpPr>
        <p:spPr>
          <a:xfrm rot="16200000" flipH="1" flipV="1">
            <a:off x="4453441" y="4236629"/>
            <a:ext cx="414728" cy="631941"/>
          </a:xfrm>
          <a:prstGeom prst="chevron">
            <a:avLst>
              <a:gd name="adj" fmla="val 39402"/>
            </a:avLst>
          </a:prstGeom>
          <a:solidFill>
            <a:srgbClr val="FCA304"/>
          </a:solidFill>
          <a:ln w="25400">
            <a:noFill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lIns="87722" tIns="43861" rIns="87722" bIns="43861" anchor="ctr">
            <a:sp3d/>
          </a:bodyPr>
          <a:lstStyle/>
          <a:p>
            <a:pPr algn="ctr" eaLnBrk="0" fontAlgn="ctr" hangingPunct="0">
              <a:buClr>
                <a:srgbClr val="FF0000"/>
              </a:buClr>
              <a:buSzPct val="70000"/>
              <a:defRPr/>
            </a:pPr>
            <a:endParaRPr lang="zh-CN" altLang="en-US" sz="1600" b="1" dirty="0">
              <a:solidFill>
                <a:prstClr val="white"/>
              </a:solidFill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28" name="燕尾形 27"/>
          <p:cNvSpPr/>
          <p:nvPr/>
        </p:nvSpPr>
        <p:spPr>
          <a:xfrm rot="16200000" flipH="1" flipV="1">
            <a:off x="7291513" y="4236629"/>
            <a:ext cx="414728" cy="631941"/>
          </a:xfrm>
          <a:prstGeom prst="chevron">
            <a:avLst>
              <a:gd name="adj" fmla="val 39402"/>
            </a:avLst>
          </a:prstGeom>
          <a:solidFill>
            <a:srgbClr val="C00000"/>
          </a:solidFill>
          <a:ln>
            <a:noFill/>
          </a:ln>
          <a:effectLst>
            <a:outerShdw blurRad="444500" dist="254000" dir="8100000" algn="tr" rotWithShape="0">
              <a:prstClr val="black">
                <a:alpha val="5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4000" dirty="0">
              <a:solidFill>
                <a:schemeClr val="bg1"/>
              </a:solidFill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29" name="矩形 28"/>
          <p:cNvSpPr/>
          <p:nvPr/>
        </p:nvSpPr>
        <p:spPr>
          <a:xfrm>
            <a:off x="4024442" y="1803970"/>
            <a:ext cx="133882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dirty="0">
                <a:solidFill>
                  <a:srgbClr val="000066"/>
                </a:solidFill>
                <a:latin typeface="华文中宋" pitchFamily="2" charset="-122"/>
                <a:ea typeface="华文中宋" pitchFamily="2" charset="-122"/>
              </a:rPr>
              <a:t>对同仁而言</a:t>
            </a:r>
          </a:p>
        </p:txBody>
      </p:sp>
      <p:sp>
        <p:nvSpPr>
          <p:cNvPr id="30" name="矩形 29"/>
          <p:cNvSpPr/>
          <p:nvPr/>
        </p:nvSpPr>
        <p:spPr>
          <a:xfrm>
            <a:off x="2908886" y="4865459"/>
            <a:ext cx="4493538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2800" dirty="0">
                <a:latin typeface="华文中宋" pitchFamily="2" charset="-122"/>
                <a:ea typeface="华文中宋" pitchFamily="2" charset="-122"/>
              </a:rPr>
              <a:t>减少非计划性拔管发生例数</a:t>
            </a:r>
          </a:p>
        </p:txBody>
      </p:sp>
    </p:spTree>
    <p:extLst>
      <p:ext uri="{BB962C8B-B14F-4D97-AF65-F5344CB8AC3E}">
        <p14:creationId xmlns:p14="http://schemas.microsoft.com/office/powerpoint/2010/main" val="36636987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500"/>
                            </p:stCondLst>
                            <p:childTnLst>
                              <p:par>
                                <p:cTn id="21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000"/>
                            </p:stCondLst>
                            <p:childTnLst>
                              <p:par>
                                <p:cTn id="27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2500"/>
                            </p:stCondLst>
                            <p:childTnLst>
                              <p:par>
                                <p:cTn id="43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8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3000"/>
                            </p:stCondLst>
                            <p:childTnLst>
                              <p:par>
                                <p:cTn id="5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23" grpId="0" animBg="1"/>
      <p:bldP spid="27" grpId="0" animBg="1"/>
      <p:bldP spid="28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 dirty="0"/>
          </a:p>
        </p:txBody>
      </p:sp>
      <p:pic>
        <p:nvPicPr>
          <p:cNvPr id="1229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692696"/>
            <a:ext cx="8280920" cy="57843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809000" y="1556792"/>
            <a:ext cx="738664" cy="3528392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/>
          <a:p>
            <a:r>
              <a:rPr lang="zh-CN" altLang="en-US" sz="3600" dirty="0" smtClean="0">
                <a:solidFill>
                  <a:srgbClr val="C00000"/>
                </a:solidFill>
                <a:latin typeface="华文中宋" pitchFamily="2" charset="-122"/>
                <a:ea typeface="华文中宋" pitchFamily="2" charset="-122"/>
              </a:rPr>
              <a:t>流程图</a:t>
            </a:r>
            <a:endParaRPr lang="zh-CN" altLang="en-US" sz="3600" dirty="0">
              <a:solidFill>
                <a:srgbClr val="C00000"/>
              </a:solidFill>
              <a:latin typeface="华文中宋" pitchFamily="2" charset="-122"/>
              <a:ea typeface="华文中宋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2026892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圆角矩形 1"/>
          <p:cNvSpPr/>
          <p:nvPr/>
        </p:nvSpPr>
        <p:spPr>
          <a:xfrm>
            <a:off x="191715" y="1340768"/>
            <a:ext cx="8767617" cy="4228261"/>
          </a:xfrm>
          <a:prstGeom prst="roundRect">
            <a:avLst>
              <a:gd name="adj" fmla="val 3057"/>
            </a:avLst>
          </a:prstGeom>
          <a:noFill/>
          <a:ln w="25400">
            <a:solidFill>
              <a:schemeClr val="tx1">
                <a:lumMod val="50000"/>
                <a:lumOff val="50000"/>
              </a:schemeClr>
            </a:solidFill>
            <a:prstDash val="sysDash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lIns="87722" tIns="43861" rIns="87722" bIns="43861" anchor="ctr"/>
          <a:lstStyle/>
          <a:p>
            <a:pPr marL="0" lvl="2" algn="ctr" eaLnBrk="0" fontAlgn="ctr" hangingPunct="0">
              <a:buClr>
                <a:srgbClr val="FF0000"/>
              </a:buClr>
              <a:buSzPct val="70000"/>
              <a:tabLst>
                <a:tab pos="130973" algn="l"/>
              </a:tabLst>
              <a:defRPr/>
            </a:pPr>
            <a:endParaRPr lang="zh-CN" altLang="en-US" sz="1600" b="1" dirty="0">
              <a:solidFill>
                <a:prstClr val="white"/>
              </a:solidFill>
              <a:latin typeface="微软雅黑" pitchFamily="34" charset="-122"/>
              <a:ea typeface="微软雅黑" pitchFamily="34" charset="-122"/>
            </a:endParaRPr>
          </a:p>
        </p:txBody>
      </p:sp>
      <p:grpSp>
        <p:nvGrpSpPr>
          <p:cNvPr id="3" name="组合 20"/>
          <p:cNvGrpSpPr/>
          <p:nvPr/>
        </p:nvGrpSpPr>
        <p:grpSpPr>
          <a:xfrm>
            <a:off x="1440123" y="1823672"/>
            <a:ext cx="2172299" cy="449286"/>
            <a:chOff x="1296856" y="1828801"/>
            <a:chExt cx="1980000" cy="468000"/>
          </a:xfrm>
          <a:solidFill>
            <a:srgbClr val="0070C0"/>
          </a:solidFill>
          <a:effectLst/>
        </p:grpSpPr>
        <p:sp>
          <p:nvSpPr>
            <p:cNvPr id="4" name="圆角矩形 3"/>
            <p:cNvSpPr/>
            <p:nvPr/>
          </p:nvSpPr>
          <p:spPr>
            <a:xfrm>
              <a:off x="1296856" y="1828801"/>
              <a:ext cx="1980000" cy="468000"/>
            </a:xfrm>
            <a:prstGeom prst="roundRect">
              <a:avLst/>
            </a:prstGeom>
            <a:grpFill/>
            <a:ln>
              <a:noFill/>
            </a:ln>
            <a:effectLst>
              <a:outerShdw blurRad="444500" dist="254000" dir="8100000" algn="tr" rotWithShape="0">
                <a:prstClr val="black">
                  <a:alpha val="5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000" dirty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endParaRPr>
            </a:p>
          </p:txBody>
        </p:sp>
        <p:sp>
          <p:nvSpPr>
            <p:cNvPr id="5" name="矩形 4"/>
            <p:cNvSpPr>
              <a:spLocks noChangeArrowheads="1"/>
            </p:cNvSpPr>
            <p:nvPr/>
          </p:nvSpPr>
          <p:spPr bwMode="auto">
            <a:xfrm>
              <a:off x="1407754" y="1828802"/>
              <a:ext cx="1758204" cy="436869"/>
            </a:xfrm>
            <a:prstGeom prst="rect">
              <a:avLst/>
            </a:prstGeom>
            <a:grpFill/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zh-CN" altLang="en-US" sz="2400" b="1" dirty="0" smtClean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生理特点</a:t>
              </a:r>
              <a:endParaRPr lang="zh-CN" altLang="en-US" sz="24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6" name="组合 22"/>
          <p:cNvGrpSpPr/>
          <p:nvPr/>
        </p:nvGrpSpPr>
        <p:grpSpPr>
          <a:xfrm>
            <a:off x="5431620" y="1840777"/>
            <a:ext cx="2172299" cy="449288"/>
            <a:chOff x="6443336" y="1828801"/>
            <a:chExt cx="1980000" cy="468000"/>
          </a:xfrm>
          <a:solidFill>
            <a:srgbClr val="0070C0"/>
          </a:solidFill>
          <a:effectLst/>
        </p:grpSpPr>
        <p:sp>
          <p:nvSpPr>
            <p:cNvPr id="7" name="圆角矩形 6"/>
            <p:cNvSpPr/>
            <p:nvPr/>
          </p:nvSpPr>
          <p:spPr>
            <a:xfrm>
              <a:off x="6443336" y="1828801"/>
              <a:ext cx="1980000" cy="468000"/>
            </a:xfrm>
            <a:prstGeom prst="roundRect">
              <a:avLst/>
            </a:prstGeom>
            <a:grpFill/>
            <a:ln>
              <a:noFill/>
            </a:ln>
            <a:effectLst>
              <a:outerShdw blurRad="444500" dist="254000" dir="8100000" algn="tr" rotWithShape="0">
                <a:prstClr val="black">
                  <a:alpha val="5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000" dirty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endParaRPr>
            </a:p>
          </p:txBody>
        </p:sp>
        <p:sp>
          <p:nvSpPr>
            <p:cNvPr id="8" name="矩形 7"/>
            <p:cNvSpPr>
              <a:spLocks noChangeArrowheads="1"/>
            </p:cNvSpPr>
            <p:nvPr/>
          </p:nvSpPr>
          <p:spPr bwMode="auto">
            <a:xfrm>
              <a:off x="6581417" y="1828802"/>
              <a:ext cx="1758204" cy="425250"/>
            </a:xfrm>
            <a:prstGeom prst="rect">
              <a:avLst/>
            </a:prstGeom>
            <a:grpFill/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zh-CN" altLang="en-US" sz="2400" b="1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患病特点</a:t>
              </a:r>
            </a:p>
          </p:txBody>
        </p:sp>
      </p:grpSp>
      <p:grpSp>
        <p:nvGrpSpPr>
          <p:cNvPr id="9" name="组合 25"/>
          <p:cNvGrpSpPr/>
          <p:nvPr/>
        </p:nvGrpSpPr>
        <p:grpSpPr>
          <a:xfrm>
            <a:off x="5192924" y="2414675"/>
            <a:ext cx="2685753" cy="2917587"/>
            <a:chOff x="6236519" y="2461285"/>
            <a:chExt cx="2448000" cy="1800000"/>
          </a:xfrm>
          <a:effectLst/>
        </p:grpSpPr>
        <p:sp>
          <p:nvSpPr>
            <p:cNvPr id="10" name="圆角矩形 9"/>
            <p:cNvSpPr/>
            <p:nvPr/>
          </p:nvSpPr>
          <p:spPr bwMode="auto">
            <a:xfrm>
              <a:off x="6236519" y="2461285"/>
              <a:ext cx="2448000" cy="1800000"/>
            </a:xfrm>
            <a:prstGeom prst="roundRect">
              <a:avLst>
                <a:gd name="adj" fmla="val 5200"/>
              </a:avLst>
            </a:prstGeom>
            <a:solidFill>
              <a:schemeClr val="bg1">
                <a:alpha val="60000"/>
              </a:schemeClr>
            </a:solidFill>
            <a:ln w="19050">
              <a:solidFill>
                <a:schemeClr val="accent6">
                  <a:lumMod val="50000"/>
                </a:schemeClr>
              </a:solidFill>
            </a:ln>
            <a:effectLst>
              <a:outerShdw blurRad="225425" dist="38100" dir="5220000" algn="ctr">
                <a:srgbClr val="000000">
                  <a:alpha val="33000"/>
                </a:srgbClr>
              </a:outerShdw>
            </a:effectLst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anchor="ctr">
              <a:sp3d/>
            </a:bodyPr>
            <a:lstStyle/>
            <a:p>
              <a:pPr marL="0" lvl="2" algn="ctr" eaLnBrk="0" fontAlgn="ctr" hangingPunct="0">
                <a:buClr>
                  <a:srgbClr val="FF0000"/>
                </a:buClr>
                <a:buSzPct val="70000"/>
                <a:buFont typeface="Wingdings" pitchFamily="2" charset="2"/>
                <a:buChar char="n"/>
                <a:tabLst>
                  <a:tab pos="130973" algn="l"/>
                </a:tabLst>
                <a:defRPr/>
              </a:pPr>
              <a:endParaRPr lang="zh-CN" altLang="en-US" sz="1300" dirty="0">
                <a:ln>
                  <a:solidFill>
                    <a:sysClr val="windowText" lastClr="000000"/>
                  </a:solidFill>
                </a:ln>
                <a:solidFill>
                  <a:prstClr val="black"/>
                </a:solidFill>
                <a:latin typeface="微软雅黑" pitchFamily="34" charset="-122"/>
                <a:ea typeface="微软雅黑" pitchFamily="34" charset="-122"/>
              </a:endParaRPr>
            </a:p>
          </p:txBody>
        </p:sp>
        <p:sp>
          <p:nvSpPr>
            <p:cNvPr id="11" name="矩形 26"/>
            <p:cNvSpPr>
              <a:spLocks noChangeArrowheads="1"/>
            </p:cNvSpPr>
            <p:nvPr/>
          </p:nvSpPr>
          <p:spPr bwMode="auto">
            <a:xfrm>
              <a:off x="6358000" y="2482726"/>
              <a:ext cx="2205038" cy="740541"/>
            </a:xfrm>
            <a:prstGeom prst="rect">
              <a:avLst/>
            </a:prstGeom>
            <a:noFill/>
            <a:ln w="19050">
              <a:noFill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>
              <a:spAutoFit/>
            </a:bodyPr>
            <a:lstStyle/>
            <a:p>
              <a:pPr marL="285750" indent="-285750">
                <a:buClr>
                  <a:srgbClr val="002060"/>
                </a:buClr>
                <a:buSzPct val="60000"/>
                <a:buFont typeface="Wingdings" pitchFamily="2" charset="2"/>
                <a:buChar char="Ø"/>
              </a:pPr>
              <a:r>
                <a:rPr lang="zh-CN" altLang="en-US" dirty="0">
                  <a:solidFill>
                    <a:srgbClr val="002060"/>
                  </a:solidFill>
                  <a:latin typeface="华文中宋" pitchFamily="2" charset="-122"/>
                  <a:ea typeface="华文中宋" pitchFamily="2" charset="-122"/>
                </a:rPr>
                <a:t>病情</a:t>
              </a:r>
              <a:r>
                <a:rPr lang="zh-CN" altLang="en-US" dirty="0" smtClean="0">
                  <a:solidFill>
                    <a:srgbClr val="002060"/>
                  </a:solidFill>
                  <a:latin typeface="华文中宋" pitchFamily="2" charset="-122"/>
                  <a:ea typeface="华文中宋" pitchFamily="2" charset="-122"/>
                </a:rPr>
                <a:t>复杂</a:t>
              </a:r>
              <a:endParaRPr lang="en-US" altLang="zh-CN" dirty="0">
                <a:solidFill>
                  <a:srgbClr val="002060"/>
                </a:solidFill>
                <a:latin typeface="华文中宋" pitchFamily="2" charset="-122"/>
                <a:ea typeface="华文中宋" pitchFamily="2" charset="-122"/>
              </a:endParaRPr>
            </a:p>
            <a:p>
              <a:pPr marL="285750" indent="-285750">
                <a:buClr>
                  <a:srgbClr val="002060"/>
                </a:buClr>
                <a:buSzPct val="60000"/>
                <a:buFont typeface="Wingdings" pitchFamily="2" charset="2"/>
                <a:buChar char="Ø"/>
              </a:pPr>
              <a:r>
                <a:rPr lang="zh-CN" altLang="en-US" dirty="0" smtClean="0">
                  <a:solidFill>
                    <a:srgbClr val="002060"/>
                  </a:solidFill>
                  <a:latin typeface="华文中宋" pitchFamily="2" charset="-122"/>
                  <a:ea typeface="华文中宋" pitchFamily="2" charset="-122"/>
                </a:rPr>
                <a:t>并发症多</a:t>
              </a:r>
              <a:endParaRPr lang="en-US" altLang="zh-CN" dirty="0">
                <a:solidFill>
                  <a:srgbClr val="002060"/>
                </a:solidFill>
                <a:latin typeface="华文中宋" pitchFamily="2" charset="-122"/>
                <a:ea typeface="华文中宋" pitchFamily="2" charset="-122"/>
              </a:endParaRPr>
            </a:p>
            <a:p>
              <a:pPr marL="285750" indent="-285750">
                <a:buClr>
                  <a:srgbClr val="002060"/>
                </a:buClr>
                <a:buSzPct val="60000"/>
                <a:buFont typeface="Wingdings" pitchFamily="2" charset="2"/>
                <a:buChar char="Ø"/>
              </a:pPr>
              <a:r>
                <a:rPr lang="zh-CN" altLang="en-US" dirty="0" smtClean="0">
                  <a:solidFill>
                    <a:srgbClr val="002060"/>
                  </a:solidFill>
                  <a:latin typeface="华文中宋" pitchFamily="2" charset="-122"/>
                  <a:ea typeface="华文中宋" pitchFamily="2" charset="-122"/>
                </a:rPr>
                <a:t>意识障碍</a:t>
              </a:r>
              <a:endParaRPr lang="en-US" altLang="zh-CN" dirty="0">
                <a:solidFill>
                  <a:srgbClr val="002060"/>
                </a:solidFill>
                <a:latin typeface="华文中宋" pitchFamily="2" charset="-122"/>
                <a:ea typeface="华文中宋" pitchFamily="2" charset="-122"/>
              </a:endParaRPr>
            </a:p>
            <a:p>
              <a:pPr marL="285750" indent="-285750">
                <a:buClr>
                  <a:srgbClr val="002060"/>
                </a:buClr>
                <a:buSzPct val="60000"/>
                <a:buFont typeface="Wingdings" pitchFamily="2" charset="2"/>
                <a:buChar char="Ø"/>
              </a:pPr>
              <a:r>
                <a:rPr lang="zh-CN" altLang="en-US" dirty="0" smtClean="0">
                  <a:solidFill>
                    <a:srgbClr val="002060"/>
                  </a:solidFill>
                  <a:latin typeface="华文中宋" pitchFamily="2" charset="-122"/>
                  <a:ea typeface="华文中宋" pitchFamily="2" charset="-122"/>
                </a:rPr>
                <a:t>精神症状</a:t>
              </a:r>
              <a:endParaRPr lang="en-US" altLang="zh-CN" dirty="0" smtClean="0">
                <a:solidFill>
                  <a:srgbClr val="002060"/>
                </a:solidFill>
                <a:latin typeface="华文中宋" pitchFamily="2" charset="-122"/>
                <a:ea typeface="华文中宋" pitchFamily="2" charset="-122"/>
              </a:endParaRPr>
            </a:p>
          </p:txBody>
        </p:sp>
      </p:grpSp>
      <p:grpSp>
        <p:nvGrpSpPr>
          <p:cNvPr id="18" name="组合 23"/>
          <p:cNvGrpSpPr/>
          <p:nvPr/>
        </p:nvGrpSpPr>
        <p:grpSpPr>
          <a:xfrm>
            <a:off x="1295524" y="2414675"/>
            <a:ext cx="2685753" cy="3342856"/>
            <a:chOff x="1062856" y="2411668"/>
            <a:chExt cx="2448000" cy="2062369"/>
          </a:xfrm>
          <a:effectLst/>
        </p:grpSpPr>
        <p:sp>
          <p:nvSpPr>
            <p:cNvPr id="19" name="圆角矩形 18"/>
            <p:cNvSpPr/>
            <p:nvPr/>
          </p:nvSpPr>
          <p:spPr bwMode="auto">
            <a:xfrm>
              <a:off x="1062856" y="2411668"/>
              <a:ext cx="2448000" cy="1800000"/>
            </a:xfrm>
            <a:prstGeom prst="roundRect">
              <a:avLst>
                <a:gd name="adj" fmla="val 5869"/>
              </a:avLst>
            </a:prstGeom>
            <a:solidFill>
              <a:schemeClr val="bg1">
                <a:alpha val="60000"/>
              </a:schemeClr>
            </a:solidFill>
            <a:ln w="19050">
              <a:solidFill>
                <a:schemeClr val="accent6">
                  <a:lumMod val="50000"/>
                </a:schemeClr>
              </a:solidFill>
            </a:ln>
            <a:effectLst>
              <a:outerShdw blurRad="225425" dist="38100" dir="5220000" algn="ctr">
                <a:srgbClr val="000000">
                  <a:alpha val="33000"/>
                </a:srgbClr>
              </a:outerShdw>
            </a:effectLst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anchor="ctr">
              <a:sp3d/>
            </a:bodyPr>
            <a:lstStyle/>
            <a:p>
              <a:pPr marL="0" lvl="2" algn="ctr" eaLnBrk="0" fontAlgn="ctr" hangingPunct="0">
                <a:buClr>
                  <a:srgbClr val="FF0000"/>
                </a:buClr>
                <a:buSzPct val="70000"/>
                <a:buFont typeface="Wingdings" pitchFamily="2" charset="2"/>
                <a:buChar char="n"/>
                <a:tabLst>
                  <a:tab pos="130973" algn="l"/>
                </a:tabLst>
                <a:defRPr/>
              </a:pPr>
              <a:endParaRPr lang="zh-CN" altLang="en-US" sz="1300" dirty="0">
                <a:solidFill>
                  <a:prstClr val="black"/>
                </a:solidFill>
                <a:latin typeface="微软雅黑" pitchFamily="34" charset="-122"/>
                <a:ea typeface="微软雅黑" pitchFamily="34" charset="-122"/>
              </a:endParaRPr>
            </a:p>
          </p:txBody>
        </p:sp>
        <p:sp>
          <p:nvSpPr>
            <p:cNvPr id="20" name="TextBox 32"/>
            <p:cNvSpPr txBox="1">
              <a:spLocks noChangeArrowheads="1"/>
            </p:cNvSpPr>
            <p:nvPr/>
          </p:nvSpPr>
          <p:spPr bwMode="auto">
            <a:xfrm>
              <a:off x="1194655" y="2461286"/>
              <a:ext cx="2184400" cy="2012751"/>
            </a:xfrm>
            <a:prstGeom prst="rect">
              <a:avLst/>
            </a:prstGeom>
            <a:noFill/>
            <a:ln w="19050">
              <a:noFill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9pPr>
            </a:lstStyle>
            <a:p>
              <a:pPr marL="285750" indent="-285750" eaLnBrk="1" hangingPunct="1">
                <a:buClr>
                  <a:srgbClr val="002060"/>
                </a:buClr>
                <a:buSzPct val="60000"/>
                <a:buFont typeface="Wingdings" pitchFamily="2" charset="2"/>
                <a:buChar char="Ø"/>
              </a:pPr>
              <a:r>
                <a:rPr lang="zh-CN" altLang="en-US" dirty="0" smtClean="0">
                  <a:solidFill>
                    <a:srgbClr val="002060"/>
                  </a:solidFill>
                  <a:latin typeface="华文中宋" pitchFamily="2" charset="-122"/>
                  <a:ea typeface="华文中宋" pitchFamily="2" charset="-122"/>
                </a:rPr>
                <a:t>器官功能降低</a:t>
              </a:r>
              <a:endParaRPr lang="en-US" altLang="zh-CN" dirty="0">
                <a:solidFill>
                  <a:srgbClr val="002060"/>
                </a:solidFill>
                <a:latin typeface="华文中宋" pitchFamily="2" charset="-122"/>
                <a:ea typeface="华文中宋" pitchFamily="2" charset="-122"/>
              </a:endParaRPr>
            </a:p>
            <a:p>
              <a:pPr marL="285750" indent="-285750" eaLnBrk="1" hangingPunct="1">
                <a:buClr>
                  <a:srgbClr val="002060"/>
                </a:buClr>
                <a:buSzPct val="60000"/>
                <a:buFont typeface="Wingdings" pitchFamily="2" charset="2"/>
                <a:buChar char="Ø"/>
              </a:pPr>
              <a:r>
                <a:rPr lang="zh-CN" altLang="en-US" dirty="0" smtClean="0">
                  <a:solidFill>
                    <a:srgbClr val="002060"/>
                  </a:solidFill>
                  <a:latin typeface="华文中宋" pitchFamily="2" charset="-122"/>
                  <a:ea typeface="华文中宋" pitchFamily="2" charset="-122"/>
                </a:rPr>
                <a:t>适应能力减退</a:t>
              </a:r>
              <a:endParaRPr lang="en-US" altLang="zh-CN" dirty="0">
                <a:solidFill>
                  <a:srgbClr val="002060"/>
                </a:solidFill>
                <a:latin typeface="华文中宋" pitchFamily="2" charset="-122"/>
                <a:ea typeface="华文中宋" pitchFamily="2" charset="-122"/>
              </a:endParaRPr>
            </a:p>
            <a:p>
              <a:pPr marL="285750" indent="-285750" eaLnBrk="1" hangingPunct="1">
                <a:buClr>
                  <a:srgbClr val="002060"/>
                </a:buClr>
                <a:buSzPct val="60000"/>
                <a:buFont typeface="Wingdings" pitchFamily="2" charset="2"/>
                <a:buChar char="Ø"/>
              </a:pPr>
              <a:r>
                <a:rPr lang="zh-CN" altLang="en-US" dirty="0" smtClean="0">
                  <a:solidFill>
                    <a:srgbClr val="002060"/>
                  </a:solidFill>
                  <a:latin typeface="华文中宋" pitchFamily="2" charset="-122"/>
                  <a:ea typeface="华文中宋" pitchFamily="2" charset="-122"/>
                </a:rPr>
                <a:t>免疫防御能力减退</a:t>
              </a:r>
              <a:endParaRPr lang="en-US" altLang="zh-CN" dirty="0" smtClean="0">
                <a:solidFill>
                  <a:srgbClr val="002060"/>
                </a:solidFill>
                <a:latin typeface="华文中宋" pitchFamily="2" charset="-122"/>
                <a:ea typeface="华文中宋" pitchFamily="2" charset="-122"/>
              </a:endParaRPr>
            </a:p>
            <a:p>
              <a:pPr marL="285750" indent="-285750" eaLnBrk="1" hangingPunct="1">
                <a:buClr>
                  <a:srgbClr val="002060"/>
                </a:buClr>
                <a:buSzPct val="60000"/>
                <a:buFont typeface="Wingdings" pitchFamily="2" charset="2"/>
                <a:buChar char="Ø"/>
              </a:pPr>
              <a:r>
                <a:rPr lang="zh-CN" altLang="en-US" dirty="0" smtClean="0">
                  <a:solidFill>
                    <a:srgbClr val="002060"/>
                  </a:solidFill>
                  <a:latin typeface="华文中宋" pitchFamily="2" charset="-122"/>
                  <a:ea typeface="华文中宋" pitchFamily="2" charset="-122"/>
                </a:rPr>
                <a:t>反应迟钝</a:t>
              </a:r>
              <a:endParaRPr lang="en-US" altLang="zh-CN" dirty="0">
                <a:solidFill>
                  <a:srgbClr val="002060"/>
                </a:solidFill>
                <a:latin typeface="华文中宋" pitchFamily="2" charset="-122"/>
                <a:ea typeface="华文中宋" pitchFamily="2" charset="-122"/>
              </a:endParaRPr>
            </a:p>
            <a:p>
              <a:pPr marL="285750" indent="-285750" eaLnBrk="1" hangingPunct="1">
                <a:buClr>
                  <a:srgbClr val="002060"/>
                </a:buClr>
                <a:buSzPct val="60000"/>
                <a:buFont typeface="Wingdings" pitchFamily="2" charset="2"/>
                <a:buChar char="Ø"/>
              </a:pPr>
              <a:r>
                <a:rPr lang="zh-CN" altLang="en-US" dirty="0" smtClean="0">
                  <a:solidFill>
                    <a:srgbClr val="002060"/>
                  </a:solidFill>
                  <a:latin typeface="华文中宋" pitchFamily="2" charset="-122"/>
                  <a:ea typeface="华文中宋" pitchFamily="2" charset="-122"/>
                </a:rPr>
                <a:t>行动迟缓</a:t>
              </a:r>
              <a:endParaRPr lang="en-US" altLang="zh-CN" dirty="0">
                <a:solidFill>
                  <a:srgbClr val="002060"/>
                </a:solidFill>
                <a:latin typeface="华文中宋" pitchFamily="2" charset="-122"/>
                <a:ea typeface="华文中宋" pitchFamily="2" charset="-122"/>
              </a:endParaRPr>
            </a:p>
            <a:p>
              <a:pPr marL="285750" indent="-285750" eaLnBrk="1" hangingPunct="1">
                <a:buClr>
                  <a:srgbClr val="002060"/>
                </a:buClr>
                <a:buSzPct val="60000"/>
                <a:buFont typeface="Wingdings" pitchFamily="2" charset="2"/>
                <a:buChar char="Ø"/>
              </a:pPr>
              <a:r>
                <a:rPr lang="zh-CN" altLang="en-US" dirty="0" smtClean="0">
                  <a:solidFill>
                    <a:srgbClr val="002060"/>
                  </a:solidFill>
                  <a:latin typeface="华文中宋" pitchFamily="2" charset="-122"/>
                  <a:ea typeface="华文中宋" pitchFamily="2" charset="-122"/>
                </a:rPr>
                <a:t>记忆力减退</a:t>
              </a:r>
              <a:endParaRPr lang="en-US" altLang="zh-CN" dirty="0">
                <a:solidFill>
                  <a:srgbClr val="002060"/>
                </a:solidFill>
                <a:latin typeface="华文中宋" pitchFamily="2" charset="-122"/>
                <a:ea typeface="华文中宋" pitchFamily="2" charset="-122"/>
              </a:endParaRPr>
            </a:p>
            <a:p>
              <a:pPr marL="285750" indent="-285750" eaLnBrk="1" hangingPunct="1">
                <a:buClr>
                  <a:srgbClr val="002060"/>
                </a:buClr>
                <a:buSzPct val="60000"/>
                <a:buFont typeface="Wingdings" pitchFamily="2" charset="2"/>
                <a:buChar char="Ø"/>
              </a:pPr>
              <a:r>
                <a:rPr lang="zh-CN" altLang="en-US" dirty="0" smtClean="0">
                  <a:solidFill>
                    <a:srgbClr val="002060"/>
                  </a:solidFill>
                  <a:latin typeface="华文中宋" pitchFamily="2" charset="-122"/>
                  <a:ea typeface="华文中宋" pitchFamily="2" charset="-122"/>
                </a:rPr>
                <a:t>认知力下降</a:t>
              </a:r>
              <a:endParaRPr lang="en-US" altLang="zh-CN" dirty="0">
                <a:solidFill>
                  <a:srgbClr val="002060"/>
                </a:solidFill>
                <a:latin typeface="华文中宋" pitchFamily="2" charset="-122"/>
                <a:ea typeface="华文中宋" pitchFamily="2" charset="-122"/>
              </a:endParaRPr>
            </a:p>
            <a:p>
              <a:pPr marL="285750" indent="-285750" eaLnBrk="1" hangingPunct="1">
                <a:buClr>
                  <a:srgbClr val="002060"/>
                </a:buClr>
                <a:buSzPct val="60000"/>
                <a:buFont typeface="Wingdings" pitchFamily="2" charset="2"/>
                <a:buChar char="Ø"/>
              </a:pPr>
              <a:r>
                <a:rPr lang="zh-CN" altLang="en-US" dirty="0" smtClean="0">
                  <a:solidFill>
                    <a:srgbClr val="002060"/>
                  </a:solidFill>
                  <a:latin typeface="华文中宋" pitchFamily="2" charset="-122"/>
                  <a:ea typeface="华文中宋" pitchFamily="2" charset="-122"/>
                </a:rPr>
                <a:t>思维紊乱</a:t>
              </a:r>
              <a:endParaRPr lang="en-US" altLang="zh-CN" dirty="0">
                <a:solidFill>
                  <a:srgbClr val="002060"/>
                </a:solidFill>
                <a:latin typeface="华文中宋" pitchFamily="2" charset="-122"/>
                <a:ea typeface="华文中宋" pitchFamily="2" charset="-122"/>
              </a:endParaRPr>
            </a:p>
            <a:p>
              <a:pPr marL="285750" indent="-285750" eaLnBrk="1" hangingPunct="1">
                <a:buClr>
                  <a:srgbClr val="002060"/>
                </a:buClr>
                <a:buSzPct val="60000"/>
                <a:buFont typeface="Wingdings" pitchFamily="2" charset="2"/>
                <a:buChar char="Ø"/>
              </a:pPr>
              <a:r>
                <a:rPr lang="zh-CN" altLang="en-US" dirty="0" smtClean="0">
                  <a:solidFill>
                    <a:srgbClr val="002060"/>
                  </a:solidFill>
                  <a:latin typeface="华文中宋" pitchFamily="2" charset="-122"/>
                  <a:ea typeface="华文中宋" pitchFamily="2" charset="-122"/>
                </a:rPr>
                <a:t>人格改变</a:t>
              </a:r>
              <a:endParaRPr lang="en-US" altLang="zh-CN" dirty="0">
                <a:solidFill>
                  <a:srgbClr val="002060"/>
                </a:solidFill>
                <a:latin typeface="华文中宋" pitchFamily="2" charset="-122"/>
                <a:ea typeface="华文中宋" pitchFamily="2" charset="-122"/>
              </a:endParaRPr>
            </a:p>
            <a:p>
              <a:pPr marL="285750" indent="-285750" eaLnBrk="1" hangingPunct="1">
                <a:buClr>
                  <a:srgbClr val="002060"/>
                </a:buClr>
                <a:buSzPct val="60000"/>
                <a:buFont typeface="Wingdings" pitchFamily="2" charset="2"/>
                <a:buChar char="Ø"/>
              </a:pPr>
              <a:r>
                <a:rPr lang="zh-CN" altLang="en-US" dirty="0" smtClean="0">
                  <a:solidFill>
                    <a:srgbClr val="002060"/>
                  </a:solidFill>
                  <a:latin typeface="华文中宋" pitchFamily="2" charset="-122"/>
                  <a:ea typeface="华文中宋" pitchFamily="2" charset="-122"/>
                </a:rPr>
                <a:t>生活自理能力下降</a:t>
              </a:r>
              <a:endParaRPr lang="en-US" altLang="zh-CN" dirty="0">
                <a:solidFill>
                  <a:srgbClr val="002060"/>
                </a:solidFill>
                <a:latin typeface="华文中宋" pitchFamily="2" charset="-122"/>
                <a:ea typeface="华文中宋" pitchFamily="2" charset="-122"/>
              </a:endParaRPr>
            </a:p>
            <a:p>
              <a:pPr eaLnBrk="1" hangingPunct="1"/>
              <a:endParaRPr lang="en-US" altLang="zh-CN" sz="1300" dirty="0">
                <a:solidFill>
                  <a:prstClr val="black"/>
                </a:solidFill>
                <a:latin typeface="微软雅黑" pitchFamily="34" charset="-122"/>
                <a:ea typeface="微软雅黑" pitchFamily="34" charset="-122"/>
              </a:endParaRPr>
            </a:p>
            <a:p>
              <a:pPr eaLnBrk="1" hangingPunct="1"/>
              <a:endParaRPr lang="en-US" altLang="zh-CN" sz="1300" dirty="0">
                <a:solidFill>
                  <a:prstClr val="black"/>
                </a:solidFill>
                <a:latin typeface="微软雅黑" pitchFamily="34" charset="-122"/>
                <a:ea typeface="微软雅黑" pitchFamily="34" charset="-122"/>
              </a:endParaRPr>
            </a:p>
          </p:txBody>
        </p:sp>
      </p:grpSp>
      <p:sp>
        <p:nvSpPr>
          <p:cNvPr id="21" name="燕尾形 20"/>
          <p:cNvSpPr/>
          <p:nvPr/>
        </p:nvSpPr>
        <p:spPr>
          <a:xfrm rot="16200000" flipH="1" flipV="1">
            <a:off x="2431036" y="5258164"/>
            <a:ext cx="414728" cy="631941"/>
          </a:xfrm>
          <a:prstGeom prst="chevron">
            <a:avLst>
              <a:gd name="adj" fmla="val 39402"/>
            </a:avLst>
          </a:prstGeom>
          <a:solidFill>
            <a:srgbClr val="0070C0"/>
          </a:solidFill>
          <a:ln>
            <a:noFill/>
          </a:ln>
          <a:effectLst>
            <a:outerShdw blurRad="444500" dist="254000" dir="8100000" algn="tr" rotWithShape="0">
              <a:prstClr val="black">
                <a:alpha val="5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4000" dirty="0">
              <a:solidFill>
                <a:schemeClr val="bg1"/>
              </a:solidFill>
              <a:latin typeface="微软雅黑" pitchFamily="34" charset="-122"/>
              <a:ea typeface="微软雅黑" pitchFamily="34" charset="-122"/>
            </a:endParaRPr>
          </a:p>
        </p:txBody>
      </p:sp>
      <p:grpSp>
        <p:nvGrpSpPr>
          <p:cNvPr id="22" name="组合 24"/>
          <p:cNvGrpSpPr>
            <a:grpSpLocks/>
          </p:cNvGrpSpPr>
          <p:nvPr/>
        </p:nvGrpSpPr>
        <p:grpSpPr bwMode="auto">
          <a:xfrm>
            <a:off x="287503" y="5781498"/>
            <a:ext cx="8515074" cy="519694"/>
            <a:chOff x="671514" y="4765674"/>
            <a:chExt cx="7761286" cy="501650"/>
          </a:xfrm>
          <a:solidFill>
            <a:srgbClr val="0070C0"/>
          </a:solidFill>
          <a:effectLst/>
        </p:grpSpPr>
        <p:sp>
          <p:nvSpPr>
            <p:cNvPr id="23" name="Rectangle 20"/>
            <p:cNvSpPr>
              <a:spLocks noChangeArrowheads="1"/>
            </p:cNvSpPr>
            <p:nvPr/>
          </p:nvSpPr>
          <p:spPr bwMode="auto">
            <a:xfrm>
              <a:off x="671514" y="4765674"/>
              <a:ext cx="7761286" cy="501650"/>
            </a:xfrm>
            <a:prstGeom prst="roundRect">
              <a:avLst/>
            </a:prstGeom>
            <a:grpFill/>
            <a:ln>
              <a:noFill/>
            </a:ln>
            <a:effectLst>
              <a:outerShdw blurRad="444500" dist="254000" dir="8100000" algn="tr" rotWithShape="0">
                <a:prstClr val="black">
                  <a:alpha val="5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000" dirty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endParaRPr>
            </a:p>
          </p:txBody>
        </p:sp>
        <p:sp>
          <p:nvSpPr>
            <p:cNvPr id="24" name="矩形 23"/>
            <p:cNvSpPr/>
            <p:nvPr/>
          </p:nvSpPr>
          <p:spPr>
            <a:xfrm>
              <a:off x="2223204" y="4830651"/>
              <a:ext cx="4727457" cy="371363"/>
            </a:xfrm>
            <a:prstGeom prst="rect">
              <a:avLst/>
            </a:prstGeom>
            <a:grpFill/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zh-CN" altLang="en-US" sz="4000" b="1" dirty="0" smtClean="0">
                  <a:solidFill>
                    <a:schemeClr val="bg1"/>
                  </a:solidFill>
                  <a:latin typeface="华文中宋" pitchFamily="2" charset="-122"/>
                  <a:ea typeface="华文中宋" pitchFamily="2" charset="-122"/>
                </a:rPr>
                <a:t>老年患者特点</a:t>
              </a:r>
              <a:endParaRPr lang="en-US" altLang="zh-CN" sz="4000" b="1" dirty="0">
                <a:solidFill>
                  <a:schemeClr val="bg1"/>
                </a:solidFill>
                <a:latin typeface="华文中宋" pitchFamily="2" charset="-122"/>
                <a:ea typeface="华文中宋" pitchFamily="2" charset="-122"/>
              </a:endParaRPr>
            </a:p>
          </p:txBody>
        </p:sp>
      </p:grpSp>
      <p:sp>
        <p:nvSpPr>
          <p:cNvPr id="26" name="燕尾形 25"/>
          <p:cNvSpPr/>
          <p:nvPr/>
        </p:nvSpPr>
        <p:spPr>
          <a:xfrm rot="16200000" flipH="1" flipV="1">
            <a:off x="6328435" y="5253059"/>
            <a:ext cx="414728" cy="631941"/>
          </a:xfrm>
          <a:prstGeom prst="chevron">
            <a:avLst>
              <a:gd name="adj" fmla="val 39402"/>
            </a:avLst>
          </a:prstGeom>
          <a:solidFill>
            <a:srgbClr val="0070C0"/>
          </a:solidFill>
          <a:ln>
            <a:noFill/>
          </a:ln>
          <a:effectLst>
            <a:outerShdw blurRad="444500" dist="254000" dir="8100000" algn="tr" rotWithShape="0">
              <a:prstClr val="black">
                <a:alpha val="5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4000" dirty="0">
              <a:solidFill>
                <a:schemeClr val="bg1"/>
              </a:solidFill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290338" y="338753"/>
            <a:ext cx="851507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4000" dirty="0" smtClean="0">
                <a:solidFill>
                  <a:srgbClr val="C00000"/>
                </a:solidFill>
                <a:latin typeface="华文中宋" pitchFamily="2" charset="-122"/>
                <a:ea typeface="华文中宋" pitchFamily="2" charset="-122"/>
              </a:rPr>
              <a:t>概述</a:t>
            </a:r>
            <a:endParaRPr lang="zh-CN" altLang="en-US" sz="4000" dirty="0">
              <a:solidFill>
                <a:srgbClr val="C00000"/>
              </a:solidFill>
              <a:latin typeface="华文中宋" pitchFamily="2" charset="-122"/>
              <a:ea typeface="华文中宋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486143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2" name="文本框 42"/>
          <p:cNvSpPr txBox="1">
            <a:spLocks noChangeArrowheads="1"/>
          </p:cNvSpPr>
          <p:nvPr/>
        </p:nvSpPr>
        <p:spPr bwMode="auto">
          <a:xfrm>
            <a:off x="2887266" y="3270250"/>
            <a:ext cx="781050" cy="10772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9pPr>
          </a:lstStyle>
          <a:p>
            <a:pPr eaLnBrk="1" hangingPunct="1">
              <a:lnSpc>
                <a:spcPct val="100000"/>
              </a:lnSpc>
              <a:buSzTx/>
              <a:buFontTx/>
              <a:buNone/>
            </a:pPr>
            <a:r>
              <a:rPr lang="en-US" altLang="zh-CN" sz="3200" b="0">
                <a:solidFill>
                  <a:schemeClr val="bg1"/>
                </a:solidFill>
                <a:latin typeface="Wingdings" pitchFamily="2" charset="2"/>
              </a:rPr>
              <a:t>56%</a:t>
            </a:r>
            <a:endParaRPr lang="zh-CN" altLang="en-US" sz="3200" b="0">
              <a:solidFill>
                <a:schemeClr val="bg1"/>
              </a:solidFill>
              <a:latin typeface="Wingdings" pitchFamily="2" charset="2"/>
            </a:endParaRPr>
          </a:p>
        </p:txBody>
      </p:sp>
      <p:sp>
        <p:nvSpPr>
          <p:cNvPr id="2053" name="文本框 44"/>
          <p:cNvSpPr txBox="1">
            <a:spLocks noChangeArrowheads="1"/>
          </p:cNvSpPr>
          <p:nvPr/>
        </p:nvSpPr>
        <p:spPr bwMode="auto">
          <a:xfrm>
            <a:off x="1397794" y="2478088"/>
            <a:ext cx="782241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9pPr>
          </a:lstStyle>
          <a:p>
            <a:pPr eaLnBrk="1" hangingPunct="1">
              <a:lnSpc>
                <a:spcPct val="100000"/>
              </a:lnSpc>
              <a:buSzTx/>
              <a:buFontTx/>
              <a:buNone/>
            </a:pPr>
            <a:r>
              <a:rPr lang="en-US" altLang="zh-CN" b="0">
                <a:solidFill>
                  <a:schemeClr val="bg1"/>
                </a:solidFill>
                <a:latin typeface="Wingdings" pitchFamily="2" charset="2"/>
              </a:rPr>
              <a:t>12%</a:t>
            </a:r>
            <a:endParaRPr lang="zh-CN" altLang="en-US" b="0">
              <a:solidFill>
                <a:schemeClr val="bg1"/>
              </a:solidFill>
              <a:latin typeface="Wingdings" pitchFamily="2" charset="2"/>
            </a:endParaRPr>
          </a:p>
        </p:txBody>
      </p:sp>
      <p:sp>
        <p:nvSpPr>
          <p:cNvPr id="2060" name="文本框 5"/>
          <p:cNvSpPr txBox="1">
            <a:spLocks noChangeArrowheads="1"/>
          </p:cNvSpPr>
          <p:nvPr/>
        </p:nvSpPr>
        <p:spPr bwMode="auto">
          <a:xfrm>
            <a:off x="6549629" y="211139"/>
            <a:ext cx="2752725" cy="13234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9pPr>
          </a:lstStyle>
          <a:p>
            <a:pPr eaLnBrk="1" hangingPunct="1">
              <a:lnSpc>
                <a:spcPct val="100000"/>
              </a:lnSpc>
              <a:buSzTx/>
              <a:buFontTx/>
              <a:buNone/>
            </a:pPr>
            <a:r>
              <a:rPr lang="zh-CN" altLang="en-US" sz="4000">
                <a:latin typeface="黑体" pitchFamily="49" charset="-122"/>
                <a:ea typeface="黑体" pitchFamily="49" charset="-122"/>
              </a:rPr>
              <a:t>三、现状把握</a:t>
            </a:r>
          </a:p>
        </p:txBody>
      </p:sp>
      <p:graphicFrame>
        <p:nvGraphicFramePr>
          <p:cNvPr id="2050" name="Object 3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234255603"/>
              </p:ext>
            </p:extLst>
          </p:nvPr>
        </p:nvGraphicFramePr>
        <p:xfrm>
          <a:off x="845913" y="872858"/>
          <a:ext cx="6875859" cy="497231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541" name="工作表" r:id="rId4" imgW="8296343" imgH="4552860" progId="Excel.Sheet.8">
                  <p:embed/>
                </p:oleObj>
              </mc:Choice>
              <mc:Fallback>
                <p:oleObj name="工作表" r:id="rId4" imgW="8296343" imgH="4552860" progId="Excel.Sheet.8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45913" y="872858"/>
                        <a:ext cx="6875859" cy="497231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2061" name="文本框 3"/>
          <p:cNvSpPr txBox="1">
            <a:spLocks noChangeArrowheads="1"/>
          </p:cNvSpPr>
          <p:nvPr/>
        </p:nvSpPr>
        <p:spPr bwMode="auto">
          <a:xfrm>
            <a:off x="596504" y="5713413"/>
            <a:ext cx="8389144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9pPr>
          </a:lstStyle>
          <a:p>
            <a:pPr eaLnBrk="1" hangingPunct="1">
              <a:lnSpc>
                <a:spcPct val="100000"/>
              </a:lnSpc>
              <a:buSzTx/>
            </a:pPr>
            <a:r>
              <a:rPr lang="zh-CN" altLang="en-US" dirty="0">
                <a:solidFill>
                  <a:srgbClr val="000066"/>
                </a:solidFill>
                <a:latin typeface="华文中宋" pitchFamily="2" charset="-122"/>
                <a:ea typeface="华文中宋" pitchFamily="2" charset="-122"/>
              </a:rPr>
              <a:t>约束不当、固定不当、患者躁动因素共占非计划性拔管的</a:t>
            </a:r>
            <a:r>
              <a:rPr lang="en-US" altLang="zh-CN" dirty="0">
                <a:solidFill>
                  <a:srgbClr val="000066"/>
                </a:solidFill>
                <a:latin typeface="华文中宋" pitchFamily="2" charset="-122"/>
                <a:ea typeface="华文中宋" pitchFamily="2" charset="-122"/>
              </a:rPr>
              <a:t>78.38</a:t>
            </a:r>
            <a:r>
              <a:rPr lang="en-US" altLang="zh-CN" dirty="0" smtClean="0">
                <a:solidFill>
                  <a:srgbClr val="000066"/>
                </a:solidFill>
                <a:latin typeface="华文中宋" pitchFamily="2" charset="-122"/>
                <a:ea typeface="华文中宋" pitchFamily="2" charset="-122"/>
              </a:rPr>
              <a:t>%</a:t>
            </a:r>
            <a:r>
              <a:rPr lang="zh-CN" altLang="en-US" dirty="0" smtClean="0">
                <a:solidFill>
                  <a:srgbClr val="000066"/>
                </a:solidFill>
                <a:latin typeface="华文中宋" pitchFamily="2" charset="-122"/>
                <a:ea typeface="华文中宋" pitchFamily="2" charset="-122"/>
              </a:rPr>
              <a:t>。</a:t>
            </a:r>
            <a:endParaRPr lang="zh-CN" altLang="en-US" dirty="0">
              <a:solidFill>
                <a:srgbClr val="000066"/>
              </a:solidFill>
              <a:latin typeface="华文中宋" pitchFamily="2" charset="-122"/>
              <a:ea typeface="华文中宋" pitchFamily="2" charset="-122"/>
            </a:endParaRPr>
          </a:p>
          <a:p>
            <a:pPr eaLnBrk="1" hangingPunct="1">
              <a:lnSpc>
                <a:spcPct val="100000"/>
              </a:lnSpc>
              <a:buSzTx/>
              <a:buFontTx/>
              <a:buNone/>
            </a:pPr>
            <a:endParaRPr lang="zh-CN" altLang="en-US" sz="1800" b="0" dirty="0">
              <a:latin typeface="Calibri" pitchFamily="34" charset="0"/>
            </a:endParaRPr>
          </a:p>
        </p:txBody>
      </p:sp>
      <p:sp>
        <p:nvSpPr>
          <p:cNvPr id="19" name="椭圆 18"/>
          <p:cNvSpPr/>
          <p:nvPr/>
        </p:nvSpPr>
        <p:spPr>
          <a:xfrm>
            <a:off x="1549004" y="3898900"/>
            <a:ext cx="325040" cy="1303338"/>
          </a:xfrm>
          <a:prstGeom prst="ellipse">
            <a:avLst/>
          </a:prstGeom>
          <a:noFill/>
          <a:ln w="38100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Tx/>
              <a:buFontTx/>
              <a:buNone/>
              <a:defRPr/>
            </a:pPr>
            <a:endParaRPr lang="zh-CN" altLang="en-US" sz="1800" b="0"/>
          </a:p>
        </p:txBody>
      </p:sp>
      <p:sp>
        <p:nvSpPr>
          <p:cNvPr id="20" name="椭圆 19"/>
          <p:cNvSpPr/>
          <p:nvPr/>
        </p:nvSpPr>
        <p:spPr>
          <a:xfrm>
            <a:off x="2185988" y="3881439"/>
            <a:ext cx="325041" cy="1303337"/>
          </a:xfrm>
          <a:prstGeom prst="ellipse">
            <a:avLst/>
          </a:prstGeom>
          <a:noFill/>
          <a:ln w="38100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Tx/>
              <a:buFontTx/>
              <a:buNone/>
              <a:defRPr/>
            </a:pPr>
            <a:endParaRPr lang="zh-CN" altLang="en-US" sz="1800" b="0"/>
          </a:p>
        </p:txBody>
      </p:sp>
      <p:sp>
        <p:nvSpPr>
          <p:cNvPr id="3117" name="矩形 20"/>
          <p:cNvSpPr>
            <a:spLocks noChangeArrowheads="1"/>
          </p:cNvSpPr>
          <p:nvPr/>
        </p:nvSpPr>
        <p:spPr bwMode="auto">
          <a:xfrm>
            <a:off x="1564481" y="5289551"/>
            <a:ext cx="415498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>
              <a:lnSpc>
                <a:spcPct val="100000"/>
              </a:lnSpc>
              <a:buSzTx/>
              <a:buFontTx/>
              <a:buNone/>
            </a:pPr>
            <a:r>
              <a:rPr lang="zh-CN" altLang="en-US" sz="1800" b="0">
                <a:solidFill>
                  <a:srgbClr val="7030A0"/>
                </a:solidFill>
                <a:latin typeface="Calibri" pitchFamily="34" charset="0"/>
                <a:ea typeface="宋体" charset="-122"/>
              </a:rPr>
              <a:t>★</a:t>
            </a:r>
          </a:p>
        </p:txBody>
      </p:sp>
      <p:sp>
        <p:nvSpPr>
          <p:cNvPr id="3118" name="矩形 21"/>
          <p:cNvSpPr>
            <a:spLocks noChangeArrowheads="1"/>
          </p:cNvSpPr>
          <p:nvPr/>
        </p:nvSpPr>
        <p:spPr bwMode="auto">
          <a:xfrm>
            <a:off x="2175272" y="5295901"/>
            <a:ext cx="415498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>
              <a:lnSpc>
                <a:spcPct val="100000"/>
              </a:lnSpc>
              <a:buSzTx/>
              <a:buFontTx/>
              <a:buNone/>
            </a:pPr>
            <a:r>
              <a:rPr lang="zh-CN" altLang="en-US" sz="1800" b="0">
                <a:solidFill>
                  <a:srgbClr val="7030A0"/>
                </a:solidFill>
                <a:latin typeface="Calibri" pitchFamily="34" charset="0"/>
                <a:ea typeface="宋体" charset="-122"/>
              </a:rPr>
              <a:t>★</a:t>
            </a:r>
          </a:p>
        </p:txBody>
      </p:sp>
      <p:sp>
        <p:nvSpPr>
          <p:cNvPr id="2066" name="文本框 1"/>
          <p:cNvSpPr txBox="1">
            <a:spLocks noChangeArrowheads="1"/>
          </p:cNvSpPr>
          <p:nvPr/>
        </p:nvSpPr>
        <p:spPr bwMode="auto">
          <a:xfrm>
            <a:off x="7659172" y="1536700"/>
            <a:ext cx="800219" cy="3340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eaVert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9pPr>
          </a:lstStyle>
          <a:p>
            <a:pPr eaLnBrk="1" hangingPunct="1">
              <a:lnSpc>
                <a:spcPct val="100000"/>
              </a:lnSpc>
              <a:buSzTx/>
              <a:buFontTx/>
              <a:buNone/>
            </a:pPr>
            <a:r>
              <a:rPr lang="zh-CN" altLang="en-US" sz="4000" dirty="0">
                <a:solidFill>
                  <a:srgbClr val="000066"/>
                </a:solidFill>
                <a:latin typeface="黑体" pitchFamily="49" charset="-122"/>
                <a:ea typeface="黑体" pitchFamily="49" charset="-122"/>
              </a:rPr>
              <a:t>帕 累 托 图</a:t>
            </a:r>
          </a:p>
        </p:txBody>
      </p:sp>
      <p:sp>
        <p:nvSpPr>
          <p:cNvPr id="2" name="矩形 21"/>
          <p:cNvSpPr>
            <a:spLocks noChangeArrowheads="1"/>
          </p:cNvSpPr>
          <p:nvPr/>
        </p:nvSpPr>
        <p:spPr bwMode="auto">
          <a:xfrm>
            <a:off x="2828925" y="5268913"/>
            <a:ext cx="415498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>
              <a:lnSpc>
                <a:spcPct val="100000"/>
              </a:lnSpc>
              <a:buSzTx/>
              <a:buFontTx/>
              <a:buNone/>
            </a:pPr>
            <a:r>
              <a:rPr lang="zh-CN" altLang="en-US" sz="1800" b="0">
                <a:solidFill>
                  <a:srgbClr val="7030A0"/>
                </a:solidFill>
                <a:latin typeface="Calibri" pitchFamily="34" charset="0"/>
                <a:ea typeface="宋体" charset="-122"/>
              </a:rPr>
              <a:t>★</a:t>
            </a:r>
          </a:p>
        </p:txBody>
      </p:sp>
      <p:sp>
        <p:nvSpPr>
          <p:cNvPr id="3" name="椭圆 19"/>
          <p:cNvSpPr/>
          <p:nvPr/>
        </p:nvSpPr>
        <p:spPr>
          <a:xfrm>
            <a:off x="2806304" y="3894139"/>
            <a:ext cx="325040" cy="1303337"/>
          </a:xfrm>
          <a:prstGeom prst="ellipse">
            <a:avLst/>
          </a:prstGeom>
          <a:noFill/>
          <a:ln w="38100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Tx/>
              <a:buFontTx/>
              <a:buNone/>
              <a:defRPr/>
            </a:pPr>
            <a:endParaRPr lang="zh-CN" altLang="en-US" sz="1800" b="0"/>
          </a:p>
        </p:txBody>
      </p:sp>
    </p:spTree>
    <p:extLst>
      <p:ext uri="{BB962C8B-B14F-4D97-AF65-F5344CB8AC3E}">
        <p14:creationId xmlns:p14="http://schemas.microsoft.com/office/powerpoint/2010/main" val="2211293325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1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1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 nodeType="clickPar">
                      <p:stCondLst>
                        <p:cond delay="indefinite"/>
                      </p:stCondLst>
                      <p:childTnLst>
                        <p:par>
                          <p:cTn id="1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21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1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1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 nodeType="clickPar">
                      <p:stCondLst>
                        <p:cond delay="indefinite"/>
                      </p:stCondLst>
                      <p:childTnLst>
                        <p:par>
                          <p:cTn id="2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32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20" grpId="0" animBg="1"/>
      <p:bldP spid="3117" grpId="0"/>
      <p:bldP spid="3118" grpId="0"/>
      <p:bldP spid="2" grpId="0"/>
      <p:bldP spid="3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73" name="Picture 4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709" t="23000" r="13480" b="23222"/>
          <a:stretch>
            <a:fillRect/>
          </a:stretch>
        </p:blipFill>
        <p:spPr bwMode="auto">
          <a:xfrm>
            <a:off x="592931" y="3894138"/>
            <a:ext cx="3433763" cy="2438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72" name="Picture 4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542" t="21852" r="12073" b="23074"/>
          <a:stretch>
            <a:fillRect/>
          </a:stretch>
        </p:blipFill>
        <p:spPr bwMode="auto">
          <a:xfrm>
            <a:off x="536973" y="1111251"/>
            <a:ext cx="3645694" cy="2493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71" name="Picture 4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053" t="20685" r="12209" b="23222"/>
          <a:stretch>
            <a:fillRect/>
          </a:stretch>
        </p:blipFill>
        <p:spPr bwMode="auto">
          <a:xfrm>
            <a:off x="5293519" y="2144713"/>
            <a:ext cx="3695700" cy="2646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568" name="AutoShape 40"/>
          <p:cNvSpPr>
            <a:spLocks noChangeArrowheads="1"/>
          </p:cNvSpPr>
          <p:nvPr/>
        </p:nvSpPr>
        <p:spPr bwMode="auto">
          <a:xfrm>
            <a:off x="3967163" y="1143001"/>
            <a:ext cx="2020491" cy="1349895"/>
          </a:xfrm>
          <a:prstGeom prst="cloudCallout">
            <a:avLst>
              <a:gd name="adj1" fmla="val -55112"/>
              <a:gd name="adj2" fmla="val 40842"/>
            </a:avLst>
          </a:prstGeom>
          <a:solidFill>
            <a:schemeClr val="accent1">
              <a:alpha val="81960"/>
            </a:schemeClr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algn="ctr" eaLnBrk="0" hangingPunct="0">
              <a:lnSpc>
                <a:spcPct val="100000"/>
              </a:lnSpc>
              <a:buSzTx/>
              <a:buFontTx/>
              <a:buNone/>
            </a:pPr>
            <a:r>
              <a:rPr lang="zh-CN" altLang="en-US" sz="2000" dirty="0">
                <a:solidFill>
                  <a:srgbClr val="FF3300"/>
                </a:solidFill>
                <a:latin typeface="Arial" charset="0"/>
              </a:rPr>
              <a:t>导致管路固定不当的原因</a:t>
            </a:r>
          </a:p>
        </p:txBody>
      </p:sp>
      <p:sp>
        <p:nvSpPr>
          <p:cNvPr id="22569" name="AutoShape 41"/>
          <p:cNvSpPr>
            <a:spLocks noChangeArrowheads="1"/>
          </p:cNvSpPr>
          <p:nvPr/>
        </p:nvSpPr>
        <p:spPr bwMode="auto">
          <a:xfrm>
            <a:off x="3933825" y="4033838"/>
            <a:ext cx="1799035" cy="1195362"/>
          </a:xfrm>
          <a:prstGeom prst="cloudCallout">
            <a:avLst>
              <a:gd name="adj1" fmla="val -53716"/>
              <a:gd name="adj2" fmla="val 43001"/>
            </a:avLst>
          </a:prstGeom>
          <a:solidFill>
            <a:schemeClr val="accent1">
              <a:alpha val="81960"/>
            </a:schemeClr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algn="ctr" eaLnBrk="0" hangingPunct="0">
              <a:lnSpc>
                <a:spcPct val="100000"/>
              </a:lnSpc>
              <a:buSzTx/>
              <a:buFontTx/>
              <a:buNone/>
            </a:pPr>
            <a:r>
              <a:rPr lang="zh-CN" altLang="en-US" sz="2000" dirty="0">
                <a:solidFill>
                  <a:srgbClr val="FF3300"/>
                </a:solidFill>
                <a:latin typeface="Arial" charset="0"/>
              </a:rPr>
              <a:t>导致患者躁动的原因</a:t>
            </a:r>
          </a:p>
        </p:txBody>
      </p:sp>
      <p:sp>
        <p:nvSpPr>
          <p:cNvPr id="22570" name="AutoShape 42"/>
          <p:cNvSpPr>
            <a:spLocks noChangeArrowheads="1"/>
          </p:cNvSpPr>
          <p:nvPr/>
        </p:nvSpPr>
        <p:spPr bwMode="auto">
          <a:xfrm>
            <a:off x="7344966" y="2124074"/>
            <a:ext cx="1799034" cy="1160909"/>
          </a:xfrm>
          <a:prstGeom prst="cloudCallout">
            <a:avLst>
              <a:gd name="adj1" fmla="val 29446"/>
              <a:gd name="adj2" fmla="val 67722"/>
            </a:avLst>
          </a:prstGeom>
          <a:solidFill>
            <a:schemeClr val="accent1">
              <a:alpha val="81960"/>
            </a:schemeClr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algn="ctr" eaLnBrk="0" hangingPunct="0">
              <a:lnSpc>
                <a:spcPct val="100000"/>
              </a:lnSpc>
              <a:buSzTx/>
              <a:buFontTx/>
              <a:buNone/>
            </a:pPr>
            <a:r>
              <a:rPr lang="zh-CN" altLang="en-US" sz="2000">
                <a:solidFill>
                  <a:srgbClr val="FF3300"/>
                </a:solidFill>
                <a:latin typeface="Arial" charset="0"/>
              </a:rPr>
              <a:t>导致约束不当的原因</a:t>
            </a:r>
          </a:p>
        </p:txBody>
      </p:sp>
    </p:spTree>
    <p:extLst>
      <p:ext uri="{BB962C8B-B14F-4D97-AF65-F5344CB8AC3E}">
        <p14:creationId xmlns:p14="http://schemas.microsoft.com/office/powerpoint/2010/main" val="2555066384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225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225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0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1000"/>
                                        <p:tgtEl>
                                          <p:spTgt spid="225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14" presetID="31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2257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2000" fill="hold"/>
                                        <p:tgtEl>
                                          <p:spTgt spid="2257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2000" fill="hold"/>
                                        <p:tgtEl>
                                          <p:spTgt spid="2257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225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21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3" dur="1000"/>
                                        <p:tgtEl>
                                          <p:spTgt spid="225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 nodeType="afterGroup">
                            <p:stCondLst>
                              <p:cond delay="6000"/>
                            </p:stCondLst>
                            <p:childTnLst>
                              <p:par>
                                <p:cTn id="25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27" dur="2000"/>
                                        <p:tgtEl>
                                          <p:spTgt spid="225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 nodeType="afterGroup">
                            <p:stCondLst>
                              <p:cond delay="8000"/>
                            </p:stCondLst>
                            <p:childTnLst>
                              <p:par>
                                <p:cTn id="29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1" dur="1000"/>
                                        <p:tgtEl>
                                          <p:spTgt spid="225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568" grpId="0" animBg="1"/>
      <p:bldP spid="22569" grpId="0" animBg="1"/>
      <p:bldP spid="22570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矩形 31"/>
          <p:cNvSpPr/>
          <p:nvPr/>
        </p:nvSpPr>
        <p:spPr>
          <a:xfrm>
            <a:off x="0" y="6056314"/>
            <a:ext cx="9144000" cy="801687"/>
          </a:xfrm>
          <a:prstGeom prst="rect">
            <a:avLst/>
          </a:prstGeom>
          <a:solidFill>
            <a:srgbClr val="99CC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Tx/>
              <a:buFontTx/>
              <a:buNone/>
              <a:defRPr/>
            </a:pPr>
            <a:endParaRPr lang="zh-CN" altLang="en-US" sz="1800" b="0"/>
          </a:p>
        </p:txBody>
      </p:sp>
      <p:graphicFrame>
        <p:nvGraphicFramePr>
          <p:cNvPr id="4098" name="Object 3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789032867"/>
              </p:ext>
            </p:extLst>
          </p:nvPr>
        </p:nvGraphicFramePr>
        <p:xfrm>
          <a:off x="661988" y="1484784"/>
          <a:ext cx="8112919" cy="491601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2565" name="工作表" r:id="rId4" imgW="8258243" imgH="4752885" progId="Excel.Sheet.8">
                  <p:embed/>
                </p:oleObj>
              </mc:Choice>
              <mc:Fallback>
                <p:oleObj name="工作表" r:id="rId4" imgW="8258243" imgH="4752885" progId="Excel.Sheet.8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61988" y="1484784"/>
                        <a:ext cx="8112919" cy="491601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96268" name="Oval 12"/>
          <p:cNvSpPr>
            <a:spLocks noChangeArrowheads="1"/>
          </p:cNvSpPr>
          <p:nvPr/>
        </p:nvSpPr>
        <p:spPr bwMode="auto">
          <a:xfrm>
            <a:off x="1647825" y="3487738"/>
            <a:ext cx="510779" cy="2297112"/>
          </a:xfrm>
          <a:prstGeom prst="ellips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eaLnBrk="0" hangingPunct="0">
              <a:lnSpc>
                <a:spcPct val="100000"/>
              </a:lnSpc>
              <a:buSzTx/>
              <a:buFontTx/>
              <a:buNone/>
            </a:pPr>
            <a:endParaRPr lang="zh-CN" altLang="en-US" sz="1800" b="0">
              <a:solidFill>
                <a:schemeClr val="tx1"/>
              </a:solidFill>
              <a:latin typeface="Arial" charset="0"/>
              <a:ea typeface="宋体" charset="-122"/>
            </a:endParaRPr>
          </a:p>
        </p:txBody>
      </p:sp>
      <p:sp>
        <p:nvSpPr>
          <p:cNvPr id="96269" name="Oval 13"/>
          <p:cNvSpPr>
            <a:spLocks noChangeArrowheads="1"/>
          </p:cNvSpPr>
          <p:nvPr/>
        </p:nvSpPr>
        <p:spPr bwMode="auto">
          <a:xfrm>
            <a:off x="2755106" y="3502026"/>
            <a:ext cx="510779" cy="2297113"/>
          </a:xfrm>
          <a:prstGeom prst="ellips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eaLnBrk="0" hangingPunct="0">
              <a:lnSpc>
                <a:spcPct val="100000"/>
              </a:lnSpc>
              <a:buSzTx/>
              <a:buFontTx/>
              <a:buNone/>
            </a:pPr>
            <a:endParaRPr lang="zh-CN" altLang="en-US" sz="1800" b="0">
              <a:solidFill>
                <a:schemeClr val="tx1"/>
              </a:solidFill>
              <a:latin typeface="Arial" charset="0"/>
              <a:ea typeface="宋体" charset="-122"/>
            </a:endParaRPr>
          </a:p>
        </p:txBody>
      </p:sp>
      <p:sp>
        <p:nvSpPr>
          <p:cNvPr id="96270" name="Oval 14"/>
          <p:cNvSpPr>
            <a:spLocks noChangeArrowheads="1"/>
          </p:cNvSpPr>
          <p:nvPr/>
        </p:nvSpPr>
        <p:spPr bwMode="auto">
          <a:xfrm>
            <a:off x="5047060" y="3497263"/>
            <a:ext cx="510778" cy="2297112"/>
          </a:xfrm>
          <a:prstGeom prst="ellips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eaLnBrk="0" hangingPunct="0">
              <a:lnSpc>
                <a:spcPct val="100000"/>
              </a:lnSpc>
              <a:buSzTx/>
              <a:buFontTx/>
              <a:buNone/>
            </a:pPr>
            <a:endParaRPr lang="zh-CN" altLang="en-US" sz="1800" b="0">
              <a:solidFill>
                <a:schemeClr val="tx1"/>
              </a:solidFill>
              <a:latin typeface="Arial" charset="0"/>
              <a:ea typeface="宋体" charset="-122"/>
            </a:endParaRPr>
          </a:p>
        </p:txBody>
      </p:sp>
      <p:sp>
        <p:nvSpPr>
          <p:cNvPr id="96271" name="Oval 15"/>
          <p:cNvSpPr>
            <a:spLocks noChangeArrowheads="1"/>
          </p:cNvSpPr>
          <p:nvPr/>
        </p:nvSpPr>
        <p:spPr bwMode="auto">
          <a:xfrm>
            <a:off x="3848100" y="3489326"/>
            <a:ext cx="510779" cy="2297113"/>
          </a:xfrm>
          <a:prstGeom prst="ellips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eaLnBrk="0" hangingPunct="0">
              <a:lnSpc>
                <a:spcPct val="100000"/>
              </a:lnSpc>
              <a:buSzTx/>
              <a:buFontTx/>
              <a:buNone/>
            </a:pPr>
            <a:endParaRPr lang="zh-CN" altLang="en-US" sz="1800" b="0">
              <a:solidFill>
                <a:schemeClr val="tx1"/>
              </a:solidFill>
              <a:latin typeface="Arial" charset="0"/>
              <a:ea typeface="宋体" charset="-122"/>
            </a:endParaRPr>
          </a:p>
        </p:txBody>
      </p:sp>
      <p:sp>
        <p:nvSpPr>
          <p:cNvPr id="4111" name="文本框 3"/>
          <p:cNvSpPr txBox="1">
            <a:spLocks noChangeArrowheads="1"/>
          </p:cNvSpPr>
          <p:nvPr/>
        </p:nvSpPr>
        <p:spPr bwMode="auto">
          <a:xfrm>
            <a:off x="573882" y="6051888"/>
            <a:ext cx="8412956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9pPr>
          </a:lstStyle>
          <a:p>
            <a:pPr eaLnBrk="1" hangingPunct="1">
              <a:lnSpc>
                <a:spcPct val="100000"/>
              </a:lnSpc>
              <a:buSzTx/>
              <a:buFont typeface="隶书" pitchFamily="49" charset="-122"/>
              <a:buNone/>
            </a:pPr>
            <a:r>
              <a:rPr lang="zh-CN" altLang="en-US" sz="1600" dirty="0">
                <a:solidFill>
                  <a:srgbClr val="000066"/>
                </a:solidFill>
                <a:latin typeface="微软雅黑" pitchFamily="34" charset="-122"/>
                <a:ea typeface="微软雅黑" pitchFamily="34" charset="-122"/>
              </a:rPr>
              <a:t> </a:t>
            </a:r>
            <a:r>
              <a:rPr lang="zh-CN" altLang="en-US" sz="2000" dirty="0">
                <a:solidFill>
                  <a:srgbClr val="000066"/>
                </a:solidFill>
                <a:latin typeface="黑体" pitchFamily="49" charset="-122"/>
                <a:ea typeface="黑体" pitchFamily="49" charset="-122"/>
              </a:rPr>
              <a:t>无约束评估操作流程、无</a:t>
            </a:r>
            <a:r>
              <a:rPr lang="en-US" altLang="zh-CN" sz="2000" dirty="0">
                <a:solidFill>
                  <a:srgbClr val="000066"/>
                </a:solidFill>
                <a:latin typeface="黑体" pitchFamily="49" charset="-122"/>
                <a:ea typeface="黑体" pitchFamily="49" charset="-122"/>
              </a:rPr>
              <a:t>UEX</a:t>
            </a:r>
            <a:r>
              <a:rPr lang="zh-CN" altLang="en-US" sz="2000" dirty="0">
                <a:solidFill>
                  <a:srgbClr val="000066"/>
                </a:solidFill>
                <a:latin typeface="黑体" pitchFamily="49" charset="-122"/>
                <a:ea typeface="黑体" pitchFamily="49" charset="-122"/>
              </a:rPr>
              <a:t>预防流程、约束用具种类不足、管路固定不当方式种类单一，共</a:t>
            </a:r>
            <a:r>
              <a:rPr lang="zh-CN" altLang="en-US" sz="2000" dirty="0" smtClean="0">
                <a:solidFill>
                  <a:srgbClr val="000066"/>
                </a:solidFill>
                <a:latin typeface="黑体" pitchFamily="49" charset="-122"/>
                <a:ea typeface="黑体" pitchFamily="49" charset="-122"/>
              </a:rPr>
              <a:t>占非</a:t>
            </a:r>
            <a:r>
              <a:rPr lang="zh-CN" altLang="en-US" sz="2000" dirty="0">
                <a:solidFill>
                  <a:srgbClr val="000066"/>
                </a:solidFill>
                <a:latin typeface="黑体" pitchFamily="49" charset="-122"/>
                <a:ea typeface="黑体" pitchFamily="49" charset="-122"/>
              </a:rPr>
              <a:t>计划性拔管的</a:t>
            </a:r>
            <a:r>
              <a:rPr lang="en-US" altLang="zh-CN" sz="2000" dirty="0">
                <a:solidFill>
                  <a:srgbClr val="000066"/>
                </a:solidFill>
                <a:latin typeface="黑体" pitchFamily="49" charset="-122"/>
                <a:ea typeface="黑体" pitchFamily="49" charset="-122"/>
              </a:rPr>
              <a:t>80.81%</a:t>
            </a:r>
            <a:endParaRPr lang="zh-CN" altLang="en-US" dirty="0">
              <a:solidFill>
                <a:srgbClr val="000066"/>
              </a:solidFill>
              <a:latin typeface="黑体" pitchFamily="49" charset="-122"/>
              <a:ea typeface="黑体" pitchFamily="49" charset="-122"/>
            </a:endParaRPr>
          </a:p>
          <a:p>
            <a:pPr eaLnBrk="1" hangingPunct="1">
              <a:lnSpc>
                <a:spcPct val="100000"/>
              </a:lnSpc>
              <a:buSzTx/>
              <a:buFontTx/>
              <a:buNone/>
            </a:pPr>
            <a:endParaRPr lang="zh-CN" altLang="en-US" sz="2000" dirty="0">
              <a:latin typeface="Calibri" pitchFamily="34" charset="0"/>
            </a:endParaRPr>
          </a:p>
        </p:txBody>
      </p:sp>
      <p:pic>
        <p:nvPicPr>
          <p:cNvPr id="6" name="图片 1"/>
          <p:cNvPicPr>
            <a:picLocks noChangeAspect="1"/>
          </p:cNvPicPr>
          <p:nvPr/>
        </p:nvPicPr>
        <p:blipFill rotWithShape="1">
          <a:blip r:embed="rId6" cstate="print"/>
          <a:srcRect l="39952" t="17006" r="19001" b="12646"/>
          <a:stretch/>
        </p:blipFill>
        <p:spPr>
          <a:xfrm>
            <a:off x="1172391" y="488232"/>
            <a:ext cx="6799218" cy="5184458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3" name="Oval 3"/>
          <p:cNvSpPr>
            <a:spLocks noChangeArrowheads="1"/>
          </p:cNvSpPr>
          <p:nvPr/>
        </p:nvSpPr>
        <p:spPr bwMode="auto">
          <a:xfrm>
            <a:off x="5484019" y="2351089"/>
            <a:ext cx="1370410" cy="306387"/>
          </a:xfrm>
          <a:prstGeom prst="ellipse">
            <a:avLst/>
          </a:prstGeom>
          <a:solidFill>
            <a:srgbClr val="99CCFF"/>
          </a:solidFill>
          <a:ln w="28575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/>
          <a:p>
            <a:pPr eaLnBrk="0" hangingPunct="0">
              <a:lnSpc>
                <a:spcPct val="100000"/>
              </a:lnSpc>
              <a:buSzTx/>
              <a:buFontTx/>
              <a:buNone/>
            </a:pPr>
            <a:endParaRPr lang="zh-CN" altLang="en-US" sz="1800" b="0">
              <a:solidFill>
                <a:schemeClr val="tx1"/>
              </a:solidFill>
              <a:latin typeface="Arial" charset="0"/>
              <a:ea typeface="宋体" charset="-122"/>
            </a:endParaRPr>
          </a:p>
        </p:txBody>
      </p:sp>
      <p:sp>
        <p:nvSpPr>
          <p:cNvPr id="4" name="Text Box 22"/>
          <p:cNvSpPr txBox="1">
            <a:spLocks noChangeArrowheads="1"/>
          </p:cNvSpPr>
          <p:nvPr/>
        </p:nvSpPr>
        <p:spPr bwMode="auto">
          <a:xfrm>
            <a:off x="5292328" y="2348849"/>
            <a:ext cx="1900239" cy="307777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wrap="square">
            <a:spAutoFit/>
          </a:bodyPr>
          <a:lstStyle/>
          <a:p>
            <a:pPr algn="ctr" eaLnBrk="0" hangingPunct="0">
              <a:lnSpc>
                <a:spcPct val="100000"/>
              </a:lnSpc>
              <a:spcBef>
                <a:spcPct val="50000"/>
              </a:spcBef>
              <a:buSzTx/>
              <a:buFontTx/>
              <a:buNone/>
              <a:defRPr/>
            </a:pPr>
            <a:r>
              <a:rPr lang="zh-CN" altLang="en-US" sz="1400" b="0" dirty="0">
                <a:ln w="0">
                  <a:solidFill>
                    <a:schemeClr val="tx1"/>
                  </a:solidFill>
                </a:ln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  <a:reflection blurRad="6350" stA="55000" endA="300" endPos="45500" dir="5400000" sy="-100000" algn="bl" rotWithShape="0"/>
                </a:effectLst>
                <a:latin typeface="Arial" pitchFamily="34" charset="0"/>
                <a:ea typeface="宋体" pitchFamily="2" charset="-122"/>
              </a:rPr>
              <a:t>无</a:t>
            </a:r>
            <a:r>
              <a:rPr lang="en-US" altLang="zh-CN" sz="1400" b="0" dirty="0">
                <a:ln w="0">
                  <a:solidFill>
                    <a:schemeClr val="tx1"/>
                  </a:solidFill>
                </a:ln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  <a:reflection blurRad="6350" stA="55000" endA="300" endPos="45500" dir="5400000" sy="-100000" algn="bl" rotWithShape="0"/>
                </a:effectLst>
                <a:latin typeface="Arial" pitchFamily="34" charset="0"/>
                <a:ea typeface="宋体" pitchFamily="2" charset="-122"/>
              </a:rPr>
              <a:t>UEX</a:t>
            </a:r>
            <a:r>
              <a:rPr lang="zh-CN" altLang="en-US" sz="1400" b="0" dirty="0">
                <a:ln w="0">
                  <a:solidFill>
                    <a:schemeClr val="tx1"/>
                  </a:solidFill>
                </a:ln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  <a:reflection blurRad="6350" stA="55000" endA="300" endPos="45500" dir="5400000" sy="-100000" algn="bl" rotWithShape="0"/>
                </a:effectLst>
                <a:latin typeface="Arial" pitchFamily="34" charset="0"/>
                <a:ea typeface="宋体" pitchFamily="2" charset="-122"/>
              </a:rPr>
              <a:t>预防流程</a:t>
            </a:r>
          </a:p>
        </p:txBody>
      </p:sp>
      <p:sp>
        <p:nvSpPr>
          <p:cNvPr id="5" name="Oval 101"/>
          <p:cNvSpPr>
            <a:spLocks noChangeArrowheads="1"/>
          </p:cNvSpPr>
          <p:nvPr/>
        </p:nvSpPr>
        <p:spPr bwMode="auto">
          <a:xfrm>
            <a:off x="5406629" y="2257426"/>
            <a:ext cx="1526381" cy="498475"/>
          </a:xfrm>
          <a:prstGeom prst="ellipse">
            <a:avLst/>
          </a:prstGeom>
          <a:noFill/>
          <a:ln w="28575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eaLnBrk="0" hangingPunct="0">
              <a:lnSpc>
                <a:spcPct val="100000"/>
              </a:lnSpc>
              <a:buSzTx/>
              <a:buFontTx/>
              <a:buNone/>
            </a:pPr>
            <a:endParaRPr lang="zh-CN" altLang="en-US" sz="1800" b="0">
              <a:solidFill>
                <a:schemeClr val="tx1"/>
              </a:solidFill>
              <a:latin typeface="Arial" charset="0"/>
              <a:ea typeface="宋体" charset="-122"/>
            </a:endParaRPr>
          </a:p>
        </p:txBody>
      </p:sp>
      <p:sp>
        <p:nvSpPr>
          <p:cNvPr id="28693" name="Oval 3"/>
          <p:cNvSpPr>
            <a:spLocks noChangeArrowheads="1"/>
          </p:cNvSpPr>
          <p:nvPr/>
        </p:nvSpPr>
        <p:spPr bwMode="auto">
          <a:xfrm>
            <a:off x="5822157" y="1738314"/>
            <a:ext cx="1370410" cy="307975"/>
          </a:xfrm>
          <a:prstGeom prst="ellipse">
            <a:avLst/>
          </a:prstGeom>
          <a:solidFill>
            <a:srgbClr val="99CCFF"/>
          </a:solidFill>
          <a:ln w="28575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/>
          <a:p>
            <a:pPr eaLnBrk="0" hangingPunct="0">
              <a:lnSpc>
                <a:spcPct val="100000"/>
              </a:lnSpc>
              <a:buSzTx/>
              <a:buFontTx/>
              <a:buNone/>
            </a:pPr>
            <a:endParaRPr lang="zh-CN" altLang="en-US" sz="1800" b="0">
              <a:solidFill>
                <a:schemeClr val="tx1"/>
              </a:solidFill>
              <a:latin typeface="Arial" charset="0"/>
              <a:ea typeface="宋体" charset="-122"/>
            </a:endParaRPr>
          </a:p>
        </p:txBody>
      </p:sp>
      <p:sp>
        <p:nvSpPr>
          <p:cNvPr id="8" name="Text Box 22"/>
          <p:cNvSpPr txBox="1">
            <a:spLocks noChangeArrowheads="1"/>
          </p:cNvSpPr>
          <p:nvPr/>
        </p:nvSpPr>
        <p:spPr bwMode="auto">
          <a:xfrm>
            <a:off x="5864984" y="1736850"/>
            <a:ext cx="1369508" cy="52322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>
            <a:spAutoFit/>
          </a:bodyPr>
          <a:lstStyle/>
          <a:p>
            <a:pPr algn="ctr" eaLnBrk="0" hangingPunct="0">
              <a:lnSpc>
                <a:spcPct val="100000"/>
              </a:lnSpc>
              <a:spcBef>
                <a:spcPct val="50000"/>
              </a:spcBef>
              <a:buSzTx/>
              <a:buFontTx/>
              <a:buNone/>
              <a:defRPr/>
            </a:pPr>
            <a:r>
              <a:rPr lang="zh-CN" altLang="en-US" sz="1400" b="0" dirty="0">
                <a:ln w="0">
                  <a:solidFill>
                    <a:schemeClr val="tx1"/>
                  </a:solidFill>
                </a:ln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  <a:reflection blurRad="6350" stA="55000" endA="300" endPos="45500" dir="5400000" sy="-100000" algn="bl" rotWithShape="0"/>
                </a:effectLst>
                <a:latin typeface="Arial" pitchFamily="34" charset="0"/>
                <a:ea typeface="宋体" pitchFamily="2" charset="-122"/>
              </a:rPr>
              <a:t>无评估操作流程</a:t>
            </a:r>
          </a:p>
        </p:txBody>
      </p:sp>
      <p:sp>
        <p:nvSpPr>
          <p:cNvPr id="28695" name="Oval 101"/>
          <p:cNvSpPr>
            <a:spLocks noChangeArrowheads="1"/>
          </p:cNvSpPr>
          <p:nvPr/>
        </p:nvSpPr>
        <p:spPr bwMode="auto">
          <a:xfrm>
            <a:off x="5744767" y="1641476"/>
            <a:ext cx="1526381" cy="498475"/>
          </a:xfrm>
          <a:prstGeom prst="ellipse">
            <a:avLst/>
          </a:prstGeom>
          <a:noFill/>
          <a:ln w="28575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eaLnBrk="0" hangingPunct="0">
              <a:lnSpc>
                <a:spcPct val="100000"/>
              </a:lnSpc>
              <a:buSzTx/>
              <a:buFontTx/>
              <a:buNone/>
            </a:pPr>
            <a:endParaRPr lang="zh-CN" altLang="en-US" sz="1800" b="0">
              <a:solidFill>
                <a:schemeClr val="tx1"/>
              </a:solidFill>
              <a:latin typeface="Arial" charset="0"/>
              <a:ea typeface="宋体" charset="-122"/>
            </a:endParaRPr>
          </a:p>
        </p:txBody>
      </p:sp>
      <p:sp>
        <p:nvSpPr>
          <p:cNvPr id="28696" name="Oval 3"/>
          <p:cNvSpPr>
            <a:spLocks noChangeArrowheads="1"/>
          </p:cNvSpPr>
          <p:nvPr/>
        </p:nvSpPr>
        <p:spPr bwMode="auto">
          <a:xfrm>
            <a:off x="1372791" y="2443164"/>
            <a:ext cx="1370409" cy="306387"/>
          </a:xfrm>
          <a:prstGeom prst="ellipse">
            <a:avLst/>
          </a:prstGeom>
          <a:solidFill>
            <a:srgbClr val="99CCFF"/>
          </a:solidFill>
          <a:ln w="28575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/>
          <a:p>
            <a:pPr eaLnBrk="0" hangingPunct="0">
              <a:lnSpc>
                <a:spcPct val="100000"/>
              </a:lnSpc>
              <a:buSzTx/>
              <a:buFontTx/>
              <a:buNone/>
            </a:pPr>
            <a:endParaRPr lang="zh-CN" altLang="en-US" sz="1800" b="0">
              <a:solidFill>
                <a:schemeClr val="tx1"/>
              </a:solidFill>
              <a:latin typeface="Arial" charset="0"/>
              <a:ea typeface="宋体" charset="-122"/>
            </a:endParaRPr>
          </a:p>
        </p:txBody>
      </p:sp>
      <p:sp>
        <p:nvSpPr>
          <p:cNvPr id="12" name="Text Box 22"/>
          <p:cNvSpPr txBox="1">
            <a:spLocks noChangeArrowheads="1"/>
          </p:cNvSpPr>
          <p:nvPr/>
        </p:nvSpPr>
        <p:spPr bwMode="auto">
          <a:xfrm>
            <a:off x="1415763" y="2452014"/>
            <a:ext cx="1369508" cy="307777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>
            <a:spAutoFit/>
          </a:bodyPr>
          <a:lstStyle/>
          <a:p>
            <a:pPr algn="ctr" eaLnBrk="0" hangingPunct="0">
              <a:lnSpc>
                <a:spcPct val="100000"/>
              </a:lnSpc>
              <a:spcBef>
                <a:spcPct val="50000"/>
              </a:spcBef>
              <a:buSzTx/>
              <a:buFontTx/>
              <a:buNone/>
              <a:defRPr/>
            </a:pPr>
            <a:r>
              <a:rPr lang="zh-CN" altLang="en-US" sz="1400" b="0" dirty="0">
                <a:ln w="0">
                  <a:solidFill>
                    <a:schemeClr val="tx1"/>
                  </a:solidFill>
                </a:ln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  <a:reflection blurRad="6350" stA="55000" endA="300" endPos="45500" dir="5400000" sy="-100000" algn="bl" rotWithShape="0"/>
                </a:effectLst>
                <a:latin typeface="Arial" pitchFamily="34" charset="0"/>
                <a:ea typeface="宋体" pitchFamily="2" charset="-122"/>
              </a:rPr>
              <a:t>种类不足</a:t>
            </a:r>
          </a:p>
        </p:txBody>
      </p:sp>
      <p:sp>
        <p:nvSpPr>
          <p:cNvPr id="28698" name="Oval 101"/>
          <p:cNvSpPr>
            <a:spLocks noChangeArrowheads="1"/>
          </p:cNvSpPr>
          <p:nvPr/>
        </p:nvSpPr>
        <p:spPr bwMode="auto">
          <a:xfrm>
            <a:off x="1295401" y="2349501"/>
            <a:ext cx="1526381" cy="498475"/>
          </a:xfrm>
          <a:prstGeom prst="ellipse">
            <a:avLst/>
          </a:prstGeom>
          <a:noFill/>
          <a:ln w="28575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eaLnBrk="0" hangingPunct="0">
              <a:lnSpc>
                <a:spcPct val="100000"/>
              </a:lnSpc>
              <a:buSzTx/>
              <a:buFontTx/>
              <a:buNone/>
            </a:pPr>
            <a:endParaRPr lang="zh-CN" altLang="en-US" sz="1800" b="0">
              <a:solidFill>
                <a:schemeClr val="tx1"/>
              </a:solidFill>
              <a:latin typeface="Arial" charset="0"/>
              <a:ea typeface="宋体" charset="-122"/>
            </a:endParaRPr>
          </a:p>
        </p:txBody>
      </p:sp>
      <p:sp>
        <p:nvSpPr>
          <p:cNvPr id="28699" name="Oval 3"/>
          <p:cNvSpPr>
            <a:spLocks noChangeArrowheads="1"/>
          </p:cNvSpPr>
          <p:nvPr/>
        </p:nvSpPr>
        <p:spPr bwMode="auto">
          <a:xfrm>
            <a:off x="4606529" y="3636964"/>
            <a:ext cx="1369219" cy="306387"/>
          </a:xfrm>
          <a:prstGeom prst="ellipse">
            <a:avLst/>
          </a:prstGeom>
          <a:solidFill>
            <a:srgbClr val="99CCFF"/>
          </a:solidFill>
          <a:ln w="28575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/>
          <a:p>
            <a:pPr eaLnBrk="0" hangingPunct="0">
              <a:lnSpc>
                <a:spcPct val="100000"/>
              </a:lnSpc>
              <a:buSzTx/>
              <a:buFontTx/>
              <a:buNone/>
            </a:pPr>
            <a:endParaRPr lang="zh-CN" altLang="en-US" sz="1800" b="0">
              <a:solidFill>
                <a:schemeClr val="tx1"/>
              </a:solidFill>
              <a:latin typeface="Arial" charset="0"/>
              <a:ea typeface="宋体" charset="-122"/>
            </a:endParaRPr>
          </a:p>
        </p:txBody>
      </p:sp>
      <p:sp>
        <p:nvSpPr>
          <p:cNvPr id="15" name="Text Box 22"/>
          <p:cNvSpPr txBox="1">
            <a:spLocks noChangeArrowheads="1"/>
          </p:cNvSpPr>
          <p:nvPr/>
        </p:nvSpPr>
        <p:spPr bwMode="auto">
          <a:xfrm>
            <a:off x="4510107" y="3652167"/>
            <a:ext cx="1636531" cy="52322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>
            <a:spAutoFit/>
          </a:bodyPr>
          <a:lstStyle/>
          <a:p>
            <a:pPr eaLnBrk="0" hangingPunct="0">
              <a:lnSpc>
                <a:spcPct val="100000"/>
              </a:lnSpc>
              <a:spcBef>
                <a:spcPct val="50000"/>
              </a:spcBef>
              <a:buSzTx/>
              <a:buFontTx/>
              <a:buNone/>
              <a:defRPr/>
            </a:pPr>
            <a:r>
              <a:rPr lang="zh-CN" altLang="en-US" sz="1400" b="0" dirty="0">
                <a:ln w="0">
                  <a:solidFill>
                    <a:schemeClr val="tx1"/>
                  </a:solidFill>
                </a:ln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  <a:reflection blurRad="6350" stA="55000" endA="300" endPos="45500" dir="5400000" sy="-100000" algn="bl" rotWithShape="0"/>
                </a:effectLst>
                <a:latin typeface="Arial" pitchFamily="34" charset="0"/>
                <a:ea typeface="宋体" pitchFamily="2" charset="-122"/>
              </a:rPr>
              <a:t>管路固定不当、方式单一</a:t>
            </a:r>
          </a:p>
        </p:txBody>
      </p:sp>
      <p:sp>
        <p:nvSpPr>
          <p:cNvPr id="28701" name="Oval 101"/>
          <p:cNvSpPr>
            <a:spLocks noChangeArrowheads="1"/>
          </p:cNvSpPr>
          <p:nvPr/>
        </p:nvSpPr>
        <p:spPr bwMode="auto">
          <a:xfrm>
            <a:off x="4529138" y="3543301"/>
            <a:ext cx="1526381" cy="498475"/>
          </a:xfrm>
          <a:prstGeom prst="ellipse">
            <a:avLst/>
          </a:prstGeom>
          <a:noFill/>
          <a:ln w="28575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eaLnBrk="0" hangingPunct="0">
              <a:lnSpc>
                <a:spcPct val="100000"/>
              </a:lnSpc>
              <a:buSzTx/>
              <a:buFontTx/>
              <a:buNone/>
            </a:pPr>
            <a:endParaRPr lang="zh-CN" altLang="en-US" sz="1800" b="0">
              <a:solidFill>
                <a:schemeClr val="tx1"/>
              </a:solidFill>
              <a:latin typeface="Arial" charset="0"/>
              <a:ea typeface="宋体" charset="-122"/>
            </a:endParaRPr>
          </a:p>
        </p:txBody>
      </p:sp>
      <p:sp>
        <p:nvSpPr>
          <p:cNvPr id="28702" name="Oval 3"/>
          <p:cNvSpPr>
            <a:spLocks noChangeArrowheads="1"/>
          </p:cNvSpPr>
          <p:nvPr/>
        </p:nvSpPr>
        <p:spPr bwMode="auto">
          <a:xfrm>
            <a:off x="2147888" y="4722814"/>
            <a:ext cx="1189435" cy="307975"/>
          </a:xfrm>
          <a:prstGeom prst="ellipse">
            <a:avLst/>
          </a:prstGeom>
          <a:solidFill>
            <a:srgbClr val="99CCFF"/>
          </a:solidFill>
          <a:ln w="28575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/>
          <a:p>
            <a:pPr eaLnBrk="0" hangingPunct="0">
              <a:lnSpc>
                <a:spcPct val="100000"/>
              </a:lnSpc>
              <a:buSzTx/>
              <a:buFontTx/>
              <a:buNone/>
            </a:pPr>
            <a:endParaRPr lang="zh-CN" altLang="en-US" sz="1800" b="0">
              <a:solidFill>
                <a:schemeClr val="tx1"/>
              </a:solidFill>
              <a:latin typeface="Arial" charset="0"/>
              <a:ea typeface="宋体" charset="-122"/>
            </a:endParaRPr>
          </a:p>
        </p:txBody>
      </p:sp>
      <p:sp>
        <p:nvSpPr>
          <p:cNvPr id="7" name="Text Box 86"/>
          <p:cNvSpPr txBox="1">
            <a:spLocks noChangeArrowheads="1"/>
          </p:cNvSpPr>
          <p:nvPr/>
        </p:nvSpPr>
        <p:spPr bwMode="auto">
          <a:xfrm>
            <a:off x="2377679" y="4722814"/>
            <a:ext cx="798909" cy="584775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0" hangingPunct="0">
              <a:lnSpc>
                <a:spcPct val="100000"/>
              </a:lnSpc>
              <a:spcBef>
                <a:spcPct val="50000"/>
              </a:spcBef>
              <a:buSzTx/>
              <a:buFontTx/>
              <a:buNone/>
              <a:defRPr/>
            </a:pPr>
            <a:r>
              <a:rPr lang="zh-CN" altLang="en-US" sz="1600" dirty="0" smtClean="0">
                <a:ln w="0">
                  <a:solidFill>
                    <a:schemeClr val="tx1"/>
                  </a:solidFill>
                </a:ln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  <a:reflection blurRad="6350" stA="60000" endA="900" endPos="58000" dir="5400000" sy="-100000" algn="bl" rotWithShape="0"/>
                </a:effectLst>
                <a:latin typeface="Times New Roman" panose="02020603050405020304" pitchFamily="18" charset="0"/>
                <a:ea typeface="仿宋" panose="02010609060101010101" pitchFamily="49" charset="-122"/>
              </a:rPr>
              <a:t>种类单一</a:t>
            </a:r>
          </a:p>
        </p:txBody>
      </p:sp>
      <p:sp>
        <p:nvSpPr>
          <p:cNvPr id="28704" name="Oval 101"/>
          <p:cNvSpPr>
            <a:spLocks noChangeArrowheads="1"/>
          </p:cNvSpPr>
          <p:nvPr/>
        </p:nvSpPr>
        <p:spPr bwMode="auto">
          <a:xfrm>
            <a:off x="2057400" y="4619626"/>
            <a:ext cx="1338263" cy="500063"/>
          </a:xfrm>
          <a:prstGeom prst="ellipse">
            <a:avLst/>
          </a:prstGeom>
          <a:noFill/>
          <a:ln w="28575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eaLnBrk="0" hangingPunct="0">
              <a:lnSpc>
                <a:spcPct val="100000"/>
              </a:lnSpc>
              <a:buSzTx/>
              <a:buFontTx/>
              <a:buNone/>
            </a:pPr>
            <a:endParaRPr lang="zh-CN" altLang="en-US" sz="1800" b="0">
              <a:solidFill>
                <a:schemeClr val="tx1"/>
              </a:solidFill>
              <a:latin typeface="Arial" charset="0"/>
              <a:ea typeface="宋体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432828645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2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62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62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2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962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962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2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2000" fill="hold"/>
                                        <p:tgtEl>
                                          <p:spTgt spid="962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2000" fill="hold"/>
                                        <p:tgtEl>
                                          <p:spTgt spid="962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2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3000" fill="hold"/>
                                        <p:tgtEl>
                                          <p:spTgt spid="962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3000" fill="hold"/>
                                        <p:tgtEl>
                                          <p:spTgt spid="962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2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 nodeType="clickPar">
                      <p:stCondLst>
                        <p:cond delay="indefinite"/>
                      </p:stCondLst>
                      <p:childTnLst>
                        <p:par>
                          <p:cTn id="2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8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2869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2869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286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2869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2869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286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2869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2869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286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286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2869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2" dur="1000"/>
                                        <p:tgtEl>
                                          <p:spTgt spid="286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2869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1000" fill="hold"/>
                                        <p:tgtEl>
                                          <p:spTgt spid="2869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7" dur="1000"/>
                                        <p:tgtEl>
                                          <p:spTgt spid="286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0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2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3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7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5" dur="1000" fill="hold"/>
                                        <p:tgtEl>
                                          <p:spTgt spid="2870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1000" fill="hold"/>
                                        <p:tgtEl>
                                          <p:spTgt spid="2870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7" dur="1000"/>
                                        <p:tgtEl>
                                          <p:spTgt spid="287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8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7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0" dur="1000" fill="hold"/>
                                        <p:tgtEl>
                                          <p:spTgt spid="2870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1000" fill="hold"/>
                                        <p:tgtEl>
                                          <p:spTgt spid="2870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2" dur="1000"/>
                                        <p:tgtEl>
                                          <p:spTgt spid="287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3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8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7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0" dur="1000" fill="hold"/>
                                        <p:tgtEl>
                                          <p:spTgt spid="2870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1000" fill="hold"/>
                                        <p:tgtEl>
                                          <p:spTgt spid="2870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2" dur="1000"/>
                                        <p:tgtEl>
                                          <p:spTgt spid="287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6268" grpId="0" animBg="1"/>
      <p:bldP spid="96269" grpId="0" animBg="1"/>
      <p:bldP spid="96270" grpId="0" animBg="1"/>
      <p:bldP spid="96271" grpId="0" animBg="1"/>
      <p:bldP spid="3" grpId="0" animBg="1"/>
      <p:bldP spid="5" grpId="0" animBg="1"/>
      <p:bldP spid="28693" grpId="0" animBg="1"/>
      <p:bldP spid="28695" grpId="0" animBg="1"/>
      <p:bldP spid="28696" grpId="0" animBg="1"/>
      <p:bldP spid="28698" grpId="0" animBg="1"/>
      <p:bldP spid="28699" grpId="0" animBg="1"/>
      <p:bldP spid="28701" grpId="0" animBg="1"/>
      <p:bldP spid="28702" grpId="0" animBg="1"/>
      <p:bldP spid="28704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矩形 31"/>
          <p:cNvSpPr/>
          <p:nvPr/>
        </p:nvSpPr>
        <p:spPr>
          <a:xfrm>
            <a:off x="0" y="6294438"/>
            <a:ext cx="9144000" cy="563562"/>
          </a:xfrm>
          <a:prstGeom prst="rect">
            <a:avLst/>
          </a:prstGeom>
          <a:solidFill>
            <a:srgbClr val="99CC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lnSpc>
                <a:spcPct val="100000"/>
              </a:lnSpc>
              <a:buSzTx/>
              <a:buFontTx/>
              <a:buNone/>
              <a:defRPr/>
            </a:pPr>
            <a:endParaRPr lang="zh-CN" altLang="en-US" sz="1800" b="0"/>
          </a:p>
        </p:txBody>
      </p:sp>
      <p:sp>
        <p:nvSpPr>
          <p:cNvPr id="28675" name="文本框 14"/>
          <p:cNvSpPr txBox="1">
            <a:spLocks noChangeArrowheads="1"/>
          </p:cNvSpPr>
          <p:nvPr/>
        </p:nvSpPr>
        <p:spPr bwMode="auto">
          <a:xfrm>
            <a:off x="1564481" y="3900488"/>
            <a:ext cx="1829991" cy="26161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9pPr>
          </a:lstStyle>
          <a:p>
            <a:pPr eaLnBrk="1" hangingPunct="1">
              <a:lnSpc>
                <a:spcPct val="100000"/>
              </a:lnSpc>
              <a:buSzTx/>
              <a:buFontTx/>
              <a:buNone/>
            </a:pPr>
            <a:r>
              <a:rPr lang="en-US" altLang="zh-CN" sz="2000" b="0">
                <a:solidFill>
                  <a:schemeClr val="bg1"/>
                </a:solidFill>
                <a:latin typeface="华文新魏" pitchFamily="2" charset="-122"/>
                <a:ea typeface="华文新魏" pitchFamily="2" charset="-122"/>
              </a:rPr>
              <a:t>Text Template </a:t>
            </a:r>
          </a:p>
          <a:p>
            <a:pPr eaLnBrk="1" hangingPunct="1">
              <a:lnSpc>
                <a:spcPct val="100000"/>
              </a:lnSpc>
              <a:buSzTx/>
              <a:buFontTx/>
              <a:buNone/>
            </a:pPr>
            <a:r>
              <a:rPr lang="en-US" altLang="zh-CN" sz="1800" b="0">
                <a:solidFill>
                  <a:schemeClr val="bg1"/>
                </a:solidFill>
                <a:latin typeface="华文新魏" pitchFamily="2" charset="-122"/>
                <a:ea typeface="华文新魏" pitchFamily="2" charset="-122"/>
              </a:rPr>
              <a:t>write down your personal information here, write down your personal information.</a:t>
            </a:r>
            <a:endParaRPr lang="zh-CN" altLang="en-US" sz="1800" b="0">
              <a:solidFill>
                <a:schemeClr val="bg1"/>
              </a:solidFill>
              <a:latin typeface="华文新魏" pitchFamily="2" charset="-122"/>
              <a:ea typeface="华文新魏" pitchFamily="2" charset="-122"/>
            </a:endParaRPr>
          </a:p>
          <a:p>
            <a:pPr eaLnBrk="1" hangingPunct="1">
              <a:lnSpc>
                <a:spcPct val="100000"/>
              </a:lnSpc>
              <a:buSzTx/>
              <a:buFontTx/>
              <a:buNone/>
            </a:pPr>
            <a:endParaRPr lang="zh-CN" altLang="en-US" sz="1800" b="0"/>
          </a:p>
        </p:txBody>
      </p:sp>
      <p:sp>
        <p:nvSpPr>
          <p:cNvPr id="28676" name="文本框 20"/>
          <p:cNvSpPr txBox="1">
            <a:spLocks noChangeArrowheads="1"/>
          </p:cNvSpPr>
          <p:nvPr/>
        </p:nvSpPr>
        <p:spPr bwMode="auto">
          <a:xfrm>
            <a:off x="5775723" y="3900488"/>
            <a:ext cx="1831181" cy="26161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9pPr>
          </a:lstStyle>
          <a:p>
            <a:pPr eaLnBrk="1" hangingPunct="1">
              <a:lnSpc>
                <a:spcPct val="100000"/>
              </a:lnSpc>
              <a:buSzTx/>
              <a:buFontTx/>
              <a:buNone/>
            </a:pPr>
            <a:r>
              <a:rPr lang="en-US" altLang="zh-CN" sz="2000" b="0">
                <a:solidFill>
                  <a:schemeClr val="bg1"/>
                </a:solidFill>
                <a:latin typeface="华文新魏" pitchFamily="2" charset="-122"/>
                <a:ea typeface="华文新魏" pitchFamily="2" charset="-122"/>
              </a:rPr>
              <a:t>Text Template </a:t>
            </a:r>
          </a:p>
          <a:p>
            <a:pPr eaLnBrk="1" hangingPunct="1">
              <a:lnSpc>
                <a:spcPct val="100000"/>
              </a:lnSpc>
              <a:buSzTx/>
              <a:buFontTx/>
              <a:buNone/>
            </a:pPr>
            <a:r>
              <a:rPr lang="en-US" altLang="zh-CN" sz="1800" b="0">
                <a:solidFill>
                  <a:schemeClr val="bg1"/>
                </a:solidFill>
                <a:latin typeface="华文新魏" pitchFamily="2" charset="-122"/>
                <a:ea typeface="华文新魏" pitchFamily="2" charset="-122"/>
              </a:rPr>
              <a:t>write down your personal information here, write down your personal information.</a:t>
            </a:r>
            <a:endParaRPr lang="zh-CN" altLang="en-US" sz="1800" b="0">
              <a:solidFill>
                <a:schemeClr val="bg1"/>
              </a:solidFill>
              <a:latin typeface="华文新魏" pitchFamily="2" charset="-122"/>
              <a:ea typeface="华文新魏" pitchFamily="2" charset="-122"/>
            </a:endParaRPr>
          </a:p>
          <a:p>
            <a:pPr eaLnBrk="1" hangingPunct="1">
              <a:lnSpc>
                <a:spcPct val="100000"/>
              </a:lnSpc>
              <a:buSzTx/>
              <a:buFontTx/>
              <a:buNone/>
            </a:pPr>
            <a:endParaRPr lang="zh-CN" altLang="en-US" sz="1800" b="0"/>
          </a:p>
        </p:txBody>
      </p:sp>
      <p:sp>
        <p:nvSpPr>
          <p:cNvPr id="26" name="等腰三角形 25"/>
          <p:cNvSpPr/>
          <p:nvPr/>
        </p:nvSpPr>
        <p:spPr>
          <a:xfrm>
            <a:off x="294085" y="4814888"/>
            <a:ext cx="869156" cy="1295400"/>
          </a:xfrm>
          <a:custGeom>
            <a:avLst/>
            <a:gdLst>
              <a:gd name="connsiteX0" fmla="*/ 0 w 1095153"/>
              <a:gd name="connsiteY0" fmla="*/ 985925 h 985925"/>
              <a:gd name="connsiteX1" fmla="*/ 547577 w 1095153"/>
              <a:gd name="connsiteY1" fmla="*/ 0 h 985925"/>
              <a:gd name="connsiteX2" fmla="*/ 1095153 w 1095153"/>
              <a:gd name="connsiteY2" fmla="*/ 985925 h 985925"/>
              <a:gd name="connsiteX3" fmla="*/ 0 w 1095153"/>
              <a:gd name="connsiteY3" fmla="*/ 985925 h 985925"/>
              <a:gd name="connsiteX0" fmla="*/ 0 w 1158949"/>
              <a:gd name="connsiteY0" fmla="*/ 985925 h 1294269"/>
              <a:gd name="connsiteX1" fmla="*/ 547577 w 1158949"/>
              <a:gd name="connsiteY1" fmla="*/ 0 h 1294269"/>
              <a:gd name="connsiteX2" fmla="*/ 1158949 w 1158949"/>
              <a:gd name="connsiteY2" fmla="*/ 1294269 h 1294269"/>
              <a:gd name="connsiteX3" fmla="*/ 0 w 1158949"/>
              <a:gd name="connsiteY3" fmla="*/ 985925 h 12942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158949" h="1294269">
                <a:moveTo>
                  <a:pt x="0" y="985925"/>
                </a:moveTo>
                <a:lnTo>
                  <a:pt x="547577" y="0"/>
                </a:lnTo>
                <a:lnTo>
                  <a:pt x="1158949" y="1294269"/>
                </a:lnTo>
                <a:lnTo>
                  <a:pt x="0" y="985925"/>
                </a:lnTo>
                <a:close/>
              </a:path>
            </a:pathLst>
          </a:custGeom>
          <a:solidFill>
            <a:srgbClr val="458DC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lnSpc>
                <a:spcPct val="100000"/>
              </a:lnSpc>
              <a:buSzTx/>
              <a:buFontTx/>
              <a:buNone/>
              <a:defRPr/>
            </a:pPr>
            <a:endParaRPr lang="zh-CN" altLang="en-US" sz="1800" b="0"/>
          </a:p>
        </p:txBody>
      </p:sp>
      <p:sp>
        <p:nvSpPr>
          <p:cNvPr id="28" name="直角三角形 27"/>
          <p:cNvSpPr/>
          <p:nvPr/>
        </p:nvSpPr>
        <p:spPr>
          <a:xfrm flipH="1">
            <a:off x="1391841" y="3290888"/>
            <a:ext cx="2119313" cy="347662"/>
          </a:xfrm>
          <a:prstGeom prst="rtTriangle">
            <a:avLst/>
          </a:prstGeom>
          <a:solidFill>
            <a:schemeClr val="accent1">
              <a:lumMod val="50000"/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lnSpc>
                <a:spcPct val="100000"/>
              </a:lnSpc>
              <a:buSzTx/>
              <a:buFontTx/>
              <a:buNone/>
              <a:defRPr/>
            </a:pPr>
            <a:endParaRPr lang="zh-CN" altLang="en-US" sz="1800" b="0"/>
          </a:p>
        </p:txBody>
      </p:sp>
      <p:sp>
        <p:nvSpPr>
          <p:cNvPr id="30" name="直角三角形 29"/>
          <p:cNvSpPr/>
          <p:nvPr/>
        </p:nvSpPr>
        <p:spPr>
          <a:xfrm flipH="1">
            <a:off x="5631656" y="3290888"/>
            <a:ext cx="2119313" cy="347662"/>
          </a:xfrm>
          <a:prstGeom prst="rtTriangle">
            <a:avLst/>
          </a:prstGeom>
          <a:solidFill>
            <a:srgbClr val="FF9933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lnSpc>
                <a:spcPct val="100000"/>
              </a:lnSpc>
              <a:buSzTx/>
              <a:buFontTx/>
              <a:buNone/>
              <a:defRPr/>
            </a:pPr>
            <a:endParaRPr lang="zh-CN" altLang="en-US" sz="1800" b="0"/>
          </a:p>
        </p:txBody>
      </p:sp>
      <p:sp>
        <p:nvSpPr>
          <p:cNvPr id="31" name="直角三角形 30"/>
          <p:cNvSpPr/>
          <p:nvPr/>
        </p:nvSpPr>
        <p:spPr>
          <a:xfrm flipH="1" flipV="1">
            <a:off x="3511154" y="3622676"/>
            <a:ext cx="2120503" cy="277813"/>
          </a:xfrm>
          <a:prstGeom prst="rtTriangle">
            <a:avLst/>
          </a:prstGeom>
          <a:solidFill>
            <a:srgbClr val="FFFF66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lnSpc>
                <a:spcPct val="100000"/>
              </a:lnSpc>
              <a:buSzTx/>
              <a:buFontTx/>
              <a:buNone/>
              <a:defRPr/>
            </a:pPr>
            <a:endParaRPr lang="zh-CN" altLang="en-US" sz="1800" b="0"/>
          </a:p>
        </p:txBody>
      </p:sp>
      <p:pic>
        <p:nvPicPr>
          <p:cNvPr id="18" name="Picture 3"/>
          <p:cNvPicPr>
            <a:picLocks noChangeAspect="1" noChangeArrowheads="1"/>
          </p:cNvPicPr>
          <p:nvPr/>
        </p:nvPicPr>
        <p:blipFill rotWithShape="1">
          <a:blip r:embed="rId3" cstate="print">
            <a:extLst/>
          </a:blip>
          <a:srcRect l="2430"/>
          <a:stretch/>
        </p:blipFill>
        <p:spPr bwMode="auto">
          <a:xfrm>
            <a:off x="264163" y="1275574"/>
            <a:ext cx="3096632" cy="4908865"/>
          </a:xfrm>
          <a:prstGeom prst="rect">
            <a:avLst/>
          </a:prstGeom>
          <a:ln>
            <a:noFill/>
          </a:ln>
          <a:effectLst>
            <a:softEdge rad="112500"/>
          </a:effectLst>
          <a:extLst/>
        </p:spPr>
      </p:pic>
      <p:pic>
        <p:nvPicPr>
          <p:cNvPr id="19" name="图片 1"/>
          <p:cNvPicPr>
            <a:picLocks noChangeAspect="1" noChangeArrowheads="1"/>
          </p:cNvPicPr>
          <p:nvPr/>
        </p:nvPicPr>
        <p:blipFill>
          <a:blip r:embed="rId4" cstate="print">
            <a:extLst/>
          </a:blip>
          <a:srcRect/>
          <a:stretch>
            <a:fillRect/>
          </a:stretch>
        </p:blipFill>
        <p:spPr bwMode="auto">
          <a:xfrm>
            <a:off x="3242551" y="1125659"/>
            <a:ext cx="2791415" cy="4995143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/>
        </p:spPr>
      </p:pic>
      <p:pic>
        <p:nvPicPr>
          <p:cNvPr id="20" name="Picture 2"/>
          <p:cNvPicPr>
            <a:picLocks noChangeAspect="1" noChangeArrowheads="1"/>
          </p:cNvPicPr>
          <p:nvPr/>
        </p:nvPicPr>
        <p:blipFill>
          <a:blip r:embed="rId5" cstate="print">
            <a:extLst/>
          </a:blip>
          <a:srcRect/>
          <a:stretch>
            <a:fillRect/>
          </a:stretch>
        </p:blipFill>
        <p:spPr bwMode="auto">
          <a:xfrm>
            <a:off x="6130551" y="980494"/>
            <a:ext cx="3013450" cy="5203944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23" name="图片 22"/>
          <p:cNvPicPr>
            <a:picLocks noChangeAspect="1"/>
          </p:cNvPicPr>
          <p:nvPr/>
        </p:nvPicPr>
        <p:blipFill>
          <a:blip r:embed="rId6" cstate="print">
            <a:extLst/>
          </a:blip>
          <a:srcRect l="6876" t="12500" r="7813" b="8749"/>
          <a:stretch>
            <a:fillRect/>
          </a:stretch>
        </p:blipFill>
        <p:spPr bwMode="auto">
          <a:xfrm rot="4440000">
            <a:off x="2327099" y="1824029"/>
            <a:ext cx="5252807" cy="285681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  <a:outerShdw blurRad="127000" dist="38100" dir="2700000" algn="ctr">
              <a:srgbClr val="000000">
                <a:alpha val="45000"/>
              </a:srgbClr>
            </a:outerShdw>
          </a:effectLst>
          <a:scene3d>
            <a:camera prst="perspectiveFront" fov="2700000">
              <a:rot lat="20376000" lon="1938000" rev="20112001"/>
            </a:camera>
            <a:lightRig rig="soft" dir="t">
              <a:rot lat="0" lon="0" rev="0"/>
            </a:lightRig>
          </a:scene3d>
          <a:sp3d prstMaterial="translucentPowder">
            <a:bevelT w="203200" h="50800" prst="softRound"/>
          </a:sp3d>
          <a:extLst/>
        </p:spPr>
      </p:pic>
    </p:spTree>
    <p:extLst>
      <p:ext uri="{BB962C8B-B14F-4D97-AF65-F5344CB8AC3E}">
        <p14:creationId xmlns:p14="http://schemas.microsoft.com/office/powerpoint/2010/main" val="2747252606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直角三角形 55"/>
          <p:cNvSpPr/>
          <p:nvPr/>
        </p:nvSpPr>
        <p:spPr>
          <a:xfrm>
            <a:off x="0" y="5592764"/>
            <a:ext cx="3963591" cy="1265237"/>
          </a:xfrm>
          <a:prstGeom prst="rtTriangle">
            <a:avLst/>
          </a:prstGeom>
          <a:solidFill>
            <a:srgbClr val="99CCFF">
              <a:alpha val="8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lnSpc>
                <a:spcPct val="100000"/>
              </a:lnSpc>
              <a:buSzTx/>
              <a:buFontTx/>
              <a:buNone/>
              <a:defRPr/>
            </a:pPr>
            <a:endParaRPr lang="zh-CN" altLang="en-US" sz="1800" b="0"/>
          </a:p>
        </p:txBody>
      </p:sp>
      <p:sp>
        <p:nvSpPr>
          <p:cNvPr id="57" name="直角三角形 56"/>
          <p:cNvSpPr/>
          <p:nvPr/>
        </p:nvSpPr>
        <p:spPr>
          <a:xfrm flipH="1">
            <a:off x="1658541" y="5334001"/>
            <a:ext cx="7485459" cy="1528763"/>
          </a:xfrm>
          <a:prstGeom prst="rtTriangle">
            <a:avLst/>
          </a:prstGeom>
          <a:solidFill>
            <a:schemeClr val="accent1">
              <a:alpha val="6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lnSpc>
                <a:spcPct val="100000"/>
              </a:lnSpc>
              <a:buSzTx/>
              <a:buFontTx/>
              <a:buNone/>
              <a:defRPr/>
            </a:pPr>
            <a:endParaRPr lang="zh-CN" altLang="en-US" sz="1800" b="0"/>
          </a:p>
        </p:txBody>
      </p:sp>
      <p:pic>
        <p:nvPicPr>
          <p:cNvPr id="18" name="图片 1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5306" y="1458914"/>
            <a:ext cx="7954566" cy="4186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81330318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692696"/>
            <a:ext cx="9144001" cy="71082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Picture 6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44000" y="30167"/>
            <a:ext cx="1800000" cy="297638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4766827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80528" y="332656"/>
            <a:ext cx="9505055" cy="653169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691886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3491" name="Picture 3" descr="DSCF022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3703067"/>
            <a:ext cx="4320480" cy="2650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3492" name="Rectangle 4"/>
          <p:cNvSpPr>
            <a:spLocks noChangeArrowheads="1"/>
          </p:cNvSpPr>
          <p:nvPr/>
        </p:nvSpPr>
        <p:spPr bwMode="auto">
          <a:xfrm>
            <a:off x="5580063" y="908050"/>
            <a:ext cx="3057525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zh-CN" altLang="en-US" sz="2800">
                <a:ea typeface="宋体" pitchFamily="2" charset="-122"/>
              </a:rPr>
              <a:t>气管口插管的固定</a:t>
            </a:r>
          </a:p>
        </p:txBody>
      </p:sp>
      <p:pic>
        <p:nvPicPr>
          <p:cNvPr id="5" name="Picture 4" descr="气管插管固定器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8024" y="3703067"/>
            <a:ext cx="4121770" cy="26503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8024" y="764704"/>
            <a:ext cx="4121770" cy="27358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764704"/>
            <a:ext cx="4320480" cy="26682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矩形 6"/>
          <p:cNvSpPr/>
          <p:nvPr/>
        </p:nvSpPr>
        <p:spPr>
          <a:xfrm>
            <a:off x="1547664" y="1808590"/>
            <a:ext cx="144016" cy="64807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" name="斜纹 5"/>
          <p:cNvSpPr/>
          <p:nvPr/>
        </p:nvSpPr>
        <p:spPr>
          <a:xfrm>
            <a:off x="5841085" y="1461545"/>
            <a:ext cx="864096" cy="650055"/>
          </a:xfrm>
          <a:prstGeom prst="diagStrip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pic>
        <p:nvPicPr>
          <p:cNvPr id="28674" name="Picture 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5696" y="1461545"/>
            <a:ext cx="5472608" cy="3767655"/>
          </a:xfrm>
          <a:prstGeom prst="ellipse">
            <a:avLst/>
          </a:prstGeom>
          <a:ln w="9525">
            <a:solidFill>
              <a:schemeClr val="tx1"/>
            </a:solidFill>
            <a:miter lim="800000"/>
            <a:headEnd/>
            <a:tailEnd/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476615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86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86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 smtClean="0">
                <a:solidFill>
                  <a:srgbClr val="C00000"/>
                </a:solidFill>
              </a:rPr>
              <a:t>胃管</a:t>
            </a:r>
            <a:endParaRPr lang="zh-CN" altLang="en-US" dirty="0">
              <a:solidFill>
                <a:srgbClr val="C00000"/>
              </a:solidFill>
            </a:endParaRPr>
          </a:p>
        </p:txBody>
      </p:sp>
      <p:pic>
        <p:nvPicPr>
          <p:cNvPr id="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9632" y="1628800"/>
            <a:ext cx="3096344" cy="41764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2040" y="1556792"/>
            <a:ext cx="3127375" cy="42484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562091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442190" y="1576536"/>
            <a:ext cx="8229600" cy="4876800"/>
          </a:xfrm>
        </p:spPr>
        <p:txBody>
          <a:bodyPr/>
          <a:lstStyle/>
          <a:p>
            <a:endParaRPr lang="zh-CN" altLang="en-US" dirty="0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1100" y="692696"/>
            <a:ext cx="8496943" cy="57606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92069" y="3861048"/>
            <a:ext cx="1296144" cy="15121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32240" y="692696"/>
            <a:ext cx="1368152" cy="12961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1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32240" y="2708920"/>
            <a:ext cx="1368152" cy="15841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14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92070" y="1700808"/>
            <a:ext cx="1296144" cy="14401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" name="Picture 19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32240" y="4974315"/>
            <a:ext cx="1368152" cy="14790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4" name="矩形 13"/>
          <p:cNvSpPr/>
          <p:nvPr/>
        </p:nvSpPr>
        <p:spPr>
          <a:xfrm>
            <a:off x="1475657" y="2132856"/>
            <a:ext cx="364485" cy="72008"/>
          </a:xfrm>
          <a:prstGeom prst="rect">
            <a:avLst/>
          </a:prstGeom>
          <a:scene3d>
            <a:camera prst="orthographicFront">
              <a:rot lat="0" lon="0" rev="3000000"/>
            </a:camera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5" name="矩形 14"/>
          <p:cNvSpPr/>
          <p:nvPr/>
        </p:nvSpPr>
        <p:spPr>
          <a:xfrm>
            <a:off x="1547664" y="4365104"/>
            <a:ext cx="364485" cy="72008"/>
          </a:xfrm>
          <a:prstGeom prst="rect">
            <a:avLst/>
          </a:prstGeom>
          <a:scene3d>
            <a:camera prst="orthographicFront">
              <a:rot lat="0" lon="0" rev="3000000"/>
            </a:camera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6" name="矩形 15"/>
          <p:cNvSpPr/>
          <p:nvPr/>
        </p:nvSpPr>
        <p:spPr>
          <a:xfrm>
            <a:off x="7051298" y="3163063"/>
            <a:ext cx="364485" cy="121921"/>
          </a:xfrm>
          <a:prstGeom prst="rect">
            <a:avLst/>
          </a:prstGeom>
          <a:scene3d>
            <a:camera prst="orthographicFront">
              <a:rot lat="0" lon="0" rev="3000000"/>
            </a:camera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8" name="矩形 17"/>
          <p:cNvSpPr/>
          <p:nvPr/>
        </p:nvSpPr>
        <p:spPr>
          <a:xfrm rot="1117697">
            <a:off x="7385940" y="5445224"/>
            <a:ext cx="364485" cy="121921"/>
          </a:xfrm>
          <a:prstGeom prst="rect">
            <a:avLst/>
          </a:prstGeom>
          <a:scene3d>
            <a:camera prst="orthographicFront">
              <a:rot lat="0" lon="0" rev="3000000"/>
            </a:camera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579005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>
            <a:spLocks noChangeArrowheads="1"/>
          </p:cNvSpPr>
          <p:nvPr/>
        </p:nvSpPr>
        <p:spPr bwMode="auto">
          <a:xfrm>
            <a:off x="520420" y="2575193"/>
            <a:ext cx="7991475" cy="3028950"/>
          </a:xfrm>
          <a:custGeom>
            <a:avLst/>
            <a:gdLst>
              <a:gd name="T0" fmla="*/ 2502 w 5034"/>
              <a:gd name="T1" fmla="*/ 0 h 1908"/>
              <a:gd name="T2" fmla="*/ 1465 w 5034"/>
              <a:gd name="T3" fmla="*/ 383 h 1908"/>
              <a:gd name="T4" fmla="*/ 1783 w 5034"/>
              <a:gd name="T5" fmla="*/ 383 h 1908"/>
              <a:gd name="T6" fmla="*/ 0 w 5034"/>
              <a:gd name="T7" fmla="*/ 1908 h 1908"/>
              <a:gd name="T8" fmla="*/ 5034 w 5034"/>
              <a:gd name="T9" fmla="*/ 1908 h 1908"/>
              <a:gd name="T10" fmla="*/ 3229 w 5034"/>
              <a:gd name="T11" fmla="*/ 383 h 1908"/>
              <a:gd name="T12" fmla="*/ 3613 w 5034"/>
              <a:gd name="T13" fmla="*/ 395 h 1908"/>
              <a:gd name="T14" fmla="*/ 2502 w 5034"/>
              <a:gd name="T15" fmla="*/ 0 h 1908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w 5034"/>
              <a:gd name="T25" fmla="*/ 0 h 1908"/>
              <a:gd name="T26" fmla="*/ 5034 w 5034"/>
              <a:gd name="T27" fmla="*/ 1908 h 1908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T24" t="T25" r="T26" b="T27"/>
            <a:pathLst>
              <a:path w="5034" h="1908">
                <a:moveTo>
                  <a:pt x="2502" y="0"/>
                </a:moveTo>
                <a:lnTo>
                  <a:pt x="1465" y="383"/>
                </a:lnTo>
                <a:lnTo>
                  <a:pt x="1783" y="383"/>
                </a:lnTo>
                <a:lnTo>
                  <a:pt x="0" y="1908"/>
                </a:lnTo>
                <a:lnTo>
                  <a:pt x="5034" y="1908"/>
                </a:lnTo>
                <a:lnTo>
                  <a:pt x="3229" y="383"/>
                </a:lnTo>
                <a:lnTo>
                  <a:pt x="3613" y="395"/>
                </a:lnTo>
                <a:lnTo>
                  <a:pt x="2502" y="0"/>
                </a:lnTo>
                <a:close/>
              </a:path>
            </a:pathLst>
          </a:custGeom>
          <a:gradFill rotWithShape="1">
            <a:gsLst>
              <a:gs pos="0">
                <a:srgbClr val="66CCFF"/>
              </a:gs>
              <a:gs pos="100000">
                <a:srgbClr val="FFFFFF">
                  <a:alpha val="0"/>
                </a:srgbClr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zh-CN" altLang="en-US"/>
          </a:p>
        </p:txBody>
      </p:sp>
      <p:sp>
        <p:nvSpPr>
          <p:cNvPr id="3" name="AutoShape 3"/>
          <p:cNvSpPr>
            <a:spLocks noChangeArrowheads="1"/>
          </p:cNvSpPr>
          <p:nvPr/>
        </p:nvSpPr>
        <p:spPr bwMode="auto">
          <a:xfrm>
            <a:off x="1731683" y="1633806"/>
            <a:ext cx="5543550" cy="768350"/>
          </a:xfrm>
          <a:prstGeom prst="roundRect">
            <a:avLst>
              <a:gd name="adj" fmla="val 50000"/>
            </a:avLst>
          </a:prstGeom>
          <a:gradFill rotWithShape="1">
            <a:gsLst>
              <a:gs pos="0">
                <a:srgbClr val="99CC00"/>
              </a:gs>
              <a:gs pos="100000">
                <a:srgbClr val="567200"/>
              </a:gs>
            </a:gsLst>
            <a:lin ang="5400000" scaled="1"/>
          </a:gradFill>
          <a:ln>
            <a:noFill/>
          </a:ln>
          <a:effectLst>
            <a:outerShdw dist="107763" dir="2700000" algn="ctr" rotWithShape="0">
              <a:srgbClr val="008080">
                <a:alpha val="50000"/>
              </a:srgb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 latinLnBrk="1">
              <a:buFont typeface="Wingdings" pitchFamily="2" charset="2"/>
              <a:buNone/>
            </a:pPr>
            <a:r>
              <a:rPr lang="zh-CN" altLang="en-US" sz="3200" b="1" dirty="0" smtClean="0">
                <a:solidFill>
                  <a:srgbClr val="FFFFFF"/>
                </a:solidFill>
                <a:latin typeface="华文中宋" pitchFamily="2" charset="-122"/>
                <a:ea typeface="华文中宋" pitchFamily="2" charset="-122"/>
              </a:rPr>
              <a:t>老年患者住院期间常见意外</a:t>
            </a:r>
            <a:endParaRPr lang="ko-KR" altLang="en-US" sz="3200" b="1" dirty="0">
              <a:solidFill>
                <a:srgbClr val="FFFFFF"/>
              </a:solidFill>
              <a:latin typeface="华文中宋" pitchFamily="2" charset="-122"/>
              <a:ea typeface="HY각헤드라인M" pitchFamily="2" charset="-127"/>
            </a:endParaRPr>
          </a:p>
        </p:txBody>
      </p:sp>
      <p:sp>
        <p:nvSpPr>
          <p:cNvPr id="4" name="Oval 4"/>
          <p:cNvSpPr>
            <a:spLocks noChangeArrowheads="1"/>
          </p:cNvSpPr>
          <p:nvPr/>
        </p:nvSpPr>
        <p:spPr bwMode="auto">
          <a:xfrm>
            <a:off x="491845" y="4469081"/>
            <a:ext cx="1474788" cy="1473200"/>
          </a:xfrm>
          <a:prstGeom prst="ellipse">
            <a:avLst/>
          </a:prstGeom>
          <a:gradFill rotWithShape="1">
            <a:gsLst>
              <a:gs pos="0">
                <a:srgbClr val="99CC00"/>
              </a:gs>
              <a:gs pos="100000">
                <a:srgbClr val="283600"/>
              </a:gs>
            </a:gsLst>
            <a:path path="rect">
              <a:fillToRect r="100000" b="10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 latinLnBrk="1"/>
            <a:r>
              <a:rPr lang="zh-CN" altLang="en-US" sz="2000" b="1" dirty="0" smtClean="0">
                <a:solidFill>
                  <a:srgbClr val="FFFFFF"/>
                </a:solidFill>
                <a:latin typeface="华文中宋" pitchFamily="2" charset="-122"/>
                <a:ea typeface="华文中宋" pitchFamily="2" charset="-122"/>
              </a:rPr>
              <a:t>跌倒</a:t>
            </a:r>
            <a:endParaRPr lang="ko-KR" altLang="en-US" sz="2000" b="1" dirty="0">
              <a:solidFill>
                <a:srgbClr val="FFFFFF"/>
              </a:solidFill>
              <a:latin typeface="华文中宋" pitchFamily="2" charset="-122"/>
              <a:ea typeface="HY각헤드라인M" pitchFamily="2" charset="-127"/>
            </a:endParaRPr>
          </a:p>
        </p:txBody>
      </p:sp>
      <p:sp>
        <p:nvSpPr>
          <p:cNvPr id="5" name="Oval 5"/>
          <p:cNvSpPr>
            <a:spLocks noChangeArrowheads="1"/>
          </p:cNvSpPr>
          <p:nvPr/>
        </p:nvSpPr>
        <p:spPr bwMode="auto">
          <a:xfrm>
            <a:off x="3720820" y="4469081"/>
            <a:ext cx="1474788" cy="1473200"/>
          </a:xfrm>
          <a:prstGeom prst="ellipse">
            <a:avLst/>
          </a:prstGeom>
          <a:gradFill rotWithShape="1">
            <a:gsLst>
              <a:gs pos="0">
                <a:srgbClr val="FF9900"/>
              </a:gs>
              <a:gs pos="100000">
                <a:srgbClr val="432800"/>
              </a:gs>
            </a:gsLst>
            <a:path path="rect">
              <a:fillToRect r="100000" b="10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 latinLnBrk="1"/>
            <a:r>
              <a:rPr lang="zh-CN" altLang="en-US" sz="2000" b="1" dirty="0" smtClean="0">
                <a:solidFill>
                  <a:srgbClr val="FFFFFF"/>
                </a:solidFill>
                <a:latin typeface="华文中宋" pitchFamily="2" charset="-122"/>
                <a:ea typeface="华文中宋" pitchFamily="2" charset="-122"/>
              </a:rPr>
              <a:t>误吸或误食</a:t>
            </a:r>
            <a:endParaRPr lang="ko-KR" altLang="en-US" sz="2000" b="1" dirty="0">
              <a:solidFill>
                <a:srgbClr val="FFFFFF"/>
              </a:solidFill>
              <a:latin typeface="华文中宋" pitchFamily="2" charset="-122"/>
              <a:ea typeface="HY각헤드라인M" pitchFamily="2" charset="-127"/>
            </a:endParaRPr>
          </a:p>
        </p:txBody>
      </p:sp>
      <p:sp>
        <p:nvSpPr>
          <p:cNvPr id="6" name="Oval 6"/>
          <p:cNvSpPr>
            <a:spLocks noChangeArrowheads="1"/>
          </p:cNvSpPr>
          <p:nvPr/>
        </p:nvSpPr>
        <p:spPr bwMode="auto">
          <a:xfrm>
            <a:off x="2068233" y="4469081"/>
            <a:ext cx="1474787" cy="1473200"/>
          </a:xfrm>
          <a:prstGeom prst="ellipse">
            <a:avLst/>
          </a:prstGeom>
          <a:gradFill rotWithShape="1">
            <a:gsLst>
              <a:gs pos="0">
                <a:srgbClr val="99CCFF"/>
              </a:gs>
              <a:gs pos="100000">
                <a:srgbClr val="283643"/>
              </a:gs>
            </a:gsLst>
            <a:path path="rect">
              <a:fillToRect r="100000" b="10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 latinLnBrk="1"/>
            <a:r>
              <a:rPr lang="zh-CN" altLang="en-US" sz="2000" b="1" dirty="0" smtClean="0">
                <a:solidFill>
                  <a:srgbClr val="FFFFFF"/>
                </a:solidFill>
                <a:latin typeface="华文中宋" pitchFamily="2" charset="-122"/>
                <a:ea typeface="华文中宋" pitchFamily="2" charset="-122"/>
              </a:rPr>
              <a:t>坠床</a:t>
            </a:r>
            <a:endParaRPr lang="ko-KR" altLang="en-US" sz="2000" b="1" dirty="0">
              <a:solidFill>
                <a:srgbClr val="FFFFFF"/>
              </a:solidFill>
              <a:latin typeface="华文中宋" pitchFamily="2" charset="-122"/>
              <a:ea typeface="HY각헤드라인M" pitchFamily="2" charset="-127"/>
            </a:endParaRPr>
          </a:p>
        </p:txBody>
      </p:sp>
      <p:sp>
        <p:nvSpPr>
          <p:cNvPr id="7" name="Oval 7"/>
          <p:cNvSpPr>
            <a:spLocks noChangeArrowheads="1"/>
          </p:cNvSpPr>
          <p:nvPr/>
        </p:nvSpPr>
        <p:spPr bwMode="auto">
          <a:xfrm>
            <a:off x="5371820" y="4469081"/>
            <a:ext cx="1474788" cy="1473200"/>
          </a:xfrm>
          <a:prstGeom prst="ellipse">
            <a:avLst/>
          </a:prstGeom>
          <a:gradFill rotWithShape="1">
            <a:gsLst>
              <a:gs pos="0">
                <a:srgbClr val="CC99FF"/>
              </a:gs>
              <a:gs pos="100000">
                <a:srgbClr val="362843"/>
              </a:gs>
            </a:gsLst>
            <a:path path="rect">
              <a:fillToRect r="100000" b="10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 latinLnBrk="1"/>
            <a:r>
              <a:rPr lang="zh-CN" altLang="en-US" sz="2000" b="1" dirty="0" smtClean="0">
                <a:solidFill>
                  <a:srgbClr val="FFFFFF"/>
                </a:solidFill>
                <a:latin typeface="华文中宋" pitchFamily="2" charset="-122"/>
                <a:ea typeface="华文中宋" pitchFamily="2" charset="-122"/>
              </a:rPr>
              <a:t>皮肤损伤</a:t>
            </a:r>
            <a:endParaRPr lang="ko-KR" altLang="en-US" sz="2000" b="1" dirty="0">
              <a:solidFill>
                <a:srgbClr val="FFFFFF"/>
              </a:solidFill>
              <a:latin typeface="华文中宋" pitchFamily="2" charset="-122"/>
              <a:ea typeface="HY각헤드라인M" pitchFamily="2" charset="-127"/>
            </a:endParaRPr>
          </a:p>
        </p:txBody>
      </p:sp>
      <p:sp>
        <p:nvSpPr>
          <p:cNvPr id="8" name="Oval 10"/>
          <p:cNvSpPr>
            <a:spLocks noChangeArrowheads="1"/>
          </p:cNvSpPr>
          <p:nvPr/>
        </p:nvSpPr>
        <p:spPr bwMode="auto">
          <a:xfrm>
            <a:off x="7037108" y="4469081"/>
            <a:ext cx="1474787" cy="1473200"/>
          </a:xfrm>
          <a:prstGeom prst="ellipse">
            <a:avLst/>
          </a:prstGeom>
          <a:gradFill rotWithShape="1">
            <a:gsLst>
              <a:gs pos="0">
                <a:srgbClr val="FF6600"/>
              </a:gs>
              <a:gs pos="100000">
                <a:srgbClr val="431B00"/>
              </a:gs>
            </a:gsLst>
            <a:path path="rect">
              <a:fillToRect r="100000" b="10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 latinLnBrk="1"/>
            <a:r>
              <a:rPr lang="zh-CN" altLang="en-US" sz="2000" b="1" dirty="0" smtClean="0">
                <a:solidFill>
                  <a:srgbClr val="FFFFFF"/>
                </a:solidFill>
                <a:latin typeface="华文中宋" pitchFamily="2" charset="-122"/>
                <a:ea typeface="华文中宋" pitchFamily="2" charset="-122"/>
              </a:rPr>
              <a:t>非计划性拔管</a:t>
            </a:r>
            <a:endParaRPr lang="ko-KR" altLang="en-US" sz="2000" b="1" dirty="0">
              <a:solidFill>
                <a:srgbClr val="FFFFFF"/>
              </a:solidFill>
              <a:latin typeface="华文中宋" pitchFamily="2" charset="-122"/>
              <a:ea typeface="HY각헤드라인M" pitchFamily="2" charset="-127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2380060" y="6218566"/>
            <a:ext cx="676394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zh-CN" altLang="en-US" sz="1000" dirty="0" smtClean="0">
                <a:solidFill>
                  <a:srgbClr val="FF0000"/>
                </a:solidFill>
                <a:latin typeface="华文中宋" pitchFamily="2" charset="-122"/>
                <a:ea typeface="华文中宋" pitchFamily="2" charset="-122"/>
              </a:rPr>
              <a:t>闫华</a:t>
            </a:r>
            <a:r>
              <a:rPr lang="en-US" altLang="zh-CN" sz="1000" dirty="0" smtClean="0">
                <a:solidFill>
                  <a:srgbClr val="FF0000"/>
                </a:solidFill>
                <a:latin typeface="华文中宋" pitchFamily="2" charset="-122"/>
                <a:ea typeface="华文中宋" pitchFamily="2" charset="-122"/>
              </a:rPr>
              <a:t>.</a:t>
            </a:r>
            <a:r>
              <a:rPr lang="zh-CN" altLang="en-US" sz="1000" dirty="0" smtClean="0">
                <a:solidFill>
                  <a:srgbClr val="FF0000"/>
                </a:solidFill>
                <a:latin typeface="华文中宋" pitchFamily="2" charset="-122"/>
                <a:ea typeface="华文中宋" pitchFamily="2" charset="-122"/>
              </a:rPr>
              <a:t>非</a:t>
            </a:r>
            <a:r>
              <a:rPr lang="zh-CN" altLang="en-US" sz="1000" dirty="0">
                <a:solidFill>
                  <a:srgbClr val="FF0000"/>
                </a:solidFill>
                <a:latin typeface="华文中宋" pitchFamily="2" charset="-122"/>
                <a:ea typeface="华文中宋" pitchFamily="2" charset="-122"/>
              </a:rPr>
              <a:t>计划性拔管对老年患者术后康复的</a:t>
            </a:r>
            <a:r>
              <a:rPr lang="zh-CN" altLang="en-US" sz="1000" dirty="0" smtClean="0">
                <a:solidFill>
                  <a:srgbClr val="FF0000"/>
                </a:solidFill>
                <a:latin typeface="华文中宋" pitchFamily="2" charset="-122"/>
                <a:ea typeface="华文中宋" pitchFamily="2" charset="-122"/>
              </a:rPr>
              <a:t>影响</a:t>
            </a:r>
            <a:r>
              <a:rPr lang="en-US" altLang="zh-CN" sz="1000" dirty="0" smtClean="0">
                <a:solidFill>
                  <a:srgbClr val="FF0000"/>
                </a:solidFill>
                <a:latin typeface="华文中宋" pitchFamily="2" charset="-122"/>
                <a:ea typeface="华文中宋" pitchFamily="2" charset="-122"/>
              </a:rPr>
              <a:t>[J].</a:t>
            </a:r>
            <a:r>
              <a:rPr lang="zh-CN" altLang="en-US" sz="1000" dirty="0" smtClean="0">
                <a:solidFill>
                  <a:srgbClr val="FF0000"/>
                </a:solidFill>
                <a:latin typeface="华文中宋" pitchFamily="2" charset="-122"/>
                <a:ea typeface="华文中宋" pitchFamily="2" charset="-122"/>
              </a:rPr>
              <a:t>中国实用护理杂志</a:t>
            </a:r>
            <a:r>
              <a:rPr lang="en-US" altLang="zh-CN" sz="1000" dirty="0" smtClean="0">
                <a:solidFill>
                  <a:srgbClr val="FF0000"/>
                </a:solidFill>
                <a:latin typeface="华文中宋" pitchFamily="2" charset="-122"/>
                <a:ea typeface="华文中宋" pitchFamily="2" charset="-122"/>
              </a:rPr>
              <a:t>.2012.28(2)</a:t>
            </a:r>
            <a:endParaRPr lang="zh-CN" altLang="en-US" sz="1000" dirty="0">
              <a:solidFill>
                <a:srgbClr val="FF0000"/>
              </a:solidFill>
              <a:latin typeface="华文中宋" pitchFamily="2" charset="-122"/>
              <a:ea typeface="华文中宋" pitchFamily="2" charset="-122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491845" y="332656"/>
            <a:ext cx="783441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4000" dirty="0" smtClean="0">
                <a:solidFill>
                  <a:srgbClr val="C00000"/>
                </a:solidFill>
                <a:latin typeface="华文中宋" pitchFamily="2" charset="-122"/>
                <a:ea typeface="华文中宋" pitchFamily="2" charset="-122"/>
              </a:rPr>
              <a:t>概述</a:t>
            </a:r>
            <a:endParaRPr lang="zh-CN" altLang="en-US" sz="4000" dirty="0">
              <a:solidFill>
                <a:srgbClr val="C00000"/>
              </a:solidFill>
              <a:latin typeface="华文中宋" pitchFamily="2" charset="-122"/>
              <a:ea typeface="华文中宋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6897855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2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 smtClean="0">
                <a:solidFill>
                  <a:srgbClr val="C00000"/>
                </a:solidFill>
              </a:rPr>
              <a:t>尿管</a:t>
            </a:r>
            <a:endParaRPr lang="zh-CN" altLang="en-US" dirty="0">
              <a:solidFill>
                <a:srgbClr val="C00000"/>
              </a:solidFill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8427" y="4459524"/>
            <a:ext cx="4195581" cy="22797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2" descr="照片 (3)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8426" y="1482779"/>
            <a:ext cx="4195582" cy="28803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0032" y="1482779"/>
            <a:ext cx="4032448" cy="28803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0032" y="4459525"/>
            <a:ext cx="4032448" cy="22797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4597590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 smtClean="0">
                <a:solidFill>
                  <a:srgbClr val="C00000"/>
                </a:solidFill>
              </a:rPr>
              <a:t>静脉导管</a:t>
            </a:r>
          </a:p>
        </p:txBody>
      </p:sp>
      <p:pic>
        <p:nvPicPr>
          <p:cNvPr id="27651" name="Content Placeholder 4" descr="IMG_0153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67544" y="1412776"/>
            <a:ext cx="3886200" cy="4176464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27654" name="Picture 6" descr="IMG_0163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1412776"/>
            <a:ext cx="3962400" cy="4176464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  <a:extLst/>
        </p:spPr>
      </p:pic>
    </p:spTree>
    <p:extLst>
      <p:ext uri="{BB962C8B-B14F-4D97-AF65-F5344CB8AC3E}">
        <p14:creationId xmlns:p14="http://schemas.microsoft.com/office/powerpoint/2010/main" val="27206376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9" name="Rectangle 2"/>
          <p:cNvSpPr>
            <a:spLocks noGrp="1" noChangeArrowheads="1"/>
          </p:cNvSpPr>
          <p:nvPr>
            <p:ph type="title"/>
          </p:nvPr>
        </p:nvSpPr>
        <p:spPr>
          <a:xfrm>
            <a:off x="323528" y="692696"/>
            <a:ext cx="4608512" cy="493713"/>
          </a:xfrm>
        </p:spPr>
        <p:txBody>
          <a:bodyPr>
            <a:noAutofit/>
          </a:bodyPr>
          <a:lstStyle/>
          <a:p>
            <a:pPr eaLnBrk="1" hangingPunct="1"/>
            <a:endParaRPr lang="zh-CN" altLang="en-US" sz="2800" b="1" dirty="0" smtClean="0">
              <a:latin typeface="楷体" pitchFamily="49" charset="-122"/>
              <a:ea typeface="楷体" pitchFamily="49" charset="-122"/>
            </a:endParaRPr>
          </a:p>
        </p:txBody>
      </p:sp>
      <p:sp>
        <p:nvSpPr>
          <p:cNvPr id="39940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457200" y="1268760"/>
            <a:ext cx="4114800" cy="4525963"/>
          </a:xfrm>
        </p:spPr>
        <p:txBody>
          <a:bodyPr/>
          <a:lstStyle/>
          <a:p>
            <a:pPr eaLnBrk="1" hangingPunct="1">
              <a:lnSpc>
                <a:spcPct val="120000"/>
              </a:lnSpc>
              <a:buClr>
                <a:srgbClr val="002060"/>
              </a:buClr>
              <a:buSzPct val="100000"/>
              <a:buFont typeface="Wingdings" pitchFamily="2" charset="2"/>
              <a:buChar char="Ø"/>
            </a:pPr>
            <a:r>
              <a:rPr lang="zh-CN" altLang="en-US" sz="2400" b="1" dirty="0" smtClean="0"/>
              <a:t>透明敷料</a:t>
            </a:r>
            <a:r>
              <a:rPr lang="zh-CN" altLang="en-US" sz="2400" b="1" dirty="0" smtClean="0">
                <a:solidFill>
                  <a:srgbClr val="C00000"/>
                </a:solidFill>
              </a:rPr>
              <a:t>有利于</a:t>
            </a:r>
            <a:r>
              <a:rPr lang="zh-CN" altLang="en-US" sz="2400" b="1" dirty="0" smtClean="0"/>
              <a:t>：</a:t>
            </a:r>
          </a:p>
          <a:p>
            <a:pPr eaLnBrk="1" hangingPunct="1">
              <a:lnSpc>
                <a:spcPct val="120000"/>
              </a:lnSpc>
              <a:buClr>
                <a:srgbClr val="009900"/>
              </a:buClr>
              <a:buFont typeface="Wingdings" pitchFamily="2" charset="2"/>
              <a:buNone/>
            </a:pPr>
            <a:r>
              <a:rPr lang="zh-CN" altLang="en-US" sz="2400" b="1" dirty="0" smtClean="0"/>
              <a:t>  持续观察穿刺部位</a:t>
            </a:r>
          </a:p>
          <a:p>
            <a:pPr eaLnBrk="1" hangingPunct="1">
              <a:lnSpc>
                <a:spcPct val="120000"/>
              </a:lnSpc>
              <a:buClr>
                <a:srgbClr val="009900"/>
              </a:buClr>
              <a:buFont typeface="Wingdings" pitchFamily="2" charset="2"/>
              <a:buNone/>
            </a:pPr>
            <a:r>
              <a:rPr lang="zh-CN" altLang="en-US" sz="2400" b="1" dirty="0" smtClean="0"/>
              <a:t>  便于患者的活动和沐浴</a:t>
            </a:r>
          </a:p>
          <a:p>
            <a:pPr eaLnBrk="1" hangingPunct="1">
              <a:lnSpc>
                <a:spcPct val="120000"/>
              </a:lnSpc>
              <a:buClr>
                <a:srgbClr val="009900"/>
              </a:buClr>
              <a:buFont typeface="Wingdings" pitchFamily="2" charset="2"/>
              <a:buNone/>
            </a:pPr>
            <a:r>
              <a:rPr lang="zh-CN" altLang="en-US" sz="2400" b="1" dirty="0" smtClean="0"/>
              <a:t>  无需经常更换敷料</a:t>
            </a:r>
          </a:p>
          <a:p>
            <a:pPr eaLnBrk="1" hangingPunct="1">
              <a:lnSpc>
                <a:spcPct val="120000"/>
              </a:lnSpc>
              <a:buClr>
                <a:srgbClr val="009900"/>
              </a:buClr>
              <a:buFont typeface="Wingdings" pitchFamily="2" charset="2"/>
              <a:buNone/>
            </a:pPr>
            <a:r>
              <a:rPr lang="zh-CN" altLang="en-US" sz="2400" b="1" dirty="0" smtClean="0"/>
              <a:t>  节省护理时间</a:t>
            </a:r>
          </a:p>
        </p:txBody>
      </p:sp>
      <p:pic>
        <p:nvPicPr>
          <p:cNvPr id="39941" name="Picture 4"/>
          <p:cNvPicPr>
            <a:picLocks noGrp="1" noChangeArrowheads="1"/>
          </p:cNvPicPr>
          <p:nvPr>
            <p:ph type="clipArt"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11560" y="3933056"/>
            <a:ext cx="3456384" cy="2592288"/>
          </a:xfrm>
          <a:noFill/>
        </p:spPr>
      </p:pic>
      <p:sp>
        <p:nvSpPr>
          <p:cNvPr id="2" name="TextBox 1"/>
          <p:cNvSpPr txBox="1"/>
          <p:nvPr/>
        </p:nvSpPr>
        <p:spPr>
          <a:xfrm>
            <a:off x="4907114" y="1196752"/>
            <a:ext cx="3960440" cy="3883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  <a:buClr>
                <a:srgbClr val="002060"/>
              </a:buClr>
              <a:buFont typeface="Wingdings" pitchFamily="2" charset="2"/>
              <a:buChar char="Ø"/>
            </a:pPr>
            <a:r>
              <a:rPr lang="zh-CN" altLang="en-US" sz="2400" b="1" dirty="0">
                <a:solidFill>
                  <a:srgbClr val="002060"/>
                </a:solidFill>
                <a:latin typeface="华文中宋" pitchFamily="2" charset="-122"/>
                <a:ea typeface="华文中宋" pitchFamily="2" charset="-122"/>
              </a:rPr>
              <a:t>透气</a:t>
            </a:r>
            <a:r>
              <a:rPr lang="en-US" altLang="zh-CN" sz="2400" b="1" dirty="0">
                <a:solidFill>
                  <a:srgbClr val="002060"/>
                </a:solidFill>
                <a:latin typeface="华文中宋" pitchFamily="2" charset="-122"/>
                <a:ea typeface="华文中宋" pitchFamily="2" charset="-122"/>
              </a:rPr>
              <a:t>,</a:t>
            </a:r>
            <a:r>
              <a:rPr lang="zh-CN" altLang="en-US" sz="2400" b="1" dirty="0" smtClean="0">
                <a:solidFill>
                  <a:srgbClr val="002060"/>
                </a:solidFill>
                <a:latin typeface="华文中宋" pitchFamily="2" charset="-122"/>
                <a:ea typeface="华文中宋" pitchFamily="2" charset="-122"/>
              </a:rPr>
              <a:t>透明</a:t>
            </a:r>
            <a:endParaRPr lang="en-US" altLang="zh-CN" sz="2400" b="1" dirty="0" smtClean="0">
              <a:solidFill>
                <a:srgbClr val="002060"/>
              </a:solidFill>
              <a:latin typeface="华文中宋" pitchFamily="2" charset="-122"/>
              <a:ea typeface="华文中宋" pitchFamily="2" charset="-122"/>
            </a:endParaRPr>
          </a:p>
          <a:p>
            <a:pPr>
              <a:lnSpc>
                <a:spcPct val="150000"/>
              </a:lnSpc>
              <a:buClr>
                <a:srgbClr val="002060"/>
              </a:buClr>
              <a:buFont typeface="Wingdings" pitchFamily="2" charset="2"/>
              <a:buChar char="Ø"/>
            </a:pPr>
            <a:r>
              <a:rPr lang="zh-CN" altLang="en-US" sz="2400" b="1" dirty="0" smtClean="0">
                <a:solidFill>
                  <a:srgbClr val="002060"/>
                </a:solidFill>
                <a:latin typeface="华文中宋" pitchFamily="2" charset="-122"/>
                <a:ea typeface="华文中宋" pitchFamily="2" charset="-122"/>
              </a:rPr>
              <a:t>防水</a:t>
            </a:r>
            <a:r>
              <a:rPr lang="en-US" altLang="zh-CN" sz="2400" b="1" dirty="0">
                <a:solidFill>
                  <a:srgbClr val="002060"/>
                </a:solidFill>
                <a:latin typeface="华文中宋" pitchFamily="2" charset="-122"/>
                <a:ea typeface="华文中宋" pitchFamily="2" charset="-122"/>
              </a:rPr>
              <a:t>,</a:t>
            </a:r>
            <a:r>
              <a:rPr lang="zh-CN" altLang="en-US" sz="2400" b="1" dirty="0">
                <a:solidFill>
                  <a:srgbClr val="002060"/>
                </a:solidFill>
                <a:latin typeface="华文中宋" pitchFamily="2" charset="-122"/>
                <a:ea typeface="华文中宋" pitchFamily="2" charset="-122"/>
              </a:rPr>
              <a:t>防</a:t>
            </a:r>
            <a:r>
              <a:rPr lang="zh-CN" altLang="en-US" sz="2400" b="1" dirty="0" smtClean="0">
                <a:solidFill>
                  <a:srgbClr val="002060"/>
                </a:solidFill>
                <a:latin typeface="华文中宋" pitchFamily="2" charset="-122"/>
                <a:ea typeface="华文中宋" pitchFamily="2" charset="-122"/>
              </a:rPr>
              <a:t>菌</a:t>
            </a:r>
            <a:endParaRPr lang="en-US" altLang="zh-CN" sz="2400" b="1" dirty="0" smtClean="0">
              <a:solidFill>
                <a:srgbClr val="002060"/>
              </a:solidFill>
              <a:latin typeface="华文中宋" pitchFamily="2" charset="-122"/>
              <a:ea typeface="华文中宋" pitchFamily="2" charset="-122"/>
            </a:endParaRPr>
          </a:p>
          <a:p>
            <a:pPr>
              <a:lnSpc>
                <a:spcPct val="150000"/>
              </a:lnSpc>
              <a:buClr>
                <a:srgbClr val="002060"/>
              </a:buClr>
              <a:buFont typeface="Wingdings" pitchFamily="2" charset="2"/>
              <a:buChar char="Ø"/>
            </a:pPr>
            <a:r>
              <a:rPr lang="zh-CN" altLang="en-US" sz="2400" b="1" dirty="0" smtClean="0">
                <a:solidFill>
                  <a:srgbClr val="002060"/>
                </a:solidFill>
                <a:latin typeface="华文中宋" pitchFamily="2" charset="-122"/>
                <a:ea typeface="华文中宋" pitchFamily="2" charset="-122"/>
              </a:rPr>
              <a:t>框</a:t>
            </a:r>
            <a:r>
              <a:rPr lang="zh-CN" altLang="en-US" sz="2400" b="1" dirty="0">
                <a:solidFill>
                  <a:srgbClr val="002060"/>
                </a:solidFill>
                <a:latin typeface="华文中宋" pitchFamily="2" charset="-122"/>
                <a:ea typeface="华文中宋" pitchFamily="2" charset="-122"/>
              </a:rPr>
              <a:t>型结构</a:t>
            </a:r>
            <a:r>
              <a:rPr lang="en-US" altLang="zh-CN" sz="2400" b="1" dirty="0">
                <a:solidFill>
                  <a:srgbClr val="002060"/>
                </a:solidFill>
                <a:latin typeface="华文中宋" pitchFamily="2" charset="-122"/>
                <a:ea typeface="华文中宋" pitchFamily="2" charset="-122"/>
              </a:rPr>
              <a:t>,</a:t>
            </a:r>
            <a:r>
              <a:rPr lang="zh-CN" altLang="en-US" sz="2400" b="1" dirty="0">
                <a:solidFill>
                  <a:srgbClr val="002060"/>
                </a:solidFill>
                <a:latin typeface="华文中宋" pitchFamily="2" charset="-122"/>
                <a:ea typeface="华文中宋" pitchFamily="2" charset="-122"/>
              </a:rPr>
              <a:t>方便护士</a:t>
            </a:r>
            <a:r>
              <a:rPr lang="zh-CN" altLang="en-US" sz="2400" b="1" dirty="0" smtClean="0">
                <a:solidFill>
                  <a:srgbClr val="002060"/>
                </a:solidFill>
                <a:latin typeface="华文中宋" pitchFamily="2" charset="-122"/>
                <a:ea typeface="华文中宋" pitchFamily="2" charset="-122"/>
              </a:rPr>
              <a:t>使用</a:t>
            </a:r>
            <a:endParaRPr lang="en-US" altLang="zh-CN" sz="2400" b="1" dirty="0" smtClean="0">
              <a:solidFill>
                <a:srgbClr val="002060"/>
              </a:solidFill>
              <a:latin typeface="华文中宋" pitchFamily="2" charset="-122"/>
              <a:ea typeface="华文中宋" pitchFamily="2" charset="-122"/>
            </a:endParaRPr>
          </a:p>
          <a:p>
            <a:pPr>
              <a:lnSpc>
                <a:spcPct val="150000"/>
              </a:lnSpc>
              <a:buClr>
                <a:srgbClr val="002060"/>
              </a:buClr>
              <a:buFont typeface="Wingdings" pitchFamily="2" charset="2"/>
              <a:buChar char="Ø"/>
            </a:pPr>
            <a:r>
              <a:rPr lang="zh-CN" altLang="en-US" sz="2400" b="1" dirty="0" smtClean="0">
                <a:solidFill>
                  <a:srgbClr val="002060"/>
                </a:solidFill>
                <a:latin typeface="华文中宋" pitchFamily="2" charset="-122"/>
                <a:ea typeface="华文中宋" pitchFamily="2" charset="-122"/>
              </a:rPr>
              <a:t>维持</a:t>
            </a:r>
            <a:r>
              <a:rPr lang="zh-CN" altLang="en-US" sz="2400" b="1" dirty="0">
                <a:solidFill>
                  <a:srgbClr val="002060"/>
                </a:solidFill>
                <a:latin typeface="华文中宋" pitchFamily="2" charset="-122"/>
                <a:ea typeface="华文中宋" pitchFamily="2" charset="-122"/>
              </a:rPr>
              <a:t>持续的</a:t>
            </a:r>
            <a:r>
              <a:rPr lang="zh-CN" altLang="en-US" sz="2400" b="1" dirty="0" smtClean="0">
                <a:solidFill>
                  <a:srgbClr val="002060"/>
                </a:solidFill>
                <a:latin typeface="华文中宋" pitchFamily="2" charset="-122"/>
                <a:ea typeface="华文中宋" pitchFamily="2" charset="-122"/>
              </a:rPr>
              <a:t>粘性</a:t>
            </a:r>
            <a:endParaRPr lang="en-US" altLang="zh-CN" sz="2400" b="1" dirty="0" smtClean="0">
              <a:solidFill>
                <a:srgbClr val="002060"/>
              </a:solidFill>
              <a:latin typeface="华文中宋" pitchFamily="2" charset="-122"/>
              <a:ea typeface="华文中宋" pitchFamily="2" charset="-122"/>
            </a:endParaRPr>
          </a:p>
          <a:p>
            <a:pPr>
              <a:lnSpc>
                <a:spcPct val="150000"/>
              </a:lnSpc>
              <a:buClr>
                <a:srgbClr val="002060"/>
              </a:buClr>
              <a:buFont typeface="Wingdings" pitchFamily="2" charset="2"/>
              <a:buChar char="Ø"/>
            </a:pPr>
            <a:r>
              <a:rPr lang="zh-CN" altLang="en-US" sz="2400" b="1" dirty="0" smtClean="0">
                <a:solidFill>
                  <a:srgbClr val="002060"/>
                </a:solidFill>
                <a:latin typeface="华文中宋" pitchFamily="2" charset="-122"/>
                <a:ea typeface="华文中宋" pitchFamily="2" charset="-122"/>
              </a:rPr>
              <a:t>医用</a:t>
            </a:r>
            <a:r>
              <a:rPr lang="zh-CN" altLang="en-US" sz="2400" b="1" dirty="0">
                <a:solidFill>
                  <a:srgbClr val="002060"/>
                </a:solidFill>
                <a:latin typeface="华文中宋" pitchFamily="2" charset="-122"/>
                <a:ea typeface="华文中宋" pitchFamily="2" charset="-122"/>
              </a:rPr>
              <a:t>低敏粘</a:t>
            </a:r>
            <a:r>
              <a:rPr lang="zh-CN" altLang="en-US" sz="2400" b="1" dirty="0" smtClean="0">
                <a:solidFill>
                  <a:srgbClr val="002060"/>
                </a:solidFill>
                <a:latin typeface="华文中宋" pitchFamily="2" charset="-122"/>
                <a:ea typeface="华文中宋" pitchFamily="2" charset="-122"/>
              </a:rPr>
              <a:t>胶</a:t>
            </a:r>
            <a:endParaRPr lang="en-US" altLang="zh-CN" sz="2400" b="1" dirty="0" smtClean="0">
              <a:solidFill>
                <a:srgbClr val="002060"/>
              </a:solidFill>
              <a:latin typeface="华文中宋" pitchFamily="2" charset="-122"/>
              <a:ea typeface="华文中宋" pitchFamily="2" charset="-122"/>
            </a:endParaRPr>
          </a:p>
          <a:p>
            <a:pPr>
              <a:lnSpc>
                <a:spcPct val="150000"/>
              </a:lnSpc>
              <a:buClr>
                <a:srgbClr val="002060"/>
              </a:buClr>
              <a:buFont typeface="Wingdings" pitchFamily="2" charset="2"/>
              <a:buChar char="Ø"/>
            </a:pPr>
            <a:r>
              <a:rPr lang="zh-CN" altLang="en-US" sz="2400" b="1" dirty="0" smtClean="0">
                <a:solidFill>
                  <a:srgbClr val="002060"/>
                </a:solidFill>
                <a:latin typeface="华文中宋" pitchFamily="2" charset="-122"/>
                <a:ea typeface="华文中宋" pitchFamily="2" charset="-122"/>
              </a:rPr>
              <a:t>防水</a:t>
            </a:r>
            <a:r>
              <a:rPr lang="en-US" altLang="zh-CN" sz="2400" b="1" dirty="0">
                <a:solidFill>
                  <a:srgbClr val="002060"/>
                </a:solidFill>
                <a:latin typeface="华文中宋" pitchFamily="2" charset="-122"/>
                <a:ea typeface="华文中宋" pitchFamily="2" charset="-122"/>
              </a:rPr>
              <a:t>,</a:t>
            </a:r>
            <a:r>
              <a:rPr lang="zh-CN" altLang="en-US" sz="2400" b="1" dirty="0">
                <a:solidFill>
                  <a:srgbClr val="002060"/>
                </a:solidFill>
                <a:latin typeface="华文中宋" pitchFamily="2" charset="-122"/>
                <a:ea typeface="华文中宋" pitchFamily="2" charset="-122"/>
              </a:rPr>
              <a:t>不易</a:t>
            </a:r>
            <a:r>
              <a:rPr lang="zh-CN" altLang="en-US" sz="2400" b="1" dirty="0" smtClean="0">
                <a:solidFill>
                  <a:srgbClr val="002060"/>
                </a:solidFill>
                <a:latin typeface="华文中宋" pitchFamily="2" charset="-122"/>
                <a:ea typeface="华文中宋" pitchFamily="2" charset="-122"/>
              </a:rPr>
              <a:t>污染</a:t>
            </a:r>
            <a:endParaRPr lang="en-US" altLang="zh-CN" sz="2400" b="1" dirty="0" smtClean="0">
              <a:solidFill>
                <a:srgbClr val="002060"/>
              </a:solidFill>
              <a:latin typeface="华文中宋" pitchFamily="2" charset="-122"/>
              <a:ea typeface="华文中宋" pitchFamily="2" charset="-122"/>
            </a:endParaRPr>
          </a:p>
          <a:p>
            <a:pPr>
              <a:lnSpc>
                <a:spcPct val="150000"/>
              </a:lnSpc>
              <a:buClr>
                <a:srgbClr val="002060"/>
              </a:buClr>
              <a:buFont typeface="Wingdings" pitchFamily="2" charset="2"/>
              <a:buChar char="Ø"/>
            </a:pPr>
            <a:r>
              <a:rPr lang="zh-CN" altLang="en-US" sz="2400" b="1" dirty="0" smtClean="0">
                <a:solidFill>
                  <a:srgbClr val="002060"/>
                </a:solidFill>
                <a:latin typeface="华文中宋" pitchFamily="2" charset="-122"/>
                <a:ea typeface="华文中宋" pitchFamily="2" charset="-122"/>
              </a:rPr>
              <a:t>规格</a:t>
            </a:r>
            <a:r>
              <a:rPr lang="zh-CN" altLang="en-US" sz="2400" b="1" dirty="0">
                <a:solidFill>
                  <a:srgbClr val="002060"/>
                </a:solidFill>
                <a:latin typeface="华文中宋" pitchFamily="2" charset="-122"/>
                <a:ea typeface="华文中宋" pitchFamily="2" charset="-122"/>
              </a:rPr>
              <a:t>型号齐全</a:t>
            </a:r>
          </a:p>
        </p:txBody>
      </p:sp>
    </p:spTree>
    <p:extLst>
      <p:ext uri="{BB962C8B-B14F-4D97-AF65-F5344CB8AC3E}">
        <p14:creationId xmlns:p14="http://schemas.microsoft.com/office/powerpoint/2010/main" val="2802027908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154" name="Picture 4" descr="IMG_7988z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5913" y="1219200"/>
            <a:ext cx="3697287" cy="23622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9155" name="Picture 5" descr="IMG_7989z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29200" y="358775"/>
            <a:ext cx="3543300" cy="22987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9156" name="Picture 6" descr="IMG_7990z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1800" y="4495800"/>
            <a:ext cx="3313113" cy="22098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6085" name="AutoShape 10"/>
          <p:cNvSpPr>
            <a:spLocks noChangeArrowheads="1"/>
          </p:cNvSpPr>
          <p:nvPr/>
        </p:nvSpPr>
        <p:spPr bwMode="auto">
          <a:xfrm>
            <a:off x="4038261" y="1700213"/>
            <a:ext cx="976312" cy="341312"/>
          </a:xfrm>
          <a:prstGeom prst="rightArrow">
            <a:avLst>
              <a:gd name="adj1" fmla="val 50000"/>
              <a:gd name="adj2" fmla="val 71421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>
              <a:defRPr/>
            </a:pPr>
            <a:endParaRPr kumimoji="1" lang="zh-CN" altLang="zh-CN" sz="3600">
              <a:solidFill>
                <a:srgbClr val="333399"/>
              </a:solidFill>
              <a:latin typeface="Tahoma" pitchFamily="34" charset="0"/>
              <a:cs typeface="+mn-cs"/>
            </a:endParaRPr>
          </a:p>
        </p:txBody>
      </p:sp>
      <p:sp>
        <p:nvSpPr>
          <p:cNvPr id="46086" name="AutoShape 11"/>
          <p:cNvSpPr>
            <a:spLocks noChangeArrowheads="1"/>
          </p:cNvSpPr>
          <p:nvPr/>
        </p:nvSpPr>
        <p:spPr bwMode="auto">
          <a:xfrm rot="3077506">
            <a:off x="6758781" y="4455319"/>
            <a:ext cx="593725" cy="1862138"/>
          </a:xfrm>
          <a:prstGeom prst="curvedLeftArrow">
            <a:avLst>
              <a:gd name="adj1" fmla="val 42549"/>
              <a:gd name="adj2" fmla="val 85098"/>
              <a:gd name="adj3" fmla="val 33333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rot="10800000" vert="eaVert" wrap="none" anchor="ctr"/>
          <a:lstStyle/>
          <a:p>
            <a:pPr algn="ctr">
              <a:defRPr/>
            </a:pPr>
            <a:endParaRPr kumimoji="1" lang="zh-CN" altLang="zh-CN" sz="3600">
              <a:solidFill>
                <a:srgbClr val="333399"/>
              </a:solidFill>
              <a:latin typeface="Tahoma" pitchFamily="34" charset="0"/>
              <a:cs typeface="+mn-cs"/>
            </a:endParaRPr>
          </a:p>
        </p:txBody>
      </p:sp>
      <p:sp>
        <p:nvSpPr>
          <p:cNvPr id="46087" name="Text Box 17"/>
          <p:cNvSpPr txBox="1">
            <a:spLocks noChangeArrowheads="1"/>
          </p:cNvSpPr>
          <p:nvPr/>
        </p:nvSpPr>
        <p:spPr bwMode="auto">
          <a:xfrm>
            <a:off x="1021556" y="357187"/>
            <a:ext cx="2286000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defRPr/>
            </a:pPr>
            <a:r>
              <a:rPr kumimoji="1" lang="zh-CN" altLang="en-US" sz="3600" b="1" dirty="0">
                <a:solidFill>
                  <a:srgbClr val="C00000"/>
                </a:solidFill>
                <a:latin typeface="华文中宋" pitchFamily="2" charset="-122"/>
                <a:ea typeface="华文中宋" pitchFamily="2" charset="-122"/>
              </a:rPr>
              <a:t>导管评估</a:t>
            </a:r>
          </a:p>
        </p:txBody>
      </p:sp>
      <p:sp>
        <p:nvSpPr>
          <p:cNvPr id="13" name="椭圆形标注 12"/>
          <p:cNvSpPr/>
          <p:nvPr/>
        </p:nvSpPr>
        <p:spPr>
          <a:xfrm>
            <a:off x="4786313" y="3214688"/>
            <a:ext cx="4357687" cy="1214437"/>
          </a:xfrm>
          <a:prstGeom prst="wedgeEllipseCallout">
            <a:avLst>
              <a:gd name="adj1" fmla="val -26926"/>
              <a:gd name="adj2" fmla="val -92931"/>
            </a:avLst>
          </a:prstGeom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kumimoji="1" lang="zh-CN" altLang="en-US" sz="2400" b="1" dirty="0">
                <a:solidFill>
                  <a:srgbClr val="000000"/>
                </a:solidFill>
                <a:latin typeface="华文中宋" pitchFamily="2" charset="-122"/>
                <a:ea typeface="华文中宋" pitchFamily="2" charset="-122"/>
              </a:rPr>
              <a:t>从周围</a:t>
            </a:r>
            <a:r>
              <a:rPr kumimoji="1" lang="en-US" altLang="zh-CN" sz="2400" b="1" dirty="0">
                <a:solidFill>
                  <a:srgbClr val="000000"/>
                </a:solidFill>
                <a:latin typeface="华文中宋" pitchFamily="2" charset="-122"/>
                <a:ea typeface="华文中宋" pitchFamily="2" charset="-122"/>
              </a:rPr>
              <a:t>0°</a:t>
            </a:r>
            <a:r>
              <a:rPr kumimoji="1" lang="zh-CN" altLang="en-US" sz="2400" b="1" dirty="0">
                <a:solidFill>
                  <a:srgbClr val="000000"/>
                </a:solidFill>
                <a:latin typeface="华文中宋" pitchFamily="2" charset="-122"/>
                <a:ea typeface="华文中宋" pitchFamily="2" charset="-122"/>
              </a:rPr>
              <a:t>或</a:t>
            </a:r>
            <a:r>
              <a:rPr kumimoji="1" lang="en-US" altLang="zh-CN" sz="2400" b="1" dirty="0">
                <a:solidFill>
                  <a:srgbClr val="000000"/>
                </a:solidFill>
                <a:latin typeface="华文中宋" pitchFamily="2" charset="-122"/>
                <a:ea typeface="华文中宋" pitchFamily="2" charset="-122"/>
              </a:rPr>
              <a:t>180°</a:t>
            </a:r>
            <a:r>
              <a:rPr kumimoji="1" lang="zh-CN" altLang="en-US" sz="2400" b="1" dirty="0">
                <a:solidFill>
                  <a:srgbClr val="000000"/>
                </a:solidFill>
                <a:latin typeface="华文中宋" pitchFamily="2" charset="-122"/>
                <a:ea typeface="华文中宋" pitchFamily="2" charset="-122"/>
              </a:rPr>
              <a:t>向穿刺点方向撕敷料</a:t>
            </a:r>
          </a:p>
        </p:txBody>
      </p:sp>
    </p:spTree>
    <p:extLst>
      <p:ext uri="{BB962C8B-B14F-4D97-AF65-F5344CB8AC3E}">
        <p14:creationId xmlns:p14="http://schemas.microsoft.com/office/powerpoint/2010/main" val="1015855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274" name="Picture 4" descr="IMG_8012z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628650"/>
            <a:ext cx="3417888" cy="222408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4275" name="Picture 5" descr="IMG_8013z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6800" y="609600"/>
            <a:ext cx="3313113" cy="22098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4276" name="Picture 6" descr="IMG_8014z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3000" y="3733800"/>
            <a:ext cx="3194050" cy="22098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4277" name="Picture 7" descr="IMG_8015z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1063" y="3886200"/>
            <a:ext cx="3141662" cy="21336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206" name="AutoShape 10"/>
          <p:cNvSpPr>
            <a:spLocks noChangeArrowheads="1"/>
          </p:cNvSpPr>
          <p:nvPr/>
        </p:nvSpPr>
        <p:spPr bwMode="auto">
          <a:xfrm>
            <a:off x="4071938" y="1785938"/>
            <a:ext cx="976312" cy="485775"/>
          </a:xfrm>
          <a:prstGeom prst="rightArrow">
            <a:avLst>
              <a:gd name="adj1" fmla="val 50000"/>
              <a:gd name="adj2" fmla="val 50182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>
              <a:defRPr/>
            </a:pPr>
            <a:endParaRPr kumimoji="1" lang="zh-CN" altLang="zh-CN" sz="3600">
              <a:solidFill>
                <a:srgbClr val="333399"/>
              </a:solidFill>
              <a:latin typeface="Tahoma" pitchFamily="34" charset="0"/>
              <a:cs typeface="+mn-cs"/>
            </a:endParaRPr>
          </a:p>
        </p:txBody>
      </p:sp>
      <p:sp>
        <p:nvSpPr>
          <p:cNvPr id="51207" name="AutoShape 23"/>
          <p:cNvSpPr>
            <a:spLocks noChangeArrowheads="1"/>
          </p:cNvSpPr>
          <p:nvPr/>
        </p:nvSpPr>
        <p:spPr bwMode="auto">
          <a:xfrm>
            <a:off x="4071938" y="4500563"/>
            <a:ext cx="1079500" cy="485775"/>
          </a:xfrm>
          <a:prstGeom prst="leftArrow">
            <a:avLst>
              <a:gd name="adj1" fmla="val 50000"/>
              <a:gd name="adj2" fmla="val 55556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>
              <a:defRPr/>
            </a:pPr>
            <a:endParaRPr kumimoji="1" lang="zh-CN" altLang="zh-CN" sz="3600">
              <a:solidFill>
                <a:srgbClr val="333399"/>
              </a:solidFill>
              <a:latin typeface="Tahoma" pitchFamily="34" charset="0"/>
              <a:cs typeface="+mn-cs"/>
            </a:endParaRPr>
          </a:p>
        </p:txBody>
      </p:sp>
      <p:sp>
        <p:nvSpPr>
          <p:cNvPr id="51208" name="AutoShape 11"/>
          <p:cNvSpPr>
            <a:spLocks noChangeArrowheads="1"/>
          </p:cNvSpPr>
          <p:nvPr/>
        </p:nvSpPr>
        <p:spPr bwMode="auto">
          <a:xfrm rot="-230855">
            <a:off x="8101013" y="1993900"/>
            <a:ext cx="534987" cy="2349500"/>
          </a:xfrm>
          <a:prstGeom prst="curvedLeftArrow">
            <a:avLst>
              <a:gd name="adj1" fmla="val 70073"/>
              <a:gd name="adj2" fmla="val 140147"/>
              <a:gd name="adj3" fmla="val 33333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>
              <a:defRPr/>
            </a:pPr>
            <a:endParaRPr kumimoji="1" lang="zh-CN" altLang="zh-CN" sz="3600">
              <a:solidFill>
                <a:srgbClr val="333399"/>
              </a:solidFill>
              <a:latin typeface="Tahoma" pitchFamily="34" charset="0"/>
              <a:cs typeface="+mn-cs"/>
            </a:endParaRPr>
          </a:p>
        </p:txBody>
      </p:sp>
      <p:sp>
        <p:nvSpPr>
          <p:cNvPr id="51209" name="Text Box 15"/>
          <p:cNvSpPr txBox="1">
            <a:spLocks noChangeArrowheads="1"/>
          </p:cNvSpPr>
          <p:nvPr/>
        </p:nvSpPr>
        <p:spPr bwMode="auto">
          <a:xfrm>
            <a:off x="990600" y="0"/>
            <a:ext cx="5429250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defRPr/>
            </a:pPr>
            <a:r>
              <a:rPr kumimoji="1" lang="zh-CN" altLang="en-US" sz="3600" b="1" dirty="0">
                <a:solidFill>
                  <a:srgbClr val="C00000"/>
                </a:solidFill>
                <a:latin typeface="华文中宋" pitchFamily="2" charset="-122"/>
                <a:ea typeface="华文中宋" pitchFamily="2" charset="-122"/>
              </a:rPr>
              <a:t>粘帖</a:t>
            </a:r>
            <a:r>
              <a:rPr kumimoji="1" lang="zh-CN" altLang="en-US" sz="3600" b="1" dirty="0" smtClean="0">
                <a:solidFill>
                  <a:srgbClr val="C00000"/>
                </a:solidFill>
                <a:latin typeface="华文中宋" pitchFamily="2" charset="-122"/>
                <a:ea typeface="华文中宋" pitchFamily="2" charset="-122"/>
              </a:rPr>
              <a:t>敷料</a:t>
            </a:r>
            <a:endParaRPr kumimoji="1" lang="zh-CN" altLang="en-US" sz="3600" b="1" dirty="0">
              <a:solidFill>
                <a:srgbClr val="C00000"/>
              </a:solidFill>
              <a:latin typeface="华文中宋" pitchFamily="2" charset="-122"/>
              <a:ea typeface="华文中宋" pitchFamily="2" charset="-122"/>
            </a:endParaRPr>
          </a:p>
        </p:txBody>
      </p:sp>
      <p:sp>
        <p:nvSpPr>
          <p:cNvPr id="14" name="圆角矩形 13"/>
          <p:cNvSpPr/>
          <p:nvPr/>
        </p:nvSpPr>
        <p:spPr>
          <a:xfrm>
            <a:off x="685800" y="2895600"/>
            <a:ext cx="3643313" cy="85725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r>
              <a:rPr kumimoji="1" lang="zh-CN" altLang="en-US" sz="2400" b="1" dirty="0">
                <a:solidFill>
                  <a:srgbClr val="000000"/>
                </a:solidFill>
                <a:latin typeface="华文中宋" pitchFamily="2" charset="-122"/>
                <a:ea typeface="华文中宋" pitchFamily="2" charset="-122"/>
              </a:rPr>
              <a:t>敷料中心点无张力垂放于穿刺点，缺口朝延长管</a:t>
            </a:r>
          </a:p>
        </p:txBody>
      </p:sp>
      <p:sp>
        <p:nvSpPr>
          <p:cNvPr id="15" name="圆角矩形 14"/>
          <p:cNvSpPr/>
          <p:nvPr/>
        </p:nvSpPr>
        <p:spPr>
          <a:xfrm>
            <a:off x="5257800" y="2819400"/>
            <a:ext cx="2857500" cy="5715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r>
              <a:rPr kumimoji="1" lang="zh-CN" altLang="en-US" sz="2400" b="1" dirty="0">
                <a:solidFill>
                  <a:srgbClr val="000000"/>
                </a:solidFill>
                <a:latin typeface="华文中宋" pitchFamily="2" charset="-122"/>
                <a:ea typeface="华文中宋" pitchFamily="2" charset="-122"/>
              </a:rPr>
              <a:t>沿导管方向塑形</a:t>
            </a:r>
          </a:p>
        </p:txBody>
      </p:sp>
      <p:sp>
        <p:nvSpPr>
          <p:cNvPr id="16" name="圆角矩形 15"/>
          <p:cNvSpPr/>
          <p:nvPr/>
        </p:nvSpPr>
        <p:spPr>
          <a:xfrm>
            <a:off x="1428750" y="6000750"/>
            <a:ext cx="2428875" cy="700088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r>
              <a:rPr kumimoji="1" lang="zh-CN" altLang="en-US" sz="2400" b="1" dirty="0">
                <a:solidFill>
                  <a:srgbClr val="000000"/>
                </a:solidFill>
                <a:latin typeface="华文中宋" pitchFamily="2" charset="-122"/>
                <a:ea typeface="华文中宋" pitchFamily="2" charset="-122"/>
              </a:rPr>
              <a:t>边撕边框边按压</a:t>
            </a:r>
          </a:p>
        </p:txBody>
      </p:sp>
      <p:sp>
        <p:nvSpPr>
          <p:cNvPr id="18" name="圆角矩形 17"/>
          <p:cNvSpPr/>
          <p:nvPr/>
        </p:nvSpPr>
        <p:spPr>
          <a:xfrm>
            <a:off x="5286375" y="5929313"/>
            <a:ext cx="2714625" cy="700087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r>
              <a:rPr kumimoji="1" lang="zh-CN" altLang="en-US" sz="2400" b="1" dirty="0">
                <a:solidFill>
                  <a:srgbClr val="000000"/>
                </a:solidFill>
                <a:latin typeface="华文中宋" pitchFamily="2" charset="-122"/>
                <a:ea typeface="华文中宋" pitchFamily="2" charset="-122"/>
              </a:rPr>
              <a:t>抚压整块敷料</a:t>
            </a:r>
          </a:p>
        </p:txBody>
      </p:sp>
    </p:spTree>
    <p:extLst>
      <p:ext uri="{BB962C8B-B14F-4D97-AF65-F5344CB8AC3E}">
        <p14:creationId xmlns:p14="http://schemas.microsoft.com/office/powerpoint/2010/main" val="41768336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標題 13"/>
          <p:cNvSpPr>
            <a:spLocks noGrp="1"/>
          </p:cNvSpPr>
          <p:nvPr>
            <p:ph type="title"/>
          </p:nvPr>
        </p:nvSpPr>
        <p:spPr>
          <a:xfrm>
            <a:off x="755576" y="357390"/>
            <a:ext cx="7940675" cy="936625"/>
          </a:xfrm>
        </p:spPr>
        <p:txBody>
          <a:bodyPr>
            <a:noAutofit/>
          </a:bodyPr>
          <a:lstStyle/>
          <a:p>
            <a:pPr algn="ctr"/>
            <a:r>
              <a:rPr lang="zh-CN" altLang="en-US" b="1" dirty="0" smtClean="0">
                <a:solidFill>
                  <a:srgbClr val="C00000"/>
                </a:solidFill>
              </a:rPr>
              <a:t>导管尾端加强固定</a:t>
            </a:r>
          </a:p>
        </p:txBody>
      </p:sp>
      <p:pic>
        <p:nvPicPr>
          <p:cNvPr id="55299" name="Picture 2" descr="C:\Users\a35fwzz\Desktop\JULIE\123___02\IMG_0140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499992" y="1268413"/>
            <a:ext cx="4296544" cy="4536851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5300" name="Picture 4" descr="C:\Users\a35fwzz\Desktop\JULIE\123___02\IMG_0141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11188" y="3573463"/>
            <a:ext cx="3600772" cy="210502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55301" name="Picture 5" descr="C:\Users\a35fwzz\Desktop\JULIE\123___02\IMG_0142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187" y="1268412"/>
            <a:ext cx="3600773" cy="205263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椭圆 1"/>
          <p:cNvSpPr/>
          <p:nvPr/>
        </p:nvSpPr>
        <p:spPr>
          <a:xfrm>
            <a:off x="4932040" y="3730475"/>
            <a:ext cx="1080120" cy="432048"/>
          </a:xfrm>
          <a:prstGeom prst="ellipse">
            <a:avLst/>
          </a:prstGeom>
          <a:solidFill>
            <a:srgbClr val="FFCC9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" name="TextBox 2"/>
          <p:cNvSpPr txBox="1"/>
          <p:nvPr/>
        </p:nvSpPr>
        <p:spPr>
          <a:xfrm>
            <a:off x="4824028" y="3761833"/>
            <a:ext cx="129614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dirty="0" smtClean="0">
                <a:solidFill>
                  <a:srgbClr val="C00000"/>
                </a:solidFill>
                <a:latin typeface="华文中宋" pitchFamily="2" charset="-122"/>
                <a:ea typeface="华文中宋" pitchFamily="2" charset="-122"/>
              </a:rPr>
              <a:t>x</a:t>
            </a:r>
            <a:r>
              <a:rPr lang="zh-CN" altLang="en-US" dirty="0" smtClean="0">
                <a:solidFill>
                  <a:srgbClr val="C00000"/>
                </a:solidFill>
                <a:latin typeface="华文中宋" pitchFamily="2" charset="-122"/>
                <a:ea typeface="华文中宋" pitchFamily="2" charset="-122"/>
              </a:rPr>
              <a:t>年</a:t>
            </a:r>
            <a:r>
              <a:rPr lang="en-US" altLang="zh-CN" dirty="0" smtClean="0">
                <a:solidFill>
                  <a:srgbClr val="C00000"/>
                </a:solidFill>
                <a:latin typeface="华文中宋" pitchFamily="2" charset="-122"/>
                <a:ea typeface="华文中宋" pitchFamily="2" charset="-122"/>
              </a:rPr>
              <a:t>x</a:t>
            </a:r>
            <a:r>
              <a:rPr lang="zh-CN" altLang="en-US" dirty="0" smtClean="0">
                <a:solidFill>
                  <a:srgbClr val="C00000"/>
                </a:solidFill>
                <a:latin typeface="华文中宋" pitchFamily="2" charset="-122"/>
                <a:ea typeface="华文中宋" pitchFamily="2" charset="-122"/>
              </a:rPr>
              <a:t>月</a:t>
            </a:r>
            <a:r>
              <a:rPr lang="en-US" altLang="zh-CN" dirty="0" smtClean="0">
                <a:solidFill>
                  <a:srgbClr val="C00000"/>
                </a:solidFill>
                <a:latin typeface="华文中宋" pitchFamily="2" charset="-122"/>
                <a:ea typeface="华文中宋" pitchFamily="2" charset="-122"/>
              </a:rPr>
              <a:t>x</a:t>
            </a:r>
            <a:r>
              <a:rPr lang="zh-CN" altLang="en-US" dirty="0" smtClean="0">
                <a:solidFill>
                  <a:srgbClr val="C00000"/>
                </a:solidFill>
                <a:latin typeface="华文中宋" pitchFamily="2" charset="-122"/>
                <a:ea typeface="华文中宋" pitchFamily="2" charset="-122"/>
              </a:rPr>
              <a:t>日</a:t>
            </a:r>
            <a:r>
              <a:rPr lang="en-US" altLang="zh-CN" dirty="0" smtClean="0">
                <a:solidFill>
                  <a:srgbClr val="C00000"/>
                </a:solidFill>
                <a:latin typeface="华文中宋" pitchFamily="2" charset="-122"/>
                <a:ea typeface="华文中宋" pitchFamily="2" charset="-122"/>
              </a:rPr>
              <a:t>xxx</a:t>
            </a:r>
            <a:endParaRPr lang="zh-CN" altLang="en-US" dirty="0">
              <a:solidFill>
                <a:srgbClr val="C00000"/>
              </a:solidFill>
              <a:latin typeface="华文中宋" pitchFamily="2" charset="-122"/>
              <a:ea typeface="华文中宋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3889099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5" name="Rectangle 2"/>
          <p:cNvSpPr>
            <a:spLocks noGrp="1" noChangeArrowheads="1"/>
          </p:cNvSpPr>
          <p:nvPr>
            <p:ph type="title"/>
          </p:nvPr>
        </p:nvSpPr>
        <p:spPr>
          <a:xfrm>
            <a:off x="904875" y="714375"/>
            <a:ext cx="7483475" cy="280988"/>
          </a:xfrm>
        </p:spPr>
        <p:txBody>
          <a:bodyPr>
            <a:noAutofit/>
          </a:bodyPr>
          <a:lstStyle/>
          <a:p>
            <a:pPr eaLnBrk="1" hangingPunct="1"/>
            <a:r>
              <a:rPr lang="zh-CN" altLang="en-US" b="1" dirty="0" smtClean="0">
                <a:solidFill>
                  <a:srgbClr val="C00000"/>
                </a:solidFill>
              </a:rPr>
              <a:t>静脉导管穿刺部位的护理</a:t>
            </a:r>
            <a:endParaRPr lang="zh-CN" altLang="en-US" b="1" dirty="0" smtClean="0">
              <a:solidFill>
                <a:schemeClr val="hlink"/>
              </a:solidFill>
            </a:endParaRPr>
          </a:p>
        </p:txBody>
      </p:sp>
      <p:sp>
        <p:nvSpPr>
          <p:cNvPr id="38916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684213" y="4652963"/>
            <a:ext cx="3405187" cy="1671637"/>
          </a:xfrm>
          <a:solidFill>
            <a:srgbClr val="FFE6CD"/>
          </a:solidFill>
          <a:ln>
            <a:solidFill>
              <a:srgbClr val="FFE6CD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>
              <a:lnSpc>
                <a:spcPct val="80000"/>
              </a:lnSpc>
            </a:pPr>
            <a:endParaRPr lang="zh-CN" altLang="en-US" sz="2000" b="1" dirty="0" smtClean="0">
              <a:ea typeface="宋体" pitchFamily="2" charset="-122"/>
            </a:endParaRPr>
          </a:p>
          <a:p>
            <a:pPr eaLnBrk="1" hangingPunct="1">
              <a:lnSpc>
                <a:spcPct val="80000"/>
              </a:lnSpc>
              <a:buClr>
                <a:srgbClr val="002060"/>
              </a:buClr>
              <a:buFont typeface="Wingdings" pitchFamily="2" charset="2"/>
              <a:buChar char="Ø"/>
            </a:pPr>
            <a:r>
              <a:rPr lang="zh-CN" altLang="en-US" sz="2000" b="1" dirty="0" smtClean="0">
                <a:latin typeface="楷体" pitchFamily="49" charset="-122"/>
                <a:ea typeface="楷体" pitchFamily="49" charset="-122"/>
              </a:rPr>
              <a:t>固定导管的胶带必须是无菌的</a:t>
            </a:r>
          </a:p>
          <a:p>
            <a:pPr eaLnBrk="1" hangingPunct="1">
              <a:lnSpc>
                <a:spcPct val="80000"/>
              </a:lnSpc>
              <a:buClr>
                <a:srgbClr val="002060"/>
              </a:buClr>
              <a:buFont typeface="Wingdings" pitchFamily="2" charset="2"/>
              <a:buChar char="Ø"/>
            </a:pPr>
            <a:r>
              <a:rPr lang="zh-CN" altLang="en-US" sz="2000" b="1" dirty="0" smtClean="0">
                <a:latin typeface="楷体" pitchFamily="49" charset="-122"/>
                <a:ea typeface="楷体" pitchFamily="49" charset="-122"/>
              </a:rPr>
              <a:t>或者是无菌外科缝线</a:t>
            </a:r>
          </a:p>
        </p:txBody>
      </p:sp>
      <p:sp>
        <p:nvSpPr>
          <p:cNvPr id="38917" name="Rectangle 4"/>
          <p:cNvSpPr>
            <a:spLocks noGrp="1" noChangeArrowheads="1"/>
          </p:cNvSpPr>
          <p:nvPr>
            <p:ph type="body" sz="half" idx="2"/>
          </p:nvPr>
        </p:nvSpPr>
        <p:spPr>
          <a:xfrm>
            <a:off x="5076826" y="4724400"/>
            <a:ext cx="3383606" cy="1584920"/>
          </a:xfrm>
          <a:solidFill>
            <a:srgbClr val="FFFF00"/>
          </a:solidFill>
        </p:spPr>
        <p:txBody>
          <a:bodyPr>
            <a:normAutofit/>
          </a:bodyPr>
          <a:lstStyle/>
          <a:p>
            <a:pPr eaLnBrk="1" hangingPunct="1">
              <a:lnSpc>
                <a:spcPct val="120000"/>
              </a:lnSpc>
              <a:buFont typeface="Wingdings" pitchFamily="2" charset="2"/>
              <a:buNone/>
            </a:pPr>
            <a:r>
              <a:rPr lang="zh-CN" altLang="en-US" sz="2000" b="1" i="1" dirty="0" smtClean="0">
                <a:ea typeface="宋体" pitchFamily="2" charset="-122"/>
              </a:rPr>
              <a:t>   </a:t>
            </a:r>
            <a:r>
              <a:rPr lang="zh-CN" altLang="en-US" sz="2000" b="1" dirty="0" smtClean="0">
                <a:latin typeface="楷体" pitchFamily="49" charset="-122"/>
                <a:ea typeface="楷体" pitchFamily="49" charset="-122"/>
              </a:rPr>
              <a:t>胶带或缝线绝对不可直接固定导管</a:t>
            </a:r>
            <a:r>
              <a:rPr lang="en-US" altLang="zh-CN" sz="2000" b="1" dirty="0" smtClean="0">
                <a:latin typeface="楷体" pitchFamily="49" charset="-122"/>
                <a:ea typeface="楷体" pitchFamily="49" charset="-122"/>
              </a:rPr>
              <a:t>,</a:t>
            </a:r>
            <a:r>
              <a:rPr lang="zh-CN" altLang="en-US" sz="2000" b="1" dirty="0" smtClean="0">
                <a:latin typeface="楷体" pitchFamily="49" charset="-122"/>
                <a:ea typeface="楷体" pitchFamily="49" charset="-122"/>
              </a:rPr>
              <a:t>一定固定在导管可移动的固定翼或连接器上</a:t>
            </a:r>
            <a:r>
              <a:rPr lang="en-US" altLang="zh-CN" sz="2000" b="1" dirty="0" smtClean="0">
                <a:latin typeface="楷体" pitchFamily="49" charset="-122"/>
                <a:ea typeface="楷体" pitchFamily="49" charset="-122"/>
              </a:rPr>
              <a:t>.</a:t>
            </a:r>
            <a:endParaRPr lang="en-US" altLang="zh-CN" sz="2400" b="1" dirty="0" smtClean="0">
              <a:latin typeface="楷体" pitchFamily="49" charset="-122"/>
              <a:ea typeface="楷体" pitchFamily="49" charset="-122"/>
            </a:endParaRPr>
          </a:p>
        </p:txBody>
      </p:sp>
      <p:pic>
        <p:nvPicPr>
          <p:cNvPr id="38918" name="Picture 5" descr="picc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6056" y="2133600"/>
            <a:ext cx="3384375" cy="236378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8919" name="AutoShape 6"/>
          <p:cNvSpPr>
            <a:spLocks noChangeArrowheads="1"/>
          </p:cNvSpPr>
          <p:nvPr/>
        </p:nvSpPr>
        <p:spPr bwMode="auto">
          <a:xfrm rot="10800000">
            <a:off x="4243046" y="5157191"/>
            <a:ext cx="833009" cy="576263"/>
          </a:xfrm>
          <a:prstGeom prst="leftArrow">
            <a:avLst>
              <a:gd name="adj1" fmla="val 50417"/>
              <a:gd name="adj2" fmla="val 50787"/>
            </a:avLst>
          </a:prstGeom>
          <a:solidFill>
            <a:srgbClr val="33996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zh-CN" altLang="en-US">
              <a:ea typeface="宋体" pitchFamily="2" charset="-122"/>
            </a:endParaRPr>
          </a:p>
        </p:txBody>
      </p:sp>
      <p:pic>
        <p:nvPicPr>
          <p:cNvPr id="38920" name="Picture 7" descr="IMG_1062"/>
          <p:cNvPicPr>
            <a:picLocks noChangeAspect="1" noChangeArrowheads="1"/>
          </p:cNvPicPr>
          <p:nvPr/>
        </p:nvPicPr>
        <p:blipFill>
          <a:blip r:embed="rId3">
            <a:lum bright="18000" contrast="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2133600"/>
            <a:ext cx="3384376" cy="236378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83016" name="Rectangle 8"/>
          <p:cNvSpPr>
            <a:spLocks noChangeArrowheads="1"/>
          </p:cNvSpPr>
          <p:nvPr/>
        </p:nvSpPr>
        <p:spPr bwMode="auto">
          <a:xfrm>
            <a:off x="2268538" y="2420938"/>
            <a:ext cx="1223962" cy="1081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/>
            <a:r>
              <a:rPr lang="zh-CN" altLang="en-US" sz="6600" b="1" dirty="0">
                <a:solidFill>
                  <a:srgbClr val="FF3300"/>
                </a:solidFill>
                <a:ea typeface="宋体" pitchFamily="2" charset="-122"/>
              </a:rPr>
              <a:t>√</a:t>
            </a:r>
          </a:p>
        </p:txBody>
      </p:sp>
      <p:sp>
        <p:nvSpPr>
          <p:cNvPr id="683017" name="Rectangle 9"/>
          <p:cNvSpPr>
            <a:spLocks noChangeArrowheads="1"/>
          </p:cNvSpPr>
          <p:nvPr/>
        </p:nvSpPr>
        <p:spPr bwMode="auto">
          <a:xfrm>
            <a:off x="5796136" y="1874044"/>
            <a:ext cx="1223963" cy="1441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/>
            <a:r>
              <a:rPr lang="zh-CN" altLang="en-US" sz="6600" b="1" dirty="0">
                <a:solidFill>
                  <a:srgbClr val="FF3300"/>
                </a:solidFill>
                <a:ea typeface="宋体" pitchFamily="2" charset="-122"/>
              </a:rPr>
              <a:t>√</a:t>
            </a:r>
          </a:p>
        </p:txBody>
      </p:sp>
    </p:spTree>
    <p:extLst>
      <p:ext uri="{BB962C8B-B14F-4D97-AF65-F5344CB8AC3E}">
        <p14:creationId xmlns:p14="http://schemas.microsoft.com/office/powerpoint/2010/main" val="29978981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30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830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830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7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30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6830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6830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83016" grpId="0"/>
      <p:bldP spid="683017" grpId="0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2" descr="JINMA固定"/>
          <p:cNvPicPr>
            <a:picLocks noGrp="1" noChangeAspect="1" noChangeArrowheads="1"/>
          </p:cNvPicPr>
          <p:nvPr>
            <p:ph type="body" idx="4294967295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990600" y="3810000"/>
            <a:ext cx="3170238" cy="2378075"/>
          </a:xfrm>
          <a:noFill/>
        </p:spPr>
      </p:pic>
      <p:graphicFrame>
        <p:nvGraphicFramePr>
          <p:cNvPr id="1026" name="Object 3"/>
          <p:cNvGraphicFramePr>
            <a:graphicFrameLocks noGrp="1" noChangeAspect="1"/>
          </p:cNvGraphicFramePr>
          <p:nvPr>
            <p:ph idx="1"/>
          </p:nvPr>
        </p:nvGraphicFramePr>
        <p:xfrm>
          <a:off x="4356100" y="2852738"/>
          <a:ext cx="3232150" cy="22621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7672" name="Photo Editor Photo" r:id="rId4" imgW="3323810" imgH="2476190" progId="MSPhotoEd.3">
                  <p:embed/>
                </p:oleObj>
              </mc:Choice>
              <mc:Fallback>
                <p:oleObj name="Photo Editor Photo" r:id="rId4" imgW="3323810" imgH="2476190" progId="MSPhotoEd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356100" y="2852738"/>
                        <a:ext cx="3232150" cy="226218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028" name="Picture 4" descr="JINMA固定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600" y="1295400"/>
            <a:ext cx="3149600" cy="2395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9" name="AutoShape 5"/>
          <p:cNvSpPr>
            <a:spLocks noChangeArrowheads="1"/>
          </p:cNvSpPr>
          <p:nvPr/>
        </p:nvSpPr>
        <p:spPr bwMode="auto">
          <a:xfrm>
            <a:off x="4572000" y="765175"/>
            <a:ext cx="3568700" cy="514350"/>
          </a:xfrm>
          <a:prstGeom prst="wedgeRoundRectCallout">
            <a:avLst>
              <a:gd name="adj1" fmla="val -94171"/>
              <a:gd name="adj2" fmla="val 245681"/>
              <a:gd name="adj3" fmla="val 16667"/>
            </a:avLst>
          </a:prstGeom>
          <a:solidFill>
            <a:srgbClr val="B7C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algn="ctr"/>
            <a:r>
              <a:rPr lang="zh-CN" altLang="en-US" sz="2000" b="1">
                <a:ea typeface="宋体" charset="-122"/>
              </a:rPr>
              <a:t>记录标签封闭针座处</a:t>
            </a:r>
          </a:p>
        </p:txBody>
      </p:sp>
      <p:sp>
        <p:nvSpPr>
          <p:cNvPr id="1030" name="AutoShape 6"/>
          <p:cNvSpPr>
            <a:spLocks noChangeArrowheads="1"/>
          </p:cNvSpPr>
          <p:nvPr/>
        </p:nvSpPr>
        <p:spPr bwMode="auto">
          <a:xfrm>
            <a:off x="4267200" y="5715000"/>
            <a:ext cx="2971800" cy="533400"/>
          </a:xfrm>
          <a:prstGeom prst="wedgeRoundRectCallout">
            <a:avLst>
              <a:gd name="adj1" fmla="val -112125"/>
              <a:gd name="adj2" fmla="val -237796"/>
              <a:gd name="adj3" fmla="val 16667"/>
            </a:avLst>
          </a:prstGeom>
          <a:solidFill>
            <a:srgbClr val="B7C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algn="ctr"/>
            <a:r>
              <a:rPr lang="zh-CN" altLang="en-US" sz="2000" b="1">
                <a:ea typeface="宋体" charset="-122"/>
              </a:rPr>
              <a:t>高举平台法固定肝素帽</a:t>
            </a:r>
          </a:p>
        </p:txBody>
      </p:sp>
      <p:sp>
        <p:nvSpPr>
          <p:cNvPr id="1031" name="AutoShape 7"/>
          <p:cNvSpPr>
            <a:spLocks noChangeArrowheads="1"/>
          </p:cNvSpPr>
          <p:nvPr/>
        </p:nvSpPr>
        <p:spPr bwMode="auto">
          <a:xfrm>
            <a:off x="5410200" y="1905000"/>
            <a:ext cx="3276600" cy="838200"/>
          </a:xfrm>
          <a:prstGeom prst="wedgeRoundRectCallout">
            <a:avLst>
              <a:gd name="adj1" fmla="val -65505"/>
              <a:gd name="adj2" fmla="val 202083"/>
              <a:gd name="adj3" fmla="val 16667"/>
            </a:avLst>
          </a:prstGeom>
          <a:solidFill>
            <a:srgbClr val="B7C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algn="ctr"/>
            <a:r>
              <a:rPr lang="zh-CN" altLang="en-US" sz="2000" b="1">
                <a:ea typeface="宋体" charset="-122"/>
              </a:rPr>
              <a:t>肝素帽高于导管尖端， “</a:t>
            </a:r>
            <a:r>
              <a:rPr lang="en-US" altLang="zh-CN" sz="2000" b="1">
                <a:ea typeface="宋体" charset="-122"/>
              </a:rPr>
              <a:t>U”</a:t>
            </a:r>
            <a:r>
              <a:rPr lang="zh-CN" altLang="en-US" sz="2000" b="1">
                <a:ea typeface="宋体" charset="-122"/>
              </a:rPr>
              <a:t>型固定延长管</a:t>
            </a:r>
          </a:p>
        </p:txBody>
      </p:sp>
      <p:sp>
        <p:nvSpPr>
          <p:cNvPr id="1032" name="Rectangle 8"/>
          <p:cNvSpPr>
            <a:spLocks noChangeArrowheads="1"/>
          </p:cNvSpPr>
          <p:nvPr/>
        </p:nvSpPr>
        <p:spPr bwMode="auto">
          <a:xfrm>
            <a:off x="827088" y="476250"/>
            <a:ext cx="2662237" cy="476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/>
          <a:p>
            <a:pPr marL="363538" indent="-363538" algn="ctr">
              <a:lnSpc>
                <a:spcPct val="90000"/>
              </a:lnSpc>
              <a:spcBef>
                <a:spcPct val="40000"/>
              </a:spcBef>
              <a:buClr>
                <a:srgbClr val="000066"/>
              </a:buClr>
              <a:buSzPct val="80000"/>
              <a:buFont typeface="Wingdings" pitchFamily="2" charset="2"/>
              <a:buNone/>
            </a:pPr>
            <a:r>
              <a:rPr lang="zh-CN" altLang="en-US" sz="2800" b="1">
                <a:ea typeface="宋体" charset="-122"/>
              </a:rPr>
              <a:t>固定要点：</a:t>
            </a:r>
          </a:p>
        </p:txBody>
      </p:sp>
    </p:spTree>
    <p:extLst>
      <p:ext uri="{BB962C8B-B14F-4D97-AF65-F5344CB8AC3E}">
        <p14:creationId xmlns:p14="http://schemas.microsoft.com/office/powerpoint/2010/main" val="2563025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4" descr="1370965200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4168" y="4005262"/>
            <a:ext cx="2736304" cy="256104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5538" name="Picture 2" descr="IMG_0919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084168" y="1628775"/>
            <a:ext cx="2736304" cy="2166938"/>
          </a:xfrm>
          <a:ln w="28575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65539" name="Picture 3" descr="cvcsecurity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056" t="15054" r="8235"/>
          <a:stretch>
            <a:fillRect/>
          </a:stretch>
        </p:blipFill>
        <p:spPr bwMode="auto">
          <a:xfrm>
            <a:off x="3419872" y="1628775"/>
            <a:ext cx="2520280" cy="2152650"/>
          </a:xfrm>
          <a:prstGeom prst="rect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5542" name="Picture 6" descr="IMG_0813"/>
          <p:cNvPicPr>
            <a:picLocks noChangeAspect="1" noChangeArrowheads="1"/>
          </p:cNvPicPr>
          <p:nvPr/>
        </p:nvPicPr>
        <p:blipFill>
          <a:blip r:embed="rId5">
            <a:lum bright="12000" contrast="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71" r="11128"/>
          <a:stretch>
            <a:fillRect/>
          </a:stretch>
        </p:blipFill>
        <p:spPr bwMode="auto">
          <a:xfrm>
            <a:off x="611188" y="1628775"/>
            <a:ext cx="2572780" cy="2166938"/>
          </a:xfrm>
          <a:prstGeom prst="rect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5544" name="Rectangle 8"/>
          <p:cNvSpPr>
            <a:spLocks noGrp="1" noChangeArrowheads="1"/>
          </p:cNvSpPr>
          <p:nvPr>
            <p:ph type="title"/>
          </p:nvPr>
        </p:nvSpPr>
        <p:spPr>
          <a:xfrm>
            <a:off x="504031" y="846930"/>
            <a:ext cx="8351837" cy="385763"/>
          </a:xfrm>
        </p:spPr>
        <p:txBody>
          <a:bodyPr>
            <a:noAutofit/>
          </a:bodyPr>
          <a:lstStyle/>
          <a:p>
            <a:pPr algn="ctr"/>
            <a:r>
              <a:rPr lang="zh-CN" altLang="en-US" sz="3200" b="1" dirty="0">
                <a:solidFill>
                  <a:srgbClr val="C00000"/>
                </a:solidFill>
              </a:rPr>
              <a:t>正确的导管固定</a:t>
            </a:r>
            <a:r>
              <a:rPr lang="zh-CN" altLang="en-US" sz="3200" b="1" dirty="0" smtClean="0">
                <a:solidFill>
                  <a:srgbClr val="C00000"/>
                </a:solidFill>
              </a:rPr>
              <a:t>可以帮助</a:t>
            </a:r>
            <a:r>
              <a:rPr lang="zh-CN" altLang="en-US" sz="3200" b="1" dirty="0">
                <a:solidFill>
                  <a:srgbClr val="C00000"/>
                </a:solidFill>
              </a:rPr>
              <a:t>临床</a:t>
            </a:r>
            <a:r>
              <a:rPr lang="zh-CN" altLang="en-US" sz="3200" b="1" dirty="0" smtClean="0">
                <a:solidFill>
                  <a:srgbClr val="C00000"/>
                </a:solidFill>
              </a:rPr>
              <a:t>促进病人</a:t>
            </a:r>
            <a:r>
              <a:rPr lang="zh-CN" altLang="en-US" sz="3200" b="1" dirty="0">
                <a:solidFill>
                  <a:srgbClr val="C00000"/>
                </a:solidFill>
              </a:rPr>
              <a:t>的安全</a:t>
            </a:r>
            <a:br>
              <a:rPr lang="zh-CN" altLang="en-US" sz="3200" b="1" dirty="0">
                <a:solidFill>
                  <a:srgbClr val="C00000"/>
                </a:solidFill>
              </a:rPr>
            </a:br>
            <a:endParaRPr lang="zh-CN" altLang="en-US" sz="3200" b="1" dirty="0" smtClean="0">
              <a:solidFill>
                <a:srgbClr val="C00000"/>
              </a:solidFill>
            </a:endParaRPr>
          </a:p>
        </p:txBody>
      </p:sp>
      <p:pic>
        <p:nvPicPr>
          <p:cNvPr id="10" name="Picture 2" descr="1866200756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187" y="4005263"/>
            <a:ext cx="2572781" cy="256104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3" descr="721041856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9873" y="4005263"/>
            <a:ext cx="2520280" cy="256104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844639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92696"/>
            <a:ext cx="9144000" cy="593194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6202643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zh-CN" altLang="en-US" sz="4000" b="1" dirty="0">
                <a:solidFill>
                  <a:srgbClr val="C00000"/>
                </a:solidFill>
                <a:cs typeface="+mn-cs"/>
              </a:rPr>
              <a:t>管路安全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lnSpc>
                <a:spcPct val="150000"/>
              </a:lnSpc>
              <a:buClr>
                <a:srgbClr val="002060"/>
              </a:buClr>
              <a:buFont typeface="Wingdings" pitchFamily="2" charset="2"/>
              <a:buChar char="Ø"/>
            </a:pPr>
            <a:r>
              <a:rPr lang="zh-TW" altLang="en-US" dirty="0"/>
              <a:t>人工</a:t>
            </a:r>
            <a:r>
              <a:rPr lang="zh-CN" altLang="en-US" dirty="0"/>
              <a:t>管</a:t>
            </a:r>
            <a:r>
              <a:rPr lang="zh-TW" altLang="en-US" dirty="0"/>
              <a:t>路的</a:t>
            </a:r>
            <a:r>
              <a:rPr lang="zh-CN" altLang="en-US" dirty="0" smtClean="0"/>
              <a:t>设</a:t>
            </a:r>
            <a:r>
              <a:rPr lang="zh-TW" altLang="en-US" dirty="0" smtClean="0"/>
              <a:t>置</a:t>
            </a:r>
            <a:r>
              <a:rPr lang="zh-CN" altLang="en-US" dirty="0" smtClean="0"/>
              <a:t>是维护</a:t>
            </a:r>
            <a:r>
              <a:rPr lang="zh-TW" altLang="en-US" dirty="0"/>
              <a:t>病人生命安全的重要</a:t>
            </a:r>
            <a:r>
              <a:rPr lang="zh-CN" altLang="en-US" dirty="0"/>
              <a:t>设备</a:t>
            </a:r>
            <a:endParaRPr lang="en-US" altLang="zh-CN" dirty="0"/>
          </a:p>
          <a:p>
            <a:pPr marL="0" indent="0">
              <a:lnSpc>
                <a:spcPct val="150000"/>
              </a:lnSpc>
              <a:buNone/>
            </a:pPr>
            <a:r>
              <a:rPr lang="zh-TW" altLang="en-US" dirty="0"/>
              <a:t>      </a:t>
            </a:r>
            <a:r>
              <a:rPr lang="zh-TW" altLang="en-US" sz="2200" dirty="0" smtClean="0"/>
              <a:t>人工</a:t>
            </a:r>
            <a:r>
              <a:rPr lang="zh-CN" altLang="en-US" sz="2200" dirty="0" smtClean="0"/>
              <a:t>气</a:t>
            </a:r>
            <a:r>
              <a:rPr lang="zh-TW" altLang="en-US" sz="2200" dirty="0" smtClean="0"/>
              <a:t>道、</a:t>
            </a:r>
            <a:r>
              <a:rPr lang="zh-CN" altLang="en-US" sz="2200" dirty="0" smtClean="0"/>
              <a:t>输液系统</a:t>
            </a:r>
            <a:r>
              <a:rPr lang="zh-TW" altLang="en-US" sz="2200" dirty="0" smtClean="0"/>
              <a:t>、</a:t>
            </a:r>
            <a:r>
              <a:rPr lang="zh-TW" altLang="en-US" sz="2200" dirty="0"/>
              <a:t>鼻胃管、尿管、</a:t>
            </a:r>
            <a:r>
              <a:rPr lang="zh-TW" altLang="en-US" sz="2200" dirty="0" smtClean="0"/>
              <a:t>各</a:t>
            </a:r>
            <a:r>
              <a:rPr lang="zh-CN" altLang="en-US" sz="2200" dirty="0" smtClean="0"/>
              <a:t>种</a:t>
            </a:r>
            <a:r>
              <a:rPr lang="zh-TW" altLang="en-US" sz="2200" dirty="0" smtClean="0"/>
              <a:t>引流管</a:t>
            </a:r>
            <a:r>
              <a:rPr lang="en-US" altLang="zh-CN" sz="2200" dirty="0" smtClean="0"/>
              <a:t>……</a:t>
            </a:r>
            <a:endParaRPr lang="en-US" altLang="zh-TW" sz="2200" dirty="0"/>
          </a:p>
          <a:p>
            <a:pPr>
              <a:lnSpc>
                <a:spcPct val="150000"/>
              </a:lnSpc>
              <a:buClr>
                <a:srgbClr val="002060"/>
              </a:buClr>
              <a:buFont typeface="Wingdings" pitchFamily="2" charset="2"/>
              <a:buChar char="Ø"/>
            </a:pPr>
            <a:r>
              <a:rPr lang="zh-CN" altLang="en-US" dirty="0"/>
              <a:t>照护</a:t>
            </a:r>
            <a:r>
              <a:rPr lang="zh-TW" altLang="en-US" dirty="0"/>
              <a:t>不慎</a:t>
            </a:r>
            <a:r>
              <a:rPr lang="zh-CN" altLang="en-US" dirty="0"/>
              <a:t>导致</a:t>
            </a:r>
            <a:r>
              <a:rPr lang="zh-TW" altLang="en-US" dirty="0"/>
              <a:t>意外</a:t>
            </a:r>
            <a:r>
              <a:rPr lang="zh-CN" altLang="en-US" dirty="0"/>
              <a:t>，</a:t>
            </a:r>
            <a:r>
              <a:rPr lang="zh-TW" altLang="en-US" dirty="0"/>
              <a:t>可能引</a:t>
            </a:r>
            <a:r>
              <a:rPr lang="zh-CN" altLang="en-US" dirty="0"/>
              <a:t>发严重</a:t>
            </a:r>
            <a:r>
              <a:rPr lang="zh-CN" altLang="en-US" dirty="0" smtClean="0"/>
              <a:t>合并症</a:t>
            </a:r>
            <a:endParaRPr lang="en-US" altLang="zh-CN" dirty="0"/>
          </a:p>
          <a:p>
            <a:pPr>
              <a:lnSpc>
                <a:spcPct val="150000"/>
              </a:lnSpc>
              <a:buClr>
                <a:srgbClr val="002060"/>
              </a:buClr>
              <a:buFont typeface="Wingdings" pitchFamily="2" charset="2"/>
              <a:buChar char="Ø"/>
            </a:pPr>
            <a:r>
              <a:rPr lang="en-US" altLang="zh-CN" dirty="0" smtClean="0"/>
              <a:t>97</a:t>
            </a:r>
            <a:r>
              <a:rPr lang="zh-CN" altLang="en-US" dirty="0"/>
              <a:t>年起列为病人安全年度目标重要</a:t>
            </a:r>
            <a:r>
              <a:rPr lang="zh-CN" altLang="en-US" dirty="0" smtClean="0"/>
              <a:t>议题</a:t>
            </a:r>
            <a:endParaRPr lang="en-US" altLang="zh-CN" dirty="0" smtClean="0"/>
          </a:p>
          <a:p>
            <a:pPr marL="0" indent="0">
              <a:lnSpc>
                <a:spcPct val="150000"/>
              </a:lnSpc>
              <a:buNone/>
            </a:pPr>
            <a:r>
              <a:rPr lang="en-US" altLang="zh-CN" dirty="0"/>
              <a:t> </a:t>
            </a:r>
            <a:r>
              <a:rPr lang="en-US" altLang="zh-CN" dirty="0" smtClean="0"/>
              <a:t>              </a:t>
            </a:r>
            <a:r>
              <a:rPr lang="zh-CN" altLang="en-US" sz="4000" dirty="0" smtClean="0"/>
              <a:t>“</a:t>
            </a:r>
            <a:r>
              <a:rPr lang="zh-CN" altLang="en-US" sz="4000" dirty="0" smtClean="0">
                <a:solidFill>
                  <a:srgbClr val="C00000"/>
                </a:solidFill>
              </a:rPr>
              <a:t>提升管路安全</a:t>
            </a:r>
            <a:r>
              <a:rPr lang="zh-CN" altLang="en-US" sz="4000" dirty="0" smtClean="0"/>
              <a:t>”</a:t>
            </a:r>
            <a:endParaRPr lang="zh-CN" altLang="en-US" sz="4000" dirty="0"/>
          </a:p>
          <a:p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4048274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571" name="灯片编号占位符 3"/>
          <p:cNvSpPr txBox="1">
            <a:spLocks noGrp="1" noChangeArrowheads="1"/>
          </p:cNvSpPr>
          <p:nvPr/>
        </p:nvSpPr>
        <p:spPr bwMode="auto">
          <a:xfrm>
            <a:off x="4114800" y="6400800"/>
            <a:ext cx="914400" cy="2838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45720" rIns="45720" anchor="ctr"/>
          <a:lstStyle>
            <a:lvl1pPr>
              <a:defRPr sz="32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1pPr>
            <a:lvl2pPr>
              <a:defRPr sz="28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2pPr>
            <a:lvl3pPr>
              <a:defRPr sz="24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3pPr>
            <a:lvl4pPr>
              <a:defRPr sz="20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4pPr>
            <a:lvl5pPr>
              <a:defRPr sz="20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5pPr>
            <a:lvl6pPr eaLnBrk="0" fontAlgn="base" hangingPunct="0"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6pPr>
            <a:lvl7pPr eaLnBrk="0" fontAlgn="base" hangingPunct="0"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7pPr>
            <a:lvl8pPr eaLnBrk="0" fontAlgn="base" hangingPunct="0"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8pPr>
            <a:lvl9pPr eaLnBrk="0" fontAlgn="base" hangingPunct="0"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9pPr>
          </a:lstStyle>
          <a:p>
            <a:pPr algn="ctr" eaLnBrk="1" hangingPunct="1">
              <a:buFont typeface="Arial" pitchFamily="34" charset="0"/>
              <a:buNone/>
            </a:pPr>
            <a:fld id="{828BFC8D-04F6-4382-9A77-C67C46431233}" type="slidenum">
              <a:rPr lang="zh-CN" altLang="en-US" sz="1100">
                <a:solidFill>
                  <a:srgbClr val="898989"/>
                </a:solidFill>
                <a:latin typeface="Arial" pitchFamily="34" charset="0"/>
              </a:rPr>
              <a:pPr algn="ctr" eaLnBrk="1" hangingPunct="1">
                <a:buFont typeface="Arial" pitchFamily="34" charset="0"/>
                <a:buNone/>
              </a:pPr>
              <a:t>50</a:t>
            </a:fld>
            <a:endParaRPr lang="zh-CN" altLang="en-US" sz="1800">
              <a:latin typeface="Arial" pitchFamily="34" charset="0"/>
            </a:endParaRPr>
          </a:p>
        </p:txBody>
      </p:sp>
      <p:sp>
        <p:nvSpPr>
          <p:cNvPr id="109572" name="AutoShape 4"/>
          <p:cNvSpPr>
            <a:spLocks noChangeArrowheads="1"/>
          </p:cNvSpPr>
          <p:nvPr/>
        </p:nvSpPr>
        <p:spPr bwMode="auto">
          <a:xfrm>
            <a:off x="6299200" y="4002406"/>
            <a:ext cx="2376488" cy="2360294"/>
          </a:xfrm>
          <a:prstGeom prst="roundRect">
            <a:avLst>
              <a:gd name="adj" fmla="val 0"/>
            </a:avLst>
          </a:prstGeom>
          <a:noFill/>
          <a:ln w="3175">
            <a:solidFill>
              <a:srgbClr val="969696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marL="357188" indent="-357188" eaLnBrk="1" hangingPunct="1">
              <a:buFont typeface="Arial" pitchFamily="34" charset="0"/>
              <a:buNone/>
            </a:pPr>
            <a:endParaRPr lang="en-US" altLang="zh-CN"/>
          </a:p>
        </p:txBody>
      </p:sp>
      <p:sp>
        <p:nvSpPr>
          <p:cNvPr id="109573" name="AutoShape 6"/>
          <p:cNvSpPr>
            <a:spLocks noChangeArrowheads="1"/>
          </p:cNvSpPr>
          <p:nvPr/>
        </p:nvSpPr>
        <p:spPr bwMode="auto">
          <a:xfrm>
            <a:off x="3348039" y="4002406"/>
            <a:ext cx="2447925" cy="2413634"/>
          </a:xfrm>
          <a:prstGeom prst="roundRect">
            <a:avLst>
              <a:gd name="adj" fmla="val 0"/>
            </a:avLst>
          </a:prstGeom>
          <a:noFill/>
          <a:ln w="3175">
            <a:solidFill>
              <a:srgbClr val="969696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marL="357188" indent="-357188" eaLnBrk="1" hangingPunct="1">
              <a:buFont typeface="Arial" pitchFamily="34" charset="0"/>
              <a:buNone/>
            </a:pPr>
            <a:endParaRPr lang="en-US" altLang="zh-CN"/>
          </a:p>
        </p:txBody>
      </p:sp>
      <p:sp>
        <p:nvSpPr>
          <p:cNvPr id="109574" name="Rectangle 7"/>
          <p:cNvSpPr>
            <a:spLocks noChangeArrowheads="1"/>
          </p:cNvSpPr>
          <p:nvPr/>
        </p:nvSpPr>
        <p:spPr bwMode="auto">
          <a:xfrm>
            <a:off x="465137" y="1102996"/>
            <a:ext cx="8207375" cy="518160"/>
          </a:xfrm>
          <a:prstGeom prst="rect">
            <a:avLst/>
          </a:prstGeom>
          <a:noFill/>
          <a:ln w="9525">
            <a:solidFill>
              <a:srgbClr val="969696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algn="ctr" eaLnBrk="1" hangingPunct="1">
              <a:buFont typeface="Arial" pitchFamily="34" charset="0"/>
              <a:buNone/>
            </a:pPr>
            <a:r>
              <a:rPr lang="en-US" altLang="zh-CN" sz="2800" b="1" dirty="0">
                <a:latin typeface="黑体" pitchFamily="49" charset="-122"/>
                <a:ea typeface="黑体" pitchFamily="49" charset="-122"/>
              </a:rPr>
              <a:t> </a:t>
            </a:r>
            <a:r>
              <a:rPr lang="zh-CN" altLang="en-US" sz="3600" b="1" dirty="0">
                <a:solidFill>
                  <a:srgbClr val="C00000"/>
                </a:solidFill>
                <a:latin typeface="华文中宋" pitchFamily="2" charset="-122"/>
                <a:ea typeface="华文中宋" pitchFamily="2" charset="-122"/>
              </a:rPr>
              <a:t>根据患者的不同情况给予相应的约束</a:t>
            </a:r>
          </a:p>
        </p:txBody>
      </p:sp>
      <p:sp>
        <p:nvSpPr>
          <p:cNvPr id="109575" name="AutoShape 8"/>
          <p:cNvSpPr>
            <a:spLocks noChangeArrowheads="1"/>
          </p:cNvSpPr>
          <p:nvPr/>
        </p:nvSpPr>
        <p:spPr bwMode="auto">
          <a:xfrm>
            <a:off x="468314" y="4002406"/>
            <a:ext cx="2376487" cy="2360294"/>
          </a:xfrm>
          <a:prstGeom prst="roundRect">
            <a:avLst>
              <a:gd name="adj" fmla="val 0"/>
            </a:avLst>
          </a:prstGeom>
          <a:noFill/>
          <a:ln w="3175">
            <a:solidFill>
              <a:srgbClr val="969696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marL="357188" indent="-357188" eaLnBrk="1" hangingPunct="1">
              <a:buFont typeface="Arial" pitchFamily="34" charset="0"/>
              <a:buNone/>
            </a:pPr>
            <a:endParaRPr lang="en-US" altLang="zh-CN"/>
          </a:p>
        </p:txBody>
      </p:sp>
      <p:pic>
        <p:nvPicPr>
          <p:cNvPr id="109576" name="Picture 3" descr="D:\科室\suo\icu学组\新照片\照片 008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99200" y="2139316"/>
            <a:ext cx="2376488" cy="18211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9577" name="Picture 4" descr="D:\科室\suo\icu学组\新照片\照片 020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48039" y="2186940"/>
            <a:ext cx="2447925" cy="17887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9578" name="Picture 5" descr="D:\科室\suo\icu学组\新照片\照片 027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314" y="2202180"/>
            <a:ext cx="2376487" cy="17583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9579" name="矩形 1"/>
          <p:cNvSpPr>
            <a:spLocks noChangeArrowheads="1"/>
          </p:cNvSpPr>
          <p:nvPr/>
        </p:nvSpPr>
        <p:spPr bwMode="auto">
          <a:xfrm>
            <a:off x="3416300" y="4015740"/>
            <a:ext cx="2305050" cy="19389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eaLnBrk="1" hangingPunct="1">
              <a:buFont typeface="Arial" pitchFamily="34" charset="0"/>
              <a:buNone/>
            </a:pPr>
            <a:r>
              <a:rPr lang="zh-CN" altLang="en-US" sz="2400" b="1" dirty="0">
                <a:solidFill>
                  <a:srgbClr val="002060"/>
                </a:solidFill>
                <a:latin typeface="华文中宋" pitchFamily="2" charset="-122"/>
                <a:ea typeface="华文中宋" pitchFamily="2" charset="-122"/>
              </a:rPr>
              <a:t>适用于神志清楚不合作患者，肢体可沿床平移或能抬起但不能对抗阻力</a:t>
            </a:r>
          </a:p>
        </p:txBody>
      </p:sp>
      <p:sp>
        <p:nvSpPr>
          <p:cNvPr id="109580" name="矩形 2"/>
          <p:cNvSpPr>
            <a:spLocks noChangeArrowheads="1"/>
          </p:cNvSpPr>
          <p:nvPr/>
        </p:nvSpPr>
        <p:spPr bwMode="auto">
          <a:xfrm>
            <a:off x="554038" y="4185286"/>
            <a:ext cx="2290762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eaLnBrk="1" hangingPunct="1">
              <a:buFont typeface="Arial" pitchFamily="34" charset="0"/>
              <a:buNone/>
            </a:pPr>
            <a:r>
              <a:rPr lang="zh-CN" altLang="en-US" sz="2400" b="1" dirty="0">
                <a:solidFill>
                  <a:srgbClr val="002060"/>
                </a:solidFill>
                <a:latin typeface="华文中宋" pitchFamily="2" charset="-122"/>
                <a:ea typeface="华文中宋" pitchFamily="2" charset="-122"/>
              </a:rPr>
              <a:t>适用于神志清楚不合作，肢体能抬起患者</a:t>
            </a:r>
          </a:p>
        </p:txBody>
      </p:sp>
      <p:sp>
        <p:nvSpPr>
          <p:cNvPr id="109581" name="矩形 1"/>
          <p:cNvSpPr>
            <a:spLocks noChangeArrowheads="1"/>
          </p:cNvSpPr>
          <p:nvPr/>
        </p:nvSpPr>
        <p:spPr bwMode="auto">
          <a:xfrm>
            <a:off x="6299200" y="4069080"/>
            <a:ext cx="2376488" cy="15696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eaLnBrk="1" hangingPunct="1">
              <a:buFont typeface="Arial" pitchFamily="34" charset="0"/>
              <a:buNone/>
            </a:pPr>
            <a:r>
              <a:rPr lang="zh-CN" altLang="en-US" sz="2400" b="1" dirty="0">
                <a:solidFill>
                  <a:srgbClr val="002060"/>
                </a:solidFill>
                <a:latin typeface="华文中宋" pitchFamily="2" charset="-122"/>
                <a:ea typeface="华文中宋" pitchFamily="2" charset="-122"/>
              </a:rPr>
              <a:t>适用于神志清楚不合作，肢体能抬起并能对抗阻力患者</a:t>
            </a:r>
          </a:p>
        </p:txBody>
      </p:sp>
    </p:spTree>
    <p:extLst>
      <p:ext uri="{BB962C8B-B14F-4D97-AF65-F5344CB8AC3E}">
        <p14:creationId xmlns:p14="http://schemas.microsoft.com/office/powerpoint/2010/main" val="316440994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zh-CN" altLang="en-US" dirty="0">
                <a:solidFill>
                  <a:srgbClr val="C00000"/>
                </a:solidFill>
              </a:rPr>
              <a:t>加强薄弱环节</a:t>
            </a:r>
            <a:r>
              <a:rPr lang="zh-CN" altLang="en-US" dirty="0" smtClean="0">
                <a:solidFill>
                  <a:srgbClr val="C00000"/>
                </a:solidFill>
              </a:rPr>
              <a:t>管理，</a:t>
            </a:r>
            <a:r>
              <a:rPr lang="zh-CN" altLang="en-US" dirty="0">
                <a:solidFill>
                  <a:srgbClr val="C00000"/>
                </a:solidFill>
              </a:rPr>
              <a:t>保证患者安全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AutoShape 3"/>
          <p:cNvSpPr>
            <a:spLocks noChangeArrowheads="1"/>
          </p:cNvSpPr>
          <p:nvPr/>
        </p:nvSpPr>
        <p:spPr bwMode="gray">
          <a:xfrm rot="5400000">
            <a:off x="-687580" y="2490589"/>
            <a:ext cx="3703637" cy="1971675"/>
          </a:xfrm>
          <a:prstGeom prst="roundRect">
            <a:avLst>
              <a:gd name="adj" fmla="val 19894"/>
            </a:avLst>
          </a:prstGeom>
          <a:gradFill rotWithShape="1">
            <a:gsLst>
              <a:gs pos="0">
                <a:srgbClr val="F8F8F8">
                  <a:gamma/>
                  <a:shade val="77647"/>
                  <a:invGamma/>
                  <a:alpha val="98000"/>
                </a:srgbClr>
              </a:gs>
              <a:gs pos="50000">
                <a:srgbClr val="F8F8F8"/>
              </a:gs>
              <a:gs pos="100000">
                <a:srgbClr val="F8F8F8">
                  <a:gamma/>
                  <a:shade val="77647"/>
                  <a:invGamma/>
                  <a:alpha val="98000"/>
                </a:srgbClr>
              </a:gs>
            </a:gsLst>
            <a:lin ang="5400000" scaled="1"/>
          </a:gradFill>
          <a:ln w="38100" algn="ctr">
            <a:solidFill>
              <a:srgbClr val="808080"/>
            </a:solidFill>
            <a:round/>
            <a:headEnd/>
            <a:tailEnd/>
          </a:ln>
          <a:effectLst>
            <a:prstShdw prst="shdw12">
              <a:srgbClr val="1C1C1C">
                <a:alpha val="50000"/>
              </a:srgbClr>
            </a:prstShdw>
          </a:effectLst>
        </p:spPr>
        <p:txBody>
          <a:bodyPr wrap="none" anchor="ctr"/>
          <a:lstStyle/>
          <a:p>
            <a:pPr>
              <a:defRPr/>
            </a:pPr>
            <a:endParaRPr lang="zh-CN" altLang="en-US" kern="0">
              <a:solidFill>
                <a:sysClr val="windowText" lastClr="000000"/>
              </a:solidFill>
            </a:endParaRPr>
          </a:p>
        </p:txBody>
      </p:sp>
      <p:sp>
        <p:nvSpPr>
          <p:cNvPr id="5" name="Text Box 4"/>
          <p:cNvSpPr txBox="1">
            <a:spLocks noChangeArrowheads="1"/>
          </p:cNvSpPr>
          <p:nvPr/>
        </p:nvSpPr>
        <p:spPr bwMode="gray">
          <a:xfrm>
            <a:off x="195863" y="3747095"/>
            <a:ext cx="1954212" cy="9233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marL="285750" indent="-285750" eaLnBrk="0" hangingPunct="0">
              <a:buSzPct val="60000"/>
              <a:buFont typeface="Wingdings" pitchFamily="2" charset="2"/>
              <a:buChar char="l"/>
              <a:defRPr/>
            </a:pPr>
            <a:r>
              <a:rPr lang="zh-CN" altLang="en-US" b="1" dirty="0">
                <a:solidFill>
                  <a:srgbClr val="000000"/>
                </a:solidFill>
                <a:latin typeface="华文中宋" pitchFamily="2" charset="-122"/>
                <a:ea typeface="华文中宋" pitchFamily="2" charset="-122"/>
              </a:rPr>
              <a:t>行动</a:t>
            </a:r>
            <a:r>
              <a:rPr lang="zh-CN" altLang="en-US" b="1" dirty="0" smtClean="0">
                <a:solidFill>
                  <a:srgbClr val="000000"/>
                </a:solidFill>
                <a:latin typeface="华文中宋" pitchFamily="2" charset="-122"/>
                <a:ea typeface="华文中宋" pitchFamily="2" charset="-122"/>
              </a:rPr>
              <a:t>不便</a:t>
            </a:r>
            <a:endParaRPr lang="en-US" altLang="zh-CN" b="1" dirty="0" smtClean="0">
              <a:solidFill>
                <a:srgbClr val="000000"/>
              </a:solidFill>
              <a:latin typeface="华文中宋" pitchFamily="2" charset="-122"/>
              <a:ea typeface="华文中宋" pitchFamily="2" charset="-122"/>
            </a:endParaRPr>
          </a:p>
          <a:p>
            <a:pPr marL="285750" indent="-285750" eaLnBrk="0" hangingPunct="0">
              <a:buSzPct val="60000"/>
              <a:buFont typeface="Wingdings" pitchFamily="2" charset="2"/>
              <a:buChar char="l"/>
              <a:defRPr/>
            </a:pPr>
            <a:r>
              <a:rPr lang="zh-CN" altLang="en-US" b="1" dirty="0" smtClean="0">
                <a:solidFill>
                  <a:srgbClr val="000000"/>
                </a:solidFill>
                <a:latin typeface="华文中宋" pitchFamily="2" charset="-122"/>
                <a:ea typeface="华文中宋" pitchFamily="2" charset="-122"/>
              </a:rPr>
              <a:t>精神障碍</a:t>
            </a:r>
            <a:endParaRPr lang="en-US" altLang="zh-CN" b="1" dirty="0" smtClean="0">
              <a:solidFill>
                <a:srgbClr val="000000"/>
              </a:solidFill>
              <a:latin typeface="华文中宋" pitchFamily="2" charset="-122"/>
              <a:ea typeface="华文中宋" pitchFamily="2" charset="-122"/>
            </a:endParaRPr>
          </a:p>
          <a:p>
            <a:pPr marL="285750" indent="-285750" eaLnBrk="0" hangingPunct="0">
              <a:buSzPct val="60000"/>
              <a:buFont typeface="Wingdings" pitchFamily="2" charset="2"/>
              <a:buChar char="l"/>
              <a:defRPr/>
            </a:pPr>
            <a:r>
              <a:rPr lang="zh-CN" altLang="en-US" b="1" dirty="0" smtClean="0">
                <a:solidFill>
                  <a:srgbClr val="000000"/>
                </a:solidFill>
                <a:latin typeface="华文中宋" pitchFamily="2" charset="-122"/>
                <a:ea typeface="华文中宋" pitchFamily="2" charset="-122"/>
              </a:rPr>
              <a:t>留置</a:t>
            </a:r>
            <a:r>
              <a:rPr lang="zh-CN" altLang="en-US" b="1" dirty="0">
                <a:solidFill>
                  <a:srgbClr val="000000"/>
                </a:solidFill>
                <a:latin typeface="华文中宋" pitchFamily="2" charset="-122"/>
                <a:ea typeface="华文中宋" pitchFamily="2" charset="-122"/>
              </a:rPr>
              <a:t>管道</a:t>
            </a:r>
            <a:endParaRPr lang="en-US" altLang="zh-CN" b="1" dirty="0">
              <a:solidFill>
                <a:srgbClr val="000000"/>
              </a:solidFill>
              <a:latin typeface="华文中宋" pitchFamily="2" charset="-122"/>
              <a:ea typeface="华文中宋" pitchFamily="2" charset="-122"/>
            </a:endParaRPr>
          </a:p>
        </p:txBody>
      </p:sp>
      <p:sp>
        <p:nvSpPr>
          <p:cNvPr id="6" name="AutoShape 5"/>
          <p:cNvSpPr>
            <a:spLocks noChangeArrowheads="1"/>
          </p:cNvSpPr>
          <p:nvPr/>
        </p:nvSpPr>
        <p:spPr bwMode="gray">
          <a:xfrm rot="5400000">
            <a:off x="1553969" y="2490589"/>
            <a:ext cx="3703637" cy="1971675"/>
          </a:xfrm>
          <a:prstGeom prst="roundRect">
            <a:avLst>
              <a:gd name="adj" fmla="val 19894"/>
            </a:avLst>
          </a:prstGeom>
          <a:gradFill rotWithShape="1">
            <a:gsLst>
              <a:gs pos="0">
                <a:srgbClr val="F8F8F8">
                  <a:gamma/>
                  <a:shade val="77647"/>
                  <a:invGamma/>
                  <a:alpha val="98000"/>
                </a:srgbClr>
              </a:gs>
              <a:gs pos="50000">
                <a:srgbClr val="F8F8F8"/>
              </a:gs>
              <a:gs pos="100000">
                <a:srgbClr val="F8F8F8">
                  <a:gamma/>
                  <a:shade val="77647"/>
                  <a:invGamma/>
                  <a:alpha val="98000"/>
                </a:srgbClr>
              </a:gs>
            </a:gsLst>
            <a:lin ang="5400000" scaled="1"/>
          </a:gradFill>
          <a:ln w="38100" algn="ctr">
            <a:solidFill>
              <a:srgbClr val="808080"/>
            </a:solidFill>
            <a:round/>
            <a:headEnd/>
            <a:tailEnd/>
          </a:ln>
          <a:effectLst>
            <a:prstShdw prst="shdw12">
              <a:srgbClr val="1C1C1C">
                <a:alpha val="50000"/>
              </a:srgbClr>
            </a:prstShdw>
          </a:effectLst>
        </p:spPr>
        <p:txBody>
          <a:bodyPr wrap="none" anchor="ctr"/>
          <a:lstStyle/>
          <a:p>
            <a:pPr>
              <a:defRPr/>
            </a:pPr>
            <a:endParaRPr lang="zh-CN" altLang="en-US" kern="0">
              <a:solidFill>
                <a:sysClr val="windowText" lastClr="000000"/>
              </a:solidFill>
            </a:endParaRPr>
          </a:p>
        </p:txBody>
      </p:sp>
      <p:sp>
        <p:nvSpPr>
          <p:cNvPr id="7" name="Text Box 6"/>
          <p:cNvSpPr txBox="1">
            <a:spLocks noChangeArrowheads="1"/>
          </p:cNvSpPr>
          <p:nvPr/>
        </p:nvSpPr>
        <p:spPr bwMode="gray">
          <a:xfrm>
            <a:off x="2419950" y="3747095"/>
            <a:ext cx="1954213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marL="285750" indent="-285750" eaLnBrk="0" hangingPunct="0">
              <a:buSzPct val="60000"/>
              <a:buFont typeface="Wingdings" pitchFamily="2" charset="2"/>
              <a:buChar char="l"/>
              <a:defRPr/>
            </a:pPr>
            <a:r>
              <a:rPr lang="zh-CN" altLang="en-US" b="1" dirty="0">
                <a:solidFill>
                  <a:srgbClr val="000000"/>
                </a:solidFill>
                <a:latin typeface="华文中宋" pitchFamily="2" charset="-122"/>
                <a:ea typeface="华文中宋" pitchFamily="2" charset="-122"/>
              </a:rPr>
              <a:t>重大节、</a:t>
            </a:r>
            <a:r>
              <a:rPr lang="zh-CN" altLang="en-US" b="1" dirty="0" smtClean="0">
                <a:solidFill>
                  <a:srgbClr val="000000"/>
                </a:solidFill>
                <a:latin typeface="华文中宋" pitchFamily="2" charset="-122"/>
                <a:ea typeface="华文中宋" pitchFamily="2" charset="-122"/>
              </a:rPr>
              <a:t>假日</a:t>
            </a:r>
            <a:endParaRPr lang="en-US" altLang="zh-CN" b="1" dirty="0" smtClean="0">
              <a:solidFill>
                <a:srgbClr val="000000"/>
              </a:solidFill>
              <a:latin typeface="华文中宋" pitchFamily="2" charset="-122"/>
              <a:ea typeface="华文中宋" pitchFamily="2" charset="-122"/>
            </a:endParaRPr>
          </a:p>
          <a:p>
            <a:pPr marL="285750" indent="-285750" eaLnBrk="0" hangingPunct="0">
              <a:buSzPct val="60000"/>
              <a:buFont typeface="Wingdings" pitchFamily="2" charset="2"/>
              <a:buChar char="l"/>
              <a:defRPr/>
            </a:pPr>
            <a:r>
              <a:rPr lang="zh-CN" altLang="en-US" b="1" dirty="0" smtClean="0">
                <a:solidFill>
                  <a:srgbClr val="000000"/>
                </a:solidFill>
                <a:latin typeface="华文中宋" pitchFamily="2" charset="-122"/>
                <a:ea typeface="华文中宋" pitchFamily="2" charset="-122"/>
              </a:rPr>
              <a:t>早中</a:t>
            </a:r>
            <a:r>
              <a:rPr lang="zh-CN" altLang="en-US" b="1" dirty="0">
                <a:solidFill>
                  <a:srgbClr val="000000"/>
                </a:solidFill>
                <a:latin typeface="华文中宋" pitchFamily="2" charset="-122"/>
                <a:ea typeface="华文中宋" pitchFamily="2" charset="-122"/>
              </a:rPr>
              <a:t>晚时间段</a:t>
            </a:r>
            <a:endParaRPr lang="en-US" altLang="zh-CN" b="1" dirty="0">
              <a:solidFill>
                <a:srgbClr val="000000"/>
              </a:solidFill>
              <a:latin typeface="华文中宋" pitchFamily="2" charset="-122"/>
              <a:ea typeface="华文中宋" pitchFamily="2" charset="-122"/>
            </a:endParaRPr>
          </a:p>
        </p:txBody>
      </p:sp>
      <p:sp>
        <p:nvSpPr>
          <p:cNvPr id="8" name="AutoShape 7"/>
          <p:cNvSpPr>
            <a:spLocks noChangeArrowheads="1"/>
          </p:cNvSpPr>
          <p:nvPr/>
        </p:nvSpPr>
        <p:spPr bwMode="gray">
          <a:xfrm rot="5400000">
            <a:off x="3778058" y="2490589"/>
            <a:ext cx="3703637" cy="1971675"/>
          </a:xfrm>
          <a:prstGeom prst="roundRect">
            <a:avLst>
              <a:gd name="adj" fmla="val 19894"/>
            </a:avLst>
          </a:prstGeom>
          <a:gradFill rotWithShape="1">
            <a:gsLst>
              <a:gs pos="0">
                <a:srgbClr val="F8F8F8">
                  <a:gamma/>
                  <a:shade val="77647"/>
                  <a:invGamma/>
                  <a:alpha val="98000"/>
                </a:srgbClr>
              </a:gs>
              <a:gs pos="50000">
                <a:srgbClr val="F8F8F8"/>
              </a:gs>
              <a:gs pos="100000">
                <a:srgbClr val="F8F8F8">
                  <a:gamma/>
                  <a:shade val="77647"/>
                  <a:invGamma/>
                  <a:alpha val="98000"/>
                </a:srgbClr>
              </a:gs>
            </a:gsLst>
            <a:lin ang="5400000" scaled="1"/>
          </a:gradFill>
          <a:ln w="38100" algn="ctr">
            <a:solidFill>
              <a:srgbClr val="808080"/>
            </a:solidFill>
            <a:round/>
            <a:headEnd/>
            <a:tailEnd/>
          </a:ln>
          <a:effectLst>
            <a:prstShdw prst="shdw12" dist="88900" dir="10800000">
              <a:srgbClr val="1C1C1C">
                <a:alpha val="50000"/>
              </a:srgbClr>
            </a:prstShdw>
          </a:effectLst>
        </p:spPr>
        <p:txBody>
          <a:bodyPr wrap="none" anchor="ctr"/>
          <a:lstStyle/>
          <a:p>
            <a:pPr>
              <a:defRPr/>
            </a:pPr>
            <a:endParaRPr lang="zh-CN" altLang="en-US" kern="0">
              <a:solidFill>
                <a:sysClr val="windowText" lastClr="000000"/>
              </a:solidFill>
            </a:endParaRPr>
          </a:p>
        </p:txBody>
      </p:sp>
      <p:sp>
        <p:nvSpPr>
          <p:cNvPr id="9" name="Text Box 8"/>
          <p:cNvSpPr txBox="1">
            <a:spLocks noChangeArrowheads="1"/>
          </p:cNvSpPr>
          <p:nvPr/>
        </p:nvSpPr>
        <p:spPr bwMode="gray">
          <a:xfrm>
            <a:off x="4678894" y="3775514"/>
            <a:ext cx="2053345" cy="9233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marL="285750" indent="-285750" eaLnBrk="0" hangingPunct="0">
              <a:buSzPct val="60000"/>
              <a:buFont typeface="Wingdings" pitchFamily="2" charset="2"/>
              <a:buChar char="l"/>
              <a:defRPr/>
            </a:pPr>
            <a:r>
              <a:rPr lang="zh-CN" altLang="en-US" b="1" dirty="0" smtClean="0">
                <a:solidFill>
                  <a:srgbClr val="000000"/>
                </a:solidFill>
                <a:latin typeface="华文中宋" pitchFamily="2" charset="-122"/>
                <a:ea typeface="华文中宋" pitchFamily="2" charset="-122"/>
              </a:rPr>
              <a:t>交接班</a:t>
            </a:r>
            <a:endParaRPr lang="en-US" altLang="zh-CN" b="1" dirty="0" smtClean="0">
              <a:solidFill>
                <a:srgbClr val="000000"/>
              </a:solidFill>
              <a:latin typeface="华文中宋" pitchFamily="2" charset="-122"/>
              <a:ea typeface="华文中宋" pitchFamily="2" charset="-122"/>
            </a:endParaRPr>
          </a:p>
          <a:p>
            <a:pPr marL="285750" indent="-285750" eaLnBrk="0" hangingPunct="0">
              <a:buSzPct val="60000"/>
              <a:buFont typeface="Wingdings" pitchFamily="2" charset="2"/>
              <a:buChar char="l"/>
              <a:defRPr/>
            </a:pPr>
            <a:r>
              <a:rPr lang="zh-CN" altLang="en-US" b="1" dirty="0" smtClean="0">
                <a:solidFill>
                  <a:srgbClr val="000000"/>
                </a:solidFill>
                <a:latin typeface="华文中宋" pitchFamily="2" charset="-122"/>
                <a:ea typeface="华文中宋" pitchFamily="2" charset="-122"/>
              </a:rPr>
              <a:t>重点</a:t>
            </a:r>
            <a:r>
              <a:rPr lang="zh-CN" altLang="en-US" b="1" dirty="0">
                <a:solidFill>
                  <a:srgbClr val="000000"/>
                </a:solidFill>
                <a:latin typeface="华文中宋" pitchFamily="2" charset="-122"/>
                <a:ea typeface="华文中宋" pitchFamily="2" charset="-122"/>
              </a:rPr>
              <a:t>治疗护理操作</a:t>
            </a:r>
            <a:endParaRPr lang="en-US" altLang="zh-CN" b="1" dirty="0">
              <a:solidFill>
                <a:srgbClr val="000000"/>
              </a:solidFill>
              <a:latin typeface="华文中宋" pitchFamily="2" charset="-122"/>
              <a:ea typeface="华文中宋" pitchFamily="2" charset="-122"/>
            </a:endParaRPr>
          </a:p>
        </p:txBody>
      </p:sp>
      <p:pic>
        <p:nvPicPr>
          <p:cNvPr id="10" name="Picture 9" descr="RY_circle00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10797" y="1826322"/>
            <a:ext cx="1108075" cy="11080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0" descr="LB_circle00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5114" y="1830982"/>
            <a:ext cx="1176337" cy="1174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11" descr="YG_circle00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11397" y="1805582"/>
            <a:ext cx="1192212" cy="11922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Text Box 12"/>
          <p:cNvSpPr txBox="1">
            <a:spLocks noChangeArrowheads="1"/>
          </p:cNvSpPr>
          <p:nvPr/>
        </p:nvSpPr>
        <p:spPr bwMode="auto">
          <a:xfrm>
            <a:off x="739581" y="2085993"/>
            <a:ext cx="1176337" cy="4585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 eaLnBrk="0" hangingPunct="0">
              <a:lnSpc>
                <a:spcPct val="70000"/>
              </a:lnSpc>
              <a:spcBef>
                <a:spcPct val="50000"/>
              </a:spcBef>
            </a:pPr>
            <a:r>
              <a:rPr lang="en-US" altLang="zh-CN" sz="1400" b="1" dirty="0" smtClean="0">
                <a:solidFill>
                  <a:srgbClr val="D13F11"/>
                </a:solidFill>
                <a:ea typeface="宋体" charset="-122"/>
              </a:rPr>
              <a:t> </a:t>
            </a:r>
            <a:endParaRPr lang="en-US" altLang="zh-CN" sz="1400" b="1" dirty="0">
              <a:solidFill>
                <a:srgbClr val="D13F11"/>
              </a:solidFill>
              <a:ea typeface="宋体" charset="-122"/>
            </a:endParaRPr>
          </a:p>
          <a:p>
            <a:r>
              <a:rPr lang="zh-CN" altLang="en-US" sz="1400" b="1" dirty="0" smtClean="0">
                <a:solidFill>
                  <a:srgbClr val="5F5F5F"/>
                </a:solidFill>
                <a:ea typeface="宋体" charset="-122"/>
              </a:rPr>
              <a:t>重点患者</a:t>
            </a:r>
            <a:endParaRPr lang="en-US" altLang="zh-CN" sz="1400" b="1" dirty="0">
              <a:solidFill>
                <a:srgbClr val="000000"/>
              </a:solidFill>
              <a:latin typeface="Arial" charset="0"/>
              <a:ea typeface="宋体" pitchFamily="2" charset="-122"/>
            </a:endParaRPr>
          </a:p>
        </p:txBody>
      </p:sp>
      <p:sp>
        <p:nvSpPr>
          <p:cNvPr id="14" name="Text Box 13"/>
          <p:cNvSpPr txBox="1">
            <a:spLocks noChangeArrowheads="1"/>
          </p:cNvSpPr>
          <p:nvPr/>
        </p:nvSpPr>
        <p:spPr bwMode="auto">
          <a:xfrm>
            <a:off x="5137716" y="2226470"/>
            <a:ext cx="1038157" cy="3077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 eaLnBrk="0" hangingPunct="0">
              <a:lnSpc>
                <a:spcPct val="70000"/>
              </a:lnSpc>
              <a:spcBef>
                <a:spcPct val="50000"/>
              </a:spcBef>
            </a:pPr>
            <a:r>
              <a:rPr lang="en-US" altLang="zh-CN" sz="2000" b="1" dirty="0" smtClean="0">
                <a:solidFill>
                  <a:srgbClr val="D13F11"/>
                </a:solidFill>
                <a:ea typeface="宋体" charset="-122"/>
              </a:rPr>
              <a:t> </a:t>
            </a:r>
            <a:r>
              <a:rPr lang="zh-CN" altLang="en-US" sz="1400" b="1" dirty="0" smtClean="0">
                <a:solidFill>
                  <a:srgbClr val="5F5F5F"/>
                </a:solidFill>
                <a:ea typeface="宋体" charset="-122"/>
              </a:rPr>
              <a:t>重点环节</a:t>
            </a:r>
            <a:endParaRPr lang="en-US" altLang="zh-CN" sz="1400" b="1" dirty="0">
              <a:solidFill>
                <a:srgbClr val="5F5F5F"/>
              </a:solidFill>
              <a:ea typeface="宋体" charset="-122"/>
            </a:endParaRPr>
          </a:p>
        </p:txBody>
      </p:sp>
      <p:sp>
        <p:nvSpPr>
          <p:cNvPr id="15" name="Text Box 14"/>
          <p:cNvSpPr txBox="1">
            <a:spLocks noChangeArrowheads="1"/>
          </p:cNvSpPr>
          <p:nvPr/>
        </p:nvSpPr>
        <p:spPr bwMode="auto">
          <a:xfrm>
            <a:off x="2828929" y="2331532"/>
            <a:ext cx="914400" cy="2462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eaLnBrk="0" hangingPunct="0">
              <a:lnSpc>
                <a:spcPct val="70000"/>
              </a:lnSpc>
              <a:spcBef>
                <a:spcPct val="50000"/>
              </a:spcBef>
            </a:pPr>
            <a:r>
              <a:rPr lang="zh-CN" altLang="en-US" sz="1400" b="1" dirty="0" smtClean="0">
                <a:solidFill>
                  <a:srgbClr val="5F5F5F"/>
                </a:solidFill>
                <a:ea typeface="宋体" charset="-122"/>
              </a:rPr>
              <a:t>重点时段</a:t>
            </a:r>
            <a:endParaRPr lang="en-US" altLang="zh-CN" sz="1400" b="1" dirty="0">
              <a:solidFill>
                <a:srgbClr val="5F5F5F"/>
              </a:solidFill>
              <a:ea typeface="宋体" charset="-122"/>
            </a:endParaRPr>
          </a:p>
        </p:txBody>
      </p:sp>
      <p:pic>
        <p:nvPicPr>
          <p:cNvPr id="16" name="Picture 15" descr="O_chevron001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01128" y="3218458"/>
            <a:ext cx="412750" cy="3635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16" descr="O_chevron001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5000" y="3218458"/>
            <a:ext cx="412750" cy="3635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17" descr="O_chevron001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50420" y="3218458"/>
            <a:ext cx="412750" cy="3635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" name="AutoShape 3"/>
          <p:cNvSpPr>
            <a:spLocks noChangeArrowheads="1"/>
          </p:cNvSpPr>
          <p:nvPr/>
        </p:nvSpPr>
        <p:spPr bwMode="gray">
          <a:xfrm rot="5400000">
            <a:off x="6009260" y="2443153"/>
            <a:ext cx="3703637" cy="1971675"/>
          </a:xfrm>
          <a:prstGeom prst="roundRect">
            <a:avLst>
              <a:gd name="adj" fmla="val 19894"/>
            </a:avLst>
          </a:prstGeom>
          <a:gradFill rotWithShape="1">
            <a:gsLst>
              <a:gs pos="0">
                <a:srgbClr val="F8F8F8">
                  <a:gamma/>
                  <a:shade val="77647"/>
                  <a:invGamma/>
                  <a:alpha val="98000"/>
                </a:srgbClr>
              </a:gs>
              <a:gs pos="50000">
                <a:srgbClr val="F8F8F8"/>
              </a:gs>
              <a:gs pos="100000">
                <a:srgbClr val="F8F8F8">
                  <a:gamma/>
                  <a:shade val="77647"/>
                  <a:invGamma/>
                  <a:alpha val="98000"/>
                </a:srgbClr>
              </a:gs>
            </a:gsLst>
            <a:lin ang="5400000" scaled="1"/>
          </a:gradFill>
          <a:ln w="38100" algn="ctr">
            <a:solidFill>
              <a:srgbClr val="808080"/>
            </a:solidFill>
            <a:round/>
            <a:headEnd/>
            <a:tailEnd/>
          </a:ln>
          <a:effectLst>
            <a:prstShdw prst="shdw12">
              <a:srgbClr val="1C1C1C">
                <a:alpha val="50000"/>
              </a:srgbClr>
            </a:prstShdw>
          </a:effectLst>
        </p:spPr>
        <p:txBody>
          <a:bodyPr wrap="none" anchor="ctr"/>
          <a:lstStyle/>
          <a:p>
            <a:pPr>
              <a:defRPr/>
            </a:pPr>
            <a:endParaRPr lang="zh-CN" altLang="en-US" kern="0">
              <a:solidFill>
                <a:sysClr val="windowText" lastClr="000000"/>
              </a:solidFill>
            </a:endParaRPr>
          </a:p>
        </p:txBody>
      </p:sp>
      <p:sp>
        <p:nvSpPr>
          <p:cNvPr id="23" name="Text Box 4"/>
          <p:cNvSpPr txBox="1">
            <a:spLocks noChangeArrowheads="1"/>
          </p:cNvSpPr>
          <p:nvPr/>
        </p:nvSpPr>
        <p:spPr bwMode="gray">
          <a:xfrm>
            <a:off x="6929786" y="3781133"/>
            <a:ext cx="2106709" cy="9233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marL="285750" indent="-285750" eaLnBrk="0" hangingPunct="0">
              <a:buSzPct val="60000"/>
              <a:buFont typeface="Wingdings" pitchFamily="2" charset="2"/>
              <a:buChar char="l"/>
              <a:defRPr/>
            </a:pPr>
            <a:r>
              <a:rPr lang="zh-CN" altLang="en-US" b="1" dirty="0">
                <a:solidFill>
                  <a:srgbClr val="000000"/>
                </a:solidFill>
                <a:latin typeface="华文中宋" pitchFamily="2" charset="-122"/>
                <a:ea typeface="华文中宋" pitchFamily="2" charset="-122"/>
              </a:rPr>
              <a:t>理论知识欠</a:t>
            </a:r>
            <a:r>
              <a:rPr lang="zh-CN" altLang="en-US" b="1" dirty="0" smtClean="0">
                <a:solidFill>
                  <a:srgbClr val="000000"/>
                </a:solidFill>
                <a:latin typeface="华文中宋" pitchFamily="2" charset="-122"/>
                <a:ea typeface="华文中宋" pitchFamily="2" charset="-122"/>
              </a:rPr>
              <a:t>扎实</a:t>
            </a:r>
            <a:endParaRPr lang="en-US" altLang="zh-CN" b="1" dirty="0" smtClean="0">
              <a:solidFill>
                <a:srgbClr val="000000"/>
              </a:solidFill>
              <a:latin typeface="华文中宋" pitchFamily="2" charset="-122"/>
              <a:ea typeface="华文中宋" pitchFamily="2" charset="-122"/>
            </a:endParaRPr>
          </a:p>
          <a:p>
            <a:pPr marL="285750" indent="-285750" eaLnBrk="0" hangingPunct="0">
              <a:buSzPct val="60000"/>
              <a:buFont typeface="Wingdings" pitchFamily="2" charset="2"/>
              <a:buChar char="l"/>
              <a:defRPr/>
            </a:pPr>
            <a:r>
              <a:rPr lang="zh-CN" altLang="en-US" b="1" dirty="0" smtClean="0">
                <a:solidFill>
                  <a:srgbClr val="000000"/>
                </a:solidFill>
                <a:latin typeface="华文中宋" pitchFamily="2" charset="-122"/>
                <a:ea typeface="华文中宋" pitchFamily="2" charset="-122"/>
              </a:rPr>
              <a:t>临床经验欠缺</a:t>
            </a:r>
            <a:endParaRPr lang="en-US" altLang="zh-CN" b="1" dirty="0" smtClean="0">
              <a:solidFill>
                <a:srgbClr val="000000"/>
              </a:solidFill>
              <a:latin typeface="华文中宋" pitchFamily="2" charset="-122"/>
              <a:ea typeface="华文中宋" pitchFamily="2" charset="-122"/>
            </a:endParaRPr>
          </a:p>
          <a:p>
            <a:pPr marL="285750" indent="-285750" eaLnBrk="0" hangingPunct="0">
              <a:buSzPct val="60000"/>
              <a:buFont typeface="Wingdings" pitchFamily="2" charset="2"/>
              <a:buChar char="l"/>
              <a:defRPr/>
            </a:pPr>
            <a:r>
              <a:rPr lang="zh-CN" altLang="en-US" b="1" dirty="0" smtClean="0">
                <a:solidFill>
                  <a:srgbClr val="000000"/>
                </a:solidFill>
                <a:latin typeface="华文中宋" pitchFamily="2" charset="-122"/>
                <a:ea typeface="华文中宋" pitchFamily="2" charset="-122"/>
              </a:rPr>
              <a:t>服务</a:t>
            </a:r>
            <a:r>
              <a:rPr lang="zh-CN" altLang="en-US" b="1" dirty="0">
                <a:solidFill>
                  <a:srgbClr val="000000"/>
                </a:solidFill>
                <a:latin typeface="华文中宋" pitchFamily="2" charset="-122"/>
                <a:ea typeface="华文中宋" pitchFamily="2" charset="-122"/>
              </a:rPr>
              <a:t>意识欠佳</a:t>
            </a:r>
            <a:endParaRPr lang="en-US" altLang="zh-CN" b="1" dirty="0">
              <a:solidFill>
                <a:srgbClr val="000000"/>
              </a:solidFill>
              <a:latin typeface="华文中宋" pitchFamily="2" charset="-122"/>
              <a:ea typeface="华文中宋" pitchFamily="2" charset="-122"/>
            </a:endParaRPr>
          </a:p>
        </p:txBody>
      </p:sp>
      <p:pic>
        <p:nvPicPr>
          <p:cNvPr id="24" name="Picture 10" descr="LB_circle00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18724" y="1875061"/>
            <a:ext cx="1176337" cy="1174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5" name="Text Box 12"/>
          <p:cNvSpPr txBox="1">
            <a:spLocks noChangeArrowheads="1"/>
          </p:cNvSpPr>
          <p:nvPr/>
        </p:nvSpPr>
        <p:spPr bwMode="auto">
          <a:xfrm>
            <a:off x="7450486" y="2257088"/>
            <a:ext cx="1044575" cy="3951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 eaLnBrk="0" hangingPunct="0">
              <a:lnSpc>
                <a:spcPct val="70000"/>
              </a:lnSpc>
              <a:spcBef>
                <a:spcPct val="50000"/>
              </a:spcBef>
            </a:pPr>
            <a:r>
              <a:rPr lang="zh-CN" altLang="en-US" sz="1400" b="1" dirty="0" smtClean="0">
                <a:solidFill>
                  <a:srgbClr val="5F5F5F"/>
                </a:solidFill>
                <a:ea typeface="宋体" charset="-122"/>
              </a:rPr>
              <a:t>重点护理人员</a:t>
            </a:r>
            <a:endParaRPr lang="en-US" altLang="zh-CN" sz="1400" b="1" dirty="0">
              <a:solidFill>
                <a:srgbClr val="5F5F5F"/>
              </a:solidFill>
              <a:ea typeface="宋体" charset="-122"/>
            </a:endParaRPr>
          </a:p>
        </p:txBody>
      </p:sp>
      <p:pic>
        <p:nvPicPr>
          <p:cNvPr id="26" name="Picture 16" descr="O_chevron001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00517" y="3246877"/>
            <a:ext cx="412750" cy="3635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569544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>
            <a:grpSpLocks/>
          </p:cNvGrpSpPr>
          <p:nvPr/>
        </p:nvGrpSpPr>
        <p:grpSpPr bwMode="auto">
          <a:xfrm>
            <a:off x="3348721" y="2440916"/>
            <a:ext cx="2411521" cy="2438400"/>
            <a:chOff x="4071" y="1584"/>
            <a:chExt cx="1092" cy="1097"/>
          </a:xfrm>
        </p:grpSpPr>
        <p:sp>
          <p:nvSpPr>
            <p:cNvPr id="5" name="Oval 4"/>
            <p:cNvSpPr>
              <a:spLocks noChangeArrowheads="1"/>
            </p:cNvSpPr>
            <p:nvPr/>
          </p:nvSpPr>
          <p:spPr bwMode="gray">
            <a:xfrm>
              <a:off x="4071" y="1584"/>
              <a:ext cx="1090" cy="1088"/>
            </a:xfrm>
            <a:prstGeom prst="ellipse">
              <a:avLst/>
            </a:prstGeom>
            <a:gradFill rotWithShape="1">
              <a:gsLst>
                <a:gs pos="0">
                  <a:srgbClr val="D8755A">
                    <a:gamma/>
                    <a:tint val="0"/>
                    <a:invGamma/>
                  </a:srgbClr>
                </a:gs>
                <a:gs pos="50000">
                  <a:srgbClr val="D8755A"/>
                </a:gs>
                <a:gs pos="100000">
                  <a:srgbClr val="D8755A">
                    <a:gamma/>
                    <a:tint val="0"/>
                    <a:invGamma/>
                  </a:srgbClr>
                </a:gs>
              </a:gsLst>
              <a:lin ang="2700000" scaled="1"/>
            </a:gradFill>
            <a:ln w="38100" algn="ctr">
              <a:noFill/>
              <a:round/>
              <a:headEnd/>
              <a:tailEnd/>
            </a:ln>
            <a:effectLst/>
          </p:spPr>
          <p:txBody>
            <a:bodyPr wrap="none" anchor="ctr">
              <a:spAutoFit/>
            </a:bodyPr>
            <a:lstStyle/>
            <a:p>
              <a:endParaRPr lang="zh-CN" altLang="en-US"/>
            </a:p>
          </p:txBody>
        </p:sp>
        <p:sp>
          <p:nvSpPr>
            <p:cNvPr id="6" name="Oval 5"/>
            <p:cNvSpPr>
              <a:spLocks noChangeArrowheads="1"/>
            </p:cNvSpPr>
            <p:nvPr/>
          </p:nvSpPr>
          <p:spPr bwMode="gray">
            <a:xfrm>
              <a:off x="4073" y="1593"/>
              <a:ext cx="1090" cy="1088"/>
            </a:xfrm>
            <a:prstGeom prst="ellipse">
              <a:avLst/>
            </a:prstGeom>
            <a:gradFill rotWithShape="1">
              <a:gsLst>
                <a:gs pos="0">
                  <a:srgbClr val="D8755A">
                    <a:alpha val="32001"/>
                  </a:srgbClr>
                </a:gs>
                <a:gs pos="100000">
                  <a:srgbClr val="D8755A">
                    <a:gamma/>
                    <a:shade val="0"/>
                    <a:invGamma/>
                    <a:alpha val="89999"/>
                  </a:srgbClr>
                </a:gs>
              </a:gsLst>
              <a:lin ang="2700000" scaled="1"/>
            </a:gradFill>
            <a:ln w="38100" algn="ctr">
              <a:noFill/>
              <a:round/>
              <a:headEnd/>
              <a:tailEnd/>
            </a:ln>
            <a:effectLst/>
          </p:spPr>
          <p:txBody>
            <a:bodyPr wrap="none" anchor="ctr">
              <a:spAutoFit/>
            </a:bodyPr>
            <a:lstStyle/>
            <a:p>
              <a:endParaRPr lang="zh-CN" altLang="en-US"/>
            </a:p>
          </p:txBody>
        </p:sp>
        <p:sp>
          <p:nvSpPr>
            <p:cNvPr id="7" name="Oval 6"/>
            <p:cNvSpPr>
              <a:spLocks noChangeArrowheads="1"/>
            </p:cNvSpPr>
            <p:nvPr/>
          </p:nvSpPr>
          <p:spPr bwMode="gray">
            <a:xfrm>
              <a:off x="4131" y="1655"/>
              <a:ext cx="946" cy="945"/>
            </a:xfrm>
            <a:prstGeom prst="ellipse">
              <a:avLst/>
            </a:prstGeom>
            <a:gradFill rotWithShape="1">
              <a:gsLst>
                <a:gs pos="0">
                  <a:srgbClr val="D8755A">
                    <a:gamma/>
                    <a:shade val="54118"/>
                    <a:invGamma/>
                  </a:srgbClr>
                </a:gs>
                <a:gs pos="50000">
                  <a:srgbClr val="D8755A"/>
                </a:gs>
                <a:gs pos="100000">
                  <a:srgbClr val="D8755A">
                    <a:gamma/>
                    <a:shade val="54118"/>
                    <a:invGamma/>
                  </a:srgbClr>
                </a:gs>
              </a:gsLst>
              <a:lin ang="18900000" scaled="1"/>
            </a:gradFill>
            <a:ln w="38100" algn="ctr">
              <a:noFill/>
              <a:round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endParaRPr lang="zh-CN" altLang="en-US"/>
            </a:p>
          </p:txBody>
        </p:sp>
        <p:sp>
          <p:nvSpPr>
            <p:cNvPr id="8" name="Oval 7"/>
            <p:cNvSpPr>
              <a:spLocks noChangeArrowheads="1"/>
            </p:cNvSpPr>
            <p:nvPr/>
          </p:nvSpPr>
          <p:spPr bwMode="gray">
            <a:xfrm>
              <a:off x="4128" y="1650"/>
              <a:ext cx="946" cy="945"/>
            </a:xfrm>
            <a:prstGeom prst="ellipse">
              <a:avLst/>
            </a:prstGeom>
            <a:gradFill rotWithShape="1">
              <a:gsLst>
                <a:gs pos="0">
                  <a:srgbClr val="D8755A">
                    <a:gamma/>
                    <a:shade val="63529"/>
                    <a:invGamma/>
                  </a:srgbClr>
                </a:gs>
                <a:gs pos="100000">
                  <a:srgbClr val="D8755A">
                    <a:alpha val="0"/>
                  </a:srgbClr>
                </a:gs>
              </a:gsLst>
              <a:lin ang="2700000" scaled="1"/>
            </a:gradFill>
            <a:ln w="38100" algn="ctr">
              <a:noFill/>
              <a:round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endParaRPr lang="zh-CN" altLang="en-US"/>
            </a:p>
          </p:txBody>
        </p:sp>
        <p:sp>
          <p:nvSpPr>
            <p:cNvPr id="9" name="Oval 8"/>
            <p:cNvSpPr>
              <a:spLocks noChangeArrowheads="1"/>
            </p:cNvSpPr>
            <p:nvPr/>
          </p:nvSpPr>
          <p:spPr bwMode="gray">
            <a:xfrm>
              <a:off x="4178" y="1703"/>
              <a:ext cx="852" cy="850"/>
            </a:xfrm>
            <a:prstGeom prst="ellipse">
              <a:avLst/>
            </a:prstGeom>
            <a:solidFill>
              <a:srgbClr val="000000"/>
            </a:solidFill>
            <a:ln w="38100" algn="ctr">
              <a:noFill/>
              <a:round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endParaRPr lang="zh-CN" altLang="en-US"/>
            </a:p>
          </p:txBody>
        </p:sp>
        <p:grpSp>
          <p:nvGrpSpPr>
            <p:cNvPr id="10" name="Group 9"/>
            <p:cNvGrpSpPr>
              <a:grpSpLocks/>
            </p:cNvGrpSpPr>
            <p:nvPr/>
          </p:nvGrpSpPr>
          <p:grpSpPr bwMode="auto">
            <a:xfrm>
              <a:off x="4197" y="1716"/>
              <a:ext cx="826" cy="825"/>
              <a:chOff x="4166" y="1706"/>
              <a:chExt cx="1252" cy="1252"/>
            </a:xfrm>
          </p:grpSpPr>
          <p:sp>
            <p:nvSpPr>
              <p:cNvPr id="11" name="Oval 10"/>
              <p:cNvSpPr>
                <a:spLocks noChangeArrowheads="1"/>
              </p:cNvSpPr>
              <p:nvPr/>
            </p:nvSpPr>
            <p:spPr bwMode="gray">
              <a:xfrm>
                <a:off x="4166" y="1706"/>
                <a:ext cx="1252" cy="1252"/>
              </a:xfrm>
              <a:prstGeom prst="ellipse">
                <a:avLst/>
              </a:prstGeom>
              <a:gradFill rotWithShape="1">
                <a:gsLst>
                  <a:gs pos="0">
                    <a:srgbClr val="D6E1E2">
                      <a:gamma/>
                      <a:shade val="46275"/>
                      <a:invGamma/>
                    </a:srgbClr>
                  </a:gs>
                  <a:gs pos="100000">
                    <a:srgbClr val="D6E1E2"/>
                  </a:gs>
                </a:gsLst>
                <a:lin ang="5400000" scaled="1"/>
              </a:gradFill>
              <a:ln w="9525" algn="ctr">
                <a:noFill/>
                <a:round/>
                <a:headEnd/>
                <a:tailEnd/>
              </a:ln>
              <a:effectLst/>
            </p:spPr>
            <p:txBody>
              <a:bodyPr vert="eaVert" wrap="none" anchor="ctr"/>
              <a:lstStyle/>
              <a:p>
                <a:endParaRPr lang="zh-CN" altLang="en-US"/>
              </a:p>
            </p:txBody>
          </p:sp>
          <p:sp>
            <p:nvSpPr>
              <p:cNvPr id="12" name="Oval 11"/>
              <p:cNvSpPr>
                <a:spLocks noChangeArrowheads="1"/>
              </p:cNvSpPr>
              <p:nvPr/>
            </p:nvSpPr>
            <p:spPr bwMode="gray">
              <a:xfrm>
                <a:off x="4182" y="1713"/>
                <a:ext cx="1222" cy="1221"/>
              </a:xfrm>
              <a:prstGeom prst="ellipse">
                <a:avLst/>
              </a:prstGeom>
              <a:gradFill rotWithShape="1">
                <a:gsLst>
                  <a:gs pos="0">
                    <a:srgbClr val="D6E1E2">
                      <a:alpha val="0"/>
                    </a:srgbClr>
                  </a:gs>
                  <a:gs pos="100000">
                    <a:srgbClr val="D6E1E2">
                      <a:gamma/>
                      <a:tint val="34902"/>
                      <a:invGamma/>
                    </a:srgbClr>
                  </a:gs>
                </a:gsLst>
                <a:lin ang="5400000" scaled="1"/>
              </a:gradFill>
              <a:ln w="9525" algn="ctr">
                <a:noFill/>
                <a:round/>
                <a:headEnd/>
                <a:tailEnd/>
              </a:ln>
              <a:effectLst/>
            </p:spPr>
            <p:txBody>
              <a:bodyPr vert="eaVert" wrap="none" anchor="ctr"/>
              <a:lstStyle/>
              <a:p>
                <a:endParaRPr lang="zh-CN" altLang="en-US"/>
              </a:p>
            </p:txBody>
          </p:sp>
          <p:sp>
            <p:nvSpPr>
              <p:cNvPr id="13" name="Oval 12"/>
              <p:cNvSpPr>
                <a:spLocks noChangeArrowheads="1"/>
              </p:cNvSpPr>
              <p:nvPr/>
            </p:nvSpPr>
            <p:spPr bwMode="gray">
              <a:xfrm>
                <a:off x="4195" y="1725"/>
                <a:ext cx="1162" cy="1141"/>
              </a:xfrm>
              <a:prstGeom prst="ellipse">
                <a:avLst/>
              </a:prstGeom>
              <a:gradFill rotWithShape="1">
                <a:gsLst>
                  <a:gs pos="0">
                    <a:srgbClr val="D6E1E2">
                      <a:gamma/>
                      <a:shade val="79216"/>
                      <a:invGamma/>
                    </a:srgbClr>
                  </a:gs>
                  <a:gs pos="100000">
                    <a:srgbClr val="D6E1E2">
                      <a:alpha val="48000"/>
                    </a:srgbClr>
                  </a:gs>
                </a:gsLst>
                <a:lin ang="5400000" scaled="1"/>
              </a:gradFill>
              <a:ln w="9525" algn="ctr">
                <a:noFill/>
                <a:round/>
                <a:headEnd/>
                <a:tailEnd/>
              </a:ln>
              <a:effectLst/>
            </p:spPr>
            <p:txBody>
              <a:bodyPr vert="eaVert" wrap="none" anchor="ctr"/>
              <a:lstStyle/>
              <a:p>
                <a:endParaRPr lang="zh-CN" altLang="en-US"/>
              </a:p>
            </p:txBody>
          </p:sp>
          <p:sp>
            <p:nvSpPr>
              <p:cNvPr id="14" name="Oval 13"/>
              <p:cNvSpPr>
                <a:spLocks noChangeArrowheads="1"/>
              </p:cNvSpPr>
              <p:nvPr/>
            </p:nvSpPr>
            <p:spPr bwMode="gray">
              <a:xfrm>
                <a:off x="4263" y="1757"/>
                <a:ext cx="1033" cy="926"/>
              </a:xfrm>
              <a:prstGeom prst="ellipse">
                <a:avLst/>
              </a:prstGeom>
              <a:gradFill rotWithShape="1">
                <a:gsLst>
                  <a:gs pos="0">
                    <a:srgbClr val="D6E1E2">
                      <a:gamma/>
                      <a:tint val="0"/>
                      <a:invGamma/>
                    </a:srgbClr>
                  </a:gs>
                  <a:gs pos="100000">
                    <a:srgbClr val="D6E1E2">
                      <a:alpha val="38000"/>
                    </a:srgbClr>
                  </a:gs>
                </a:gsLst>
                <a:lin ang="5400000" scaled="1"/>
              </a:gradFill>
              <a:ln w="9525" algn="ctr">
                <a:noFill/>
                <a:round/>
                <a:headEnd/>
                <a:tailEnd/>
              </a:ln>
              <a:effectLst/>
            </p:spPr>
            <p:txBody>
              <a:bodyPr vert="eaVert" wrap="none" anchor="ctr"/>
              <a:lstStyle/>
              <a:p>
                <a:endParaRPr lang="zh-CN" altLang="en-US"/>
              </a:p>
            </p:txBody>
          </p:sp>
        </p:grpSp>
      </p:grpSp>
      <p:grpSp>
        <p:nvGrpSpPr>
          <p:cNvPr id="15" name="Group 14"/>
          <p:cNvGrpSpPr>
            <a:grpSpLocks/>
          </p:cNvGrpSpPr>
          <p:nvPr/>
        </p:nvGrpSpPr>
        <p:grpSpPr bwMode="auto">
          <a:xfrm>
            <a:off x="2739122" y="3431516"/>
            <a:ext cx="3656178" cy="1828800"/>
            <a:chOff x="1680" y="1824"/>
            <a:chExt cx="2256" cy="1152"/>
          </a:xfrm>
        </p:grpSpPr>
        <p:sp>
          <p:nvSpPr>
            <p:cNvPr id="16" name="AutoShape 15"/>
            <p:cNvSpPr>
              <a:spLocks noChangeArrowheads="1"/>
            </p:cNvSpPr>
            <p:nvPr/>
          </p:nvSpPr>
          <p:spPr bwMode="gray">
            <a:xfrm rot="10800000">
              <a:off x="3552" y="1824"/>
              <a:ext cx="384" cy="288"/>
            </a:xfrm>
            <a:prstGeom prst="leftArrow">
              <a:avLst>
                <a:gd name="adj1" fmla="val 31250"/>
                <a:gd name="adj2" fmla="val 71531"/>
              </a:avLst>
            </a:prstGeom>
            <a:gradFill rotWithShape="1">
              <a:gsLst>
                <a:gs pos="0">
                  <a:srgbClr val="666699"/>
                </a:gs>
                <a:gs pos="100000">
                  <a:srgbClr val="666699">
                    <a:gamma/>
                    <a:tint val="42353"/>
                    <a:invGamma/>
                  </a:srgbClr>
                </a:gs>
              </a:gsLst>
              <a:lin ang="0" scaled="1"/>
            </a:gradFill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zh-CN" altLang="en-US"/>
            </a:p>
          </p:txBody>
        </p:sp>
        <p:sp>
          <p:nvSpPr>
            <p:cNvPr id="17" name="AutoShape 16"/>
            <p:cNvSpPr>
              <a:spLocks noChangeArrowheads="1"/>
            </p:cNvSpPr>
            <p:nvPr/>
          </p:nvSpPr>
          <p:spPr bwMode="gray">
            <a:xfrm rot="-25285140">
              <a:off x="2112" y="2640"/>
              <a:ext cx="384" cy="288"/>
            </a:xfrm>
            <a:prstGeom prst="leftArrow">
              <a:avLst>
                <a:gd name="adj1" fmla="val 31250"/>
                <a:gd name="adj2" fmla="val 71531"/>
              </a:avLst>
            </a:prstGeom>
            <a:gradFill rotWithShape="1">
              <a:gsLst>
                <a:gs pos="0">
                  <a:srgbClr val="666699"/>
                </a:gs>
                <a:gs pos="100000">
                  <a:srgbClr val="666699">
                    <a:gamma/>
                    <a:tint val="42353"/>
                    <a:invGamma/>
                  </a:srgbClr>
                </a:gs>
              </a:gsLst>
              <a:lin ang="0" scaled="1"/>
            </a:gradFill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zh-CN" altLang="en-US"/>
            </a:p>
          </p:txBody>
        </p:sp>
        <p:sp>
          <p:nvSpPr>
            <p:cNvPr id="18" name="AutoShape 17"/>
            <p:cNvSpPr>
              <a:spLocks noChangeArrowheads="1"/>
            </p:cNvSpPr>
            <p:nvPr/>
          </p:nvSpPr>
          <p:spPr bwMode="gray">
            <a:xfrm>
              <a:off x="1680" y="1824"/>
              <a:ext cx="384" cy="288"/>
            </a:xfrm>
            <a:prstGeom prst="leftArrow">
              <a:avLst>
                <a:gd name="adj1" fmla="val 31250"/>
                <a:gd name="adj2" fmla="val 71531"/>
              </a:avLst>
            </a:prstGeom>
            <a:gradFill rotWithShape="1">
              <a:gsLst>
                <a:gs pos="0">
                  <a:srgbClr val="666699"/>
                </a:gs>
                <a:gs pos="100000">
                  <a:srgbClr val="666699">
                    <a:gamma/>
                    <a:tint val="42353"/>
                    <a:invGamma/>
                  </a:srgbClr>
                </a:gs>
              </a:gsLst>
              <a:lin ang="0" scaled="1"/>
            </a:gradFill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zh-CN" altLang="en-US"/>
            </a:p>
          </p:txBody>
        </p:sp>
        <p:sp>
          <p:nvSpPr>
            <p:cNvPr id="19" name="AutoShape 18"/>
            <p:cNvSpPr>
              <a:spLocks noChangeArrowheads="1"/>
            </p:cNvSpPr>
            <p:nvPr/>
          </p:nvSpPr>
          <p:spPr bwMode="gray">
            <a:xfrm rot="-29384550">
              <a:off x="3120" y="2640"/>
              <a:ext cx="384" cy="288"/>
            </a:xfrm>
            <a:prstGeom prst="leftArrow">
              <a:avLst>
                <a:gd name="adj1" fmla="val 31250"/>
                <a:gd name="adj2" fmla="val 71531"/>
              </a:avLst>
            </a:prstGeom>
            <a:gradFill rotWithShape="1">
              <a:gsLst>
                <a:gs pos="0">
                  <a:srgbClr val="666699"/>
                </a:gs>
                <a:gs pos="100000">
                  <a:srgbClr val="666699">
                    <a:gamma/>
                    <a:tint val="42353"/>
                    <a:invGamma/>
                  </a:srgbClr>
                </a:gs>
              </a:gsLst>
              <a:lin ang="0" scaled="1"/>
            </a:gradFill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zh-CN" altLang="en-US"/>
            </a:p>
          </p:txBody>
        </p:sp>
      </p:grpSp>
      <p:sp>
        <p:nvSpPr>
          <p:cNvPr id="20" name="Text Box 19"/>
          <p:cNvSpPr txBox="1">
            <a:spLocks noChangeArrowheads="1"/>
          </p:cNvSpPr>
          <p:nvPr/>
        </p:nvSpPr>
        <p:spPr bwMode="gray">
          <a:xfrm>
            <a:off x="3624827" y="3202916"/>
            <a:ext cx="1759189" cy="830997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zh-CN" altLang="en-US" sz="2400" dirty="0">
                <a:solidFill>
                  <a:srgbClr val="002060"/>
                </a:solidFill>
                <a:latin typeface="华文中宋" pitchFamily="2" charset="-122"/>
                <a:ea typeface="华文中宋" pitchFamily="2" charset="-122"/>
              </a:rPr>
              <a:t>有效的导管固定方法</a:t>
            </a:r>
          </a:p>
        </p:txBody>
      </p:sp>
      <p:grpSp>
        <p:nvGrpSpPr>
          <p:cNvPr id="21" name="Group 20"/>
          <p:cNvGrpSpPr>
            <a:grpSpLocks/>
          </p:cNvGrpSpPr>
          <p:nvPr/>
        </p:nvGrpSpPr>
        <p:grpSpPr bwMode="auto">
          <a:xfrm>
            <a:off x="6480860" y="2974316"/>
            <a:ext cx="1469926" cy="1439863"/>
            <a:chOff x="2789" y="1625"/>
            <a:chExt cx="907" cy="907"/>
          </a:xfrm>
        </p:grpSpPr>
        <p:sp>
          <p:nvSpPr>
            <p:cNvPr id="22" name="Oval 21"/>
            <p:cNvSpPr>
              <a:spLocks noChangeArrowheads="1"/>
            </p:cNvSpPr>
            <p:nvPr/>
          </p:nvSpPr>
          <p:spPr bwMode="gray">
            <a:xfrm>
              <a:off x="2789" y="1625"/>
              <a:ext cx="907" cy="907"/>
            </a:xfrm>
            <a:prstGeom prst="ellipse">
              <a:avLst/>
            </a:prstGeom>
            <a:gradFill rotWithShape="1">
              <a:gsLst>
                <a:gs pos="0">
                  <a:srgbClr val="83A6A7">
                    <a:gamma/>
                    <a:tint val="0"/>
                    <a:invGamma/>
                  </a:srgbClr>
                </a:gs>
                <a:gs pos="50000">
                  <a:srgbClr val="83A6A7"/>
                </a:gs>
                <a:gs pos="100000">
                  <a:srgbClr val="83A6A7">
                    <a:gamma/>
                    <a:tint val="0"/>
                    <a:invGamma/>
                  </a:srgbClr>
                </a:gs>
              </a:gsLst>
              <a:lin ang="2700000" scaled="1"/>
            </a:gradFill>
            <a:ln w="38100" algn="ctr">
              <a:noFill/>
              <a:round/>
              <a:headEnd/>
              <a:tailEnd/>
            </a:ln>
            <a:effectLst/>
          </p:spPr>
          <p:txBody>
            <a:bodyPr wrap="none" anchor="ctr">
              <a:spAutoFit/>
            </a:bodyPr>
            <a:lstStyle/>
            <a:p>
              <a:endParaRPr lang="zh-CN" altLang="en-US"/>
            </a:p>
          </p:txBody>
        </p:sp>
        <p:sp>
          <p:nvSpPr>
            <p:cNvPr id="23" name="Oval 22"/>
            <p:cNvSpPr>
              <a:spLocks noChangeArrowheads="1"/>
            </p:cNvSpPr>
            <p:nvPr/>
          </p:nvSpPr>
          <p:spPr bwMode="gray">
            <a:xfrm>
              <a:off x="2789" y="1625"/>
              <a:ext cx="907" cy="907"/>
            </a:xfrm>
            <a:prstGeom prst="ellipse">
              <a:avLst/>
            </a:prstGeom>
            <a:gradFill rotWithShape="1">
              <a:gsLst>
                <a:gs pos="0">
                  <a:srgbClr val="83A6A7">
                    <a:alpha val="32001"/>
                  </a:srgbClr>
                </a:gs>
                <a:gs pos="100000">
                  <a:srgbClr val="83A6A7">
                    <a:gamma/>
                    <a:shade val="0"/>
                    <a:invGamma/>
                    <a:alpha val="89999"/>
                  </a:srgbClr>
                </a:gs>
              </a:gsLst>
              <a:lin ang="2700000" scaled="1"/>
            </a:gradFill>
            <a:ln w="38100" algn="ctr">
              <a:noFill/>
              <a:round/>
              <a:headEnd/>
              <a:tailEnd/>
            </a:ln>
            <a:effectLst/>
          </p:spPr>
          <p:txBody>
            <a:bodyPr wrap="none" anchor="ctr">
              <a:spAutoFit/>
            </a:bodyPr>
            <a:lstStyle/>
            <a:p>
              <a:endParaRPr lang="zh-CN" altLang="en-US"/>
            </a:p>
          </p:txBody>
        </p:sp>
        <p:sp>
          <p:nvSpPr>
            <p:cNvPr id="24" name="Oval 23"/>
            <p:cNvSpPr>
              <a:spLocks noChangeArrowheads="1"/>
            </p:cNvSpPr>
            <p:nvPr/>
          </p:nvSpPr>
          <p:spPr bwMode="gray">
            <a:xfrm>
              <a:off x="2849" y="1684"/>
              <a:ext cx="787" cy="788"/>
            </a:xfrm>
            <a:prstGeom prst="ellipse">
              <a:avLst/>
            </a:prstGeom>
            <a:gradFill rotWithShape="1">
              <a:gsLst>
                <a:gs pos="0">
                  <a:srgbClr val="83A6A7">
                    <a:gamma/>
                    <a:shade val="54118"/>
                    <a:invGamma/>
                  </a:srgbClr>
                </a:gs>
                <a:gs pos="50000">
                  <a:srgbClr val="83A6A7"/>
                </a:gs>
                <a:gs pos="100000">
                  <a:srgbClr val="83A6A7">
                    <a:gamma/>
                    <a:shade val="54118"/>
                    <a:invGamma/>
                  </a:srgbClr>
                </a:gs>
              </a:gsLst>
              <a:lin ang="18900000" scaled="1"/>
            </a:gradFill>
            <a:ln w="38100" algn="ctr">
              <a:noFill/>
              <a:round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endParaRPr lang="zh-CN" altLang="en-US"/>
            </a:p>
          </p:txBody>
        </p:sp>
        <p:sp>
          <p:nvSpPr>
            <p:cNvPr id="25" name="Oval 24"/>
            <p:cNvSpPr>
              <a:spLocks noChangeArrowheads="1"/>
            </p:cNvSpPr>
            <p:nvPr/>
          </p:nvSpPr>
          <p:spPr bwMode="gray">
            <a:xfrm>
              <a:off x="2849" y="1686"/>
              <a:ext cx="787" cy="788"/>
            </a:xfrm>
            <a:prstGeom prst="ellipse">
              <a:avLst/>
            </a:prstGeom>
            <a:gradFill rotWithShape="1">
              <a:gsLst>
                <a:gs pos="0">
                  <a:srgbClr val="83A6A7">
                    <a:gamma/>
                    <a:shade val="63529"/>
                    <a:invGamma/>
                  </a:srgbClr>
                </a:gs>
                <a:gs pos="100000">
                  <a:srgbClr val="83A6A7">
                    <a:alpha val="0"/>
                  </a:srgbClr>
                </a:gs>
              </a:gsLst>
              <a:lin ang="2700000" scaled="1"/>
            </a:gradFill>
            <a:ln w="38100" algn="ctr">
              <a:noFill/>
              <a:round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endParaRPr lang="zh-CN" altLang="en-US"/>
            </a:p>
          </p:txBody>
        </p:sp>
        <p:sp>
          <p:nvSpPr>
            <p:cNvPr id="26" name="Oval 25"/>
            <p:cNvSpPr>
              <a:spLocks noChangeArrowheads="1"/>
            </p:cNvSpPr>
            <p:nvPr/>
          </p:nvSpPr>
          <p:spPr bwMode="gray">
            <a:xfrm>
              <a:off x="2888" y="1724"/>
              <a:ext cx="709" cy="709"/>
            </a:xfrm>
            <a:prstGeom prst="ellipse">
              <a:avLst/>
            </a:prstGeom>
            <a:solidFill>
              <a:srgbClr val="000000"/>
            </a:solidFill>
            <a:ln w="38100" algn="ctr">
              <a:noFill/>
              <a:round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endParaRPr lang="zh-CN" altLang="en-US"/>
            </a:p>
          </p:txBody>
        </p:sp>
        <p:grpSp>
          <p:nvGrpSpPr>
            <p:cNvPr id="27" name="Group 26"/>
            <p:cNvGrpSpPr>
              <a:grpSpLocks/>
            </p:cNvGrpSpPr>
            <p:nvPr/>
          </p:nvGrpSpPr>
          <p:grpSpPr bwMode="auto">
            <a:xfrm>
              <a:off x="2899" y="1735"/>
              <a:ext cx="687" cy="688"/>
              <a:chOff x="4166" y="1706"/>
              <a:chExt cx="1252" cy="1252"/>
            </a:xfrm>
          </p:grpSpPr>
          <p:sp>
            <p:nvSpPr>
              <p:cNvPr id="28" name="Oval 27"/>
              <p:cNvSpPr>
                <a:spLocks noChangeArrowheads="1"/>
              </p:cNvSpPr>
              <p:nvPr/>
            </p:nvSpPr>
            <p:spPr bwMode="gray">
              <a:xfrm>
                <a:off x="4166" y="1706"/>
                <a:ext cx="1252" cy="1252"/>
              </a:xfrm>
              <a:prstGeom prst="ellipse">
                <a:avLst/>
              </a:prstGeom>
              <a:gradFill rotWithShape="1">
                <a:gsLst>
                  <a:gs pos="0">
                    <a:srgbClr val="D6E1E2">
                      <a:gamma/>
                      <a:shade val="46275"/>
                      <a:invGamma/>
                    </a:srgbClr>
                  </a:gs>
                  <a:gs pos="100000">
                    <a:srgbClr val="D6E1E2"/>
                  </a:gs>
                </a:gsLst>
                <a:lin ang="5400000" scaled="1"/>
              </a:gradFill>
              <a:ln w="9525" algn="ctr">
                <a:noFill/>
                <a:round/>
                <a:headEnd/>
                <a:tailEnd/>
              </a:ln>
              <a:effectLst/>
            </p:spPr>
            <p:txBody>
              <a:bodyPr vert="eaVert" wrap="none" anchor="ctr"/>
              <a:lstStyle/>
              <a:p>
                <a:endParaRPr lang="zh-CN" altLang="en-US"/>
              </a:p>
            </p:txBody>
          </p:sp>
          <p:sp>
            <p:nvSpPr>
              <p:cNvPr id="29" name="Oval 28"/>
              <p:cNvSpPr>
                <a:spLocks noChangeArrowheads="1"/>
              </p:cNvSpPr>
              <p:nvPr/>
            </p:nvSpPr>
            <p:spPr bwMode="gray">
              <a:xfrm>
                <a:off x="4182" y="1713"/>
                <a:ext cx="1222" cy="1221"/>
              </a:xfrm>
              <a:prstGeom prst="ellipse">
                <a:avLst/>
              </a:prstGeom>
              <a:gradFill rotWithShape="1">
                <a:gsLst>
                  <a:gs pos="0">
                    <a:srgbClr val="D6E1E2">
                      <a:alpha val="0"/>
                    </a:srgbClr>
                  </a:gs>
                  <a:gs pos="100000">
                    <a:srgbClr val="D6E1E2">
                      <a:gamma/>
                      <a:tint val="34902"/>
                      <a:invGamma/>
                    </a:srgbClr>
                  </a:gs>
                </a:gsLst>
                <a:lin ang="5400000" scaled="1"/>
              </a:gradFill>
              <a:ln w="9525" algn="ctr">
                <a:noFill/>
                <a:round/>
                <a:headEnd/>
                <a:tailEnd/>
              </a:ln>
              <a:effectLst/>
            </p:spPr>
            <p:txBody>
              <a:bodyPr vert="eaVert" wrap="none" anchor="ctr"/>
              <a:lstStyle/>
              <a:p>
                <a:endParaRPr lang="zh-CN" altLang="en-US"/>
              </a:p>
            </p:txBody>
          </p:sp>
          <p:sp>
            <p:nvSpPr>
              <p:cNvPr id="30" name="Oval 29"/>
              <p:cNvSpPr>
                <a:spLocks noChangeArrowheads="1"/>
              </p:cNvSpPr>
              <p:nvPr/>
            </p:nvSpPr>
            <p:spPr bwMode="gray">
              <a:xfrm>
                <a:off x="4195" y="1725"/>
                <a:ext cx="1162" cy="1141"/>
              </a:xfrm>
              <a:prstGeom prst="ellipse">
                <a:avLst/>
              </a:prstGeom>
              <a:gradFill rotWithShape="1">
                <a:gsLst>
                  <a:gs pos="0">
                    <a:srgbClr val="D6E1E2">
                      <a:gamma/>
                      <a:shade val="79216"/>
                      <a:invGamma/>
                    </a:srgbClr>
                  </a:gs>
                  <a:gs pos="100000">
                    <a:srgbClr val="D6E1E2">
                      <a:alpha val="48000"/>
                    </a:srgbClr>
                  </a:gs>
                </a:gsLst>
                <a:lin ang="5400000" scaled="1"/>
              </a:gradFill>
              <a:ln w="9525" algn="ctr">
                <a:noFill/>
                <a:round/>
                <a:headEnd/>
                <a:tailEnd/>
              </a:ln>
              <a:effectLst/>
            </p:spPr>
            <p:txBody>
              <a:bodyPr vert="eaVert" wrap="none" anchor="ctr"/>
              <a:lstStyle/>
              <a:p>
                <a:endParaRPr lang="zh-CN" altLang="en-US"/>
              </a:p>
            </p:txBody>
          </p:sp>
          <p:sp>
            <p:nvSpPr>
              <p:cNvPr id="31" name="Oval 30"/>
              <p:cNvSpPr>
                <a:spLocks noChangeArrowheads="1"/>
              </p:cNvSpPr>
              <p:nvPr/>
            </p:nvSpPr>
            <p:spPr bwMode="gray">
              <a:xfrm>
                <a:off x="4263" y="1757"/>
                <a:ext cx="1033" cy="926"/>
              </a:xfrm>
              <a:prstGeom prst="ellipse">
                <a:avLst/>
              </a:prstGeom>
              <a:gradFill rotWithShape="1">
                <a:gsLst>
                  <a:gs pos="0">
                    <a:srgbClr val="D6E1E2">
                      <a:gamma/>
                      <a:tint val="0"/>
                      <a:invGamma/>
                    </a:srgbClr>
                  </a:gs>
                  <a:gs pos="100000">
                    <a:srgbClr val="D6E1E2">
                      <a:alpha val="38000"/>
                    </a:srgbClr>
                  </a:gs>
                </a:gsLst>
                <a:lin ang="5400000" scaled="1"/>
              </a:gradFill>
              <a:ln w="9525" algn="ctr">
                <a:noFill/>
                <a:round/>
                <a:headEnd/>
                <a:tailEnd/>
              </a:ln>
              <a:effectLst/>
            </p:spPr>
            <p:txBody>
              <a:bodyPr vert="eaVert" wrap="none" anchor="ctr"/>
              <a:lstStyle/>
              <a:p>
                <a:endParaRPr lang="zh-CN" altLang="en-US"/>
              </a:p>
            </p:txBody>
          </p:sp>
        </p:grpSp>
      </p:grpSp>
      <p:sp>
        <p:nvSpPr>
          <p:cNvPr id="32" name="Text Box 31"/>
          <p:cNvSpPr txBox="1">
            <a:spLocks noChangeArrowheads="1"/>
          </p:cNvSpPr>
          <p:nvPr/>
        </p:nvSpPr>
        <p:spPr bwMode="gray">
          <a:xfrm>
            <a:off x="6723279" y="3507716"/>
            <a:ext cx="994989" cy="52322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zh-CN" altLang="en-US" sz="1400" b="1" dirty="0">
                <a:solidFill>
                  <a:srgbClr val="002060"/>
                </a:solidFill>
                <a:latin typeface="华文中宋" pitchFamily="2" charset="-122"/>
                <a:ea typeface="华文中宋" pitchFamily="2" charset="-122"/>
              </a:rPr>
              <a:t>规范约束制度</a:t>
            </a:r>
          </a:p>
        </p:txBody>
      </p:sp>
      <p:grpSp>
        <p:nvGrpSpPr>
          <p:cNvPr id="33" name="Group 32"/>
          <p:cNvGrpSpPr>
            <a:grpSpLocks/>
          </p:cNvGrpSpPr>
          <p:nvPr/>
        </p:nvGrpSpPr>
        <p:grpSpPr bwMode="auto">
          <a:xfrm>
            <a:off x="5451073" y="4920268"/>
            <a:ext cx="1474788" cy="1524000"/>
            <a:chOff x="864" y="1680"/>
            <a:chExt cx="910" cy="960"/>
          </a:xfrm>
        </p:grpSpPr>
        <p:sp>
          <p:nvSpPr>
            <p:cNvPr id="34" name="Oval 33"/>
            <p:cNvSpPr>
              <a:spLocks noChangeArrowheads="1"/>
            </p:cNvSpPr>
            <p:nvPr/>
          </p:nvSpPr>
          <p:spPr bwMode="gray">
            <a:xfrm>
              <a:off x="864" y="1680"/>
              <a:ext cx="910" cy="960"/>
            </a:xfrm>
            <a:prstGeom prst="ellipse">
              <a:avLst/>
            </a:prstGeom>
            <a:gradFill rotWithShape="1">
              <a:gsLst>
                <a:gs pos="0">
                  <a:srgbClr val="FF6699">
                    <a:gamma/>
                    <a:tint val="0"/>
                    <a:invGamma/>
                  </a:srgbClr>
                </a:gs>
                <a:gs pos="50000">
                  <a:srgbClr val="FF6699"/>
                </a:gs>
                <a:gs pos="100000">
                  <a:srgbClr val="FF6699">
                    <a:gamma/>
                    <a:tint val="0"/>
                    <a:invGamma/>
                  </a:srgbClr>
                </a:gs>
              </a:gsLst>
              <a:lin ang="2700000" scaled="1"/>
            </a:gradFill>
            <a:ln w="38100" algn="ctr">
              <a:noFill/>
              <a:round/>
              <a:headEnd/>
              <a:tailEnd/>
            </a:ln>
            <a:effectLst/>
          </p:spPr>
          <p:txBody>
            <a:bodyPr wrap="none" anchor="ctr">
              <a:spAutoFit/>
            </a:bodyPr>
            <a:lstStyle/>
            <a:p>
              <a:endParaRPr lang="zh-CN" altLang="en-US"/>
            </a:p>
          </p:txBody>
        </p:sp>
        <p:sp>
          <p:nvSpPr>
            <p:cNvPr id="35" name="Oval 34"/>
            <p:cNvSpPr>
              <a:spLocks noChangeArrowheads="1"/>
            </p:cNvSpPr>
            <p:nvPr/>
          </p:nvSpPr>
          <p:spPr bwMode="gray">
            <a:xfrm>
              <a:off x="864" y="1680"/>
              <a:ext cx="910" cy="960"/>
            </a:xfrm>
            <a:prstGeom prst="ellipse">
              <a:avLst/>
            </a:prstGeom>
            <a:gradFill rotWithShape="1">
              <a:gsLst>
                <a:gs pos="0">
                  <a:srgbClr val="FF6699">
                    <a:alpha val="32001"/>
                  </a:srgbClr>
                </a:gs>
                <a:gs pos="100000">
                  <a:srgbClr val="FF6699">
                    <a:gamma/>
                    <a:shade val="0"/>
                    <a:invGamma/>
                    <a:alpha val="89999"/>
                  </a:srgbClr>
                </a:gs>
              </a:gsLst>
              <a:lin ang="2700000" scaled="1"/>
            </a:gradFill>
            <a:ln w="38100" algn="ctr">
              <a:noFill/>
              <a:round/>
              <a:headEnd/>
              <a:tailEnd/>
            </a:ln>
            <a:effectLst/>
          </p:spPr>
          <p:txBody>
            <a:bodyPr wrap="none" anchor="ctr">
              <a:spAutoFit/>
            </a:bodyPr>
            <a:lstStyle/>
            <a:p>
              <a:endParaRPr lang="zh-CN" altLang="en-US"/>
            </a:p>
          </p:txBody>
        </p:sp>
        <p:sp>
          <p:nvSpPr>
            <p:cNvPr id="36" name="Oval 35"/>
            <p:cNvSpPr>
              <a:spLocks noChangeArrowheads="1"/>
            </p:cNvSpPr>
            <p:nvPr/>
          </p:nvSpPr>
          <p:spPr bwMode="gray">
            <a:xfrm>
              <a:off x="923" y="1742"/>
              <a:ext cx="792" cy="836"/>
            </a:xfrm>
            <a:prstGeom prst="ellipse">
              <a:avLst/>
            </a:prstGeom>
            <a:gradFill rotWithShape="1">
              <a:gsLst>
                <a:gs pos="0">
                  <a:srgbClr val="FF6699">
                    <a:gamma/>
                    <a:shade val="54118"/>
                    <a:invGamma/>
                  </a:srgbClr>
                </a:gs>
                <a:gs pos="50000">
                  <a:srgbClr val="FF6699"/>
                </a:gs>
                <a:gs pos="100000">
                  <a:srgbClr val="FF6699">
                    <a:gamma/>
                    <a:shade val="54118"/>
                    <a:invGamma/>
                  </a:srgbClr>
                </a:gs>
              </a:gsLst>
              <a:lin ang="18900000" scaled="1"/>
            </a:gradFill>
            <a:ln w="38100" algn="ctr">
              <a:noFill/>
              <a:round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endParaRPr lang="zh-CN" altLang="en-US"/>
            </a:p>
          </p:txBody>
        </p:sp>
        <p:sp>
          <p:nvSpPr>
            <p:cNvPr id="37" name="Oval 36"/>
            <p:cNvSpPr>
              <a:spLocks noChangeArrowheads="1"/>
            </p:cNvSpPr>
            <p:nvPr/>
          </p:nvSpPr>
          <p:spPr bwMode="gray">
            <a:xfrm>
              <a:off x="912" y="1728"/>
              <a:ext cx="791" cy="836"/>
            </a:xfrm>
            <a:prstGeom prst="ellipse">
              <a:avLst/>
            </a:prstGeom>
            <a:gradFill rotWithShape="1">
              <a:gsLst>
                <a:gs pos="0">
                  <a:srgbClr val="FF6699">
                    <a:gamma/>
                    <a:shade val="63529"/>
                    <a:invGamma/>
                  </a:srgbClr>
                </a:gs>
                <a:gs pos="100000">
                  <a:srgbClr val="FF6699">
                    <a:alpha val="0"/>
                  </a:srgbClr>
                </a:gs>
              </a:gsLst>
              <a:lin ang="2700000" scaled="1"/>
            </a:gradFill>
            <a:ln w="38100" algn="ctr">
              <a:noFill/>
              <a:round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endParaRPr lang="zh-CN" altLang="en-US"/>
            </a:p>
          </p:txBody>
        </p:sp>
        <p:sp>
          <p:nvSpPr>
            <p:cNvPr id="38" name="Oval 37"/>
            <p:cNvSpPr>
              <a:spLocks noChangeArrowheads="1"/>
            </p:cNvSpPr>
            <p:nvPr/>
          </p:nvSpPr>
          <p:spPr bwMode="gray">
            <a:xfrm>
              <a:off x="966" y="1785"/>
              <a:ext cx="712" cy="750"/>
            </a:xfrm>
            <a:prstGeom prst="ellipse">
              <a:avLst/>
            </a:prstGeom>
            <a:solidFill>
              <a:srgbClr val="333333"/>
            </a:solidFill>
            <a:ln w="38100" algn="ctr">
              <a:noFill/>
              <a:round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endParaRPr lang="zh-CN" altLang="en-US"/>
            </a:p>
          </p:txBody>
        </p:sp>
        <p:sp>
          <p:nvSpPr>
            <p:cNvPr id="39" name="Oval 38"/>
            <p:cNvSpPr>
              <a:spLocks noChangeArrowheads="1"/>
            </p:cNvSpPr>
            <p:nvPr/>
          </p:nvSpPr>
          <p:spPr bwMode="gray">
            <a:xfrm>
              <a:off x="960" y="1776"/>
              <a:ext cx="689" cy="727"/>
            </a:xfrm>
            <a:prstGeom prst="ellipse">
              <a:avLst/>
            </a:prstGeom>
            <a:gradFill rotWithShape="1">
              <a:gsLst>
                <a:gs pos="0">
                  <a:srgbClr val="C0C0C0">
                    <a:gamma/>
                    <a:shade val="46275"/>
                    <a:invGamma/>
                  </a:srgbClr>
                </a:gs>
                <a:gs pos="100000">
                  <a:srgbClr val="C0C0C0"/>
                </a:gs>
              </a:gsLst>
              <a:lin ang="5400000" scaled="1"/>
            </a:gradFill>
            <a:ln w="9525" algn="ctr">
              <a:noFill/>
              <a:round/>
              <a:headEnd/>
              <a:tailEnd/>
            </a:ln>
            <a:effectLst/>
          </p:spPr>
          <p:txBody>
            <a:bodyPr vert="eaVert" wrap="none" anchor="ctr"/>
            <a:lstStyle/>
            <a:p>
              <a:endParaRPr lang="zh-CN" altLang="en-US"/>
            </a:p>
          </p:txBody>
        </p:sp>
        <p:sp>
          <p:nvSpPr>
            <p:cNvPr id="40" name="Oval 39"/>
            <p:cNvSpPr>
              <a:spLocks noChangeArrowheads="1"/>
            </p:cNvSpPr>
            <p:nvPr/>
          </p:nvSpPr>
          <p:spPr bwMode="gray">
            <a:xfrm>
              <a:off x="986" y="1801"/>
              <a:ext cx="673" cy="709"/>
            </a:xfrm>
            <a:prstGeom prst="ellipse">
              <a:avLst/>
            </a:prstGeom>
            <a:gradFill rotWithShape="1">
              <a:gsLst>
                <a:gs pos="0">
                  <a:srgbClr val="C0C0C0">
                    <a:alpha val="0"/>
                  </a:srgbClr>
                </a:gs>
                <a:gs pos="100000">
                  <a:srgbClr val="C0C0C0">
                    <a:gamma/>
                    <a:tint val="34902"/>
                    <a:invGamma/>
                  </a:srgbClr>
                </a:gs>
              </a:gsLst>
              <a:lin ang="5400000" scaled="1"/>
            </a:gradFill>
            <a:ln w="9525" algn="ctr">
              <a:noFill/>
              <a:round/>
              <a:headEnd/>
              <a:tailEnd/>
            </a:ln>
            <a:effectLst/>
          </p:spPr>
          <p:txBody>
            <a:bodyPr vert="eaVert" wrap="none" anchor="ctr"/>
            <a:lstStyle/>
            <a:p>
              <a:endParaRPr lang="zh-CN" altLang="en-US"/>
            </a:p>
          </p:txBody>
        </p:sp>
        <p:sp>
          <p:nvSpPr>
            <p:cNvPr id="41" name="Oval 40"/>
            <p:cNvSpPr>
              <a:spLocks noChangeArrowheads="1"/>
            </p:cNvSpPr>
            <p:nvPr/>
          </p:nvSpPr>
          <p:spPr bwMode="gray">
            <a:xfrm>
              <a:off x="994" y="1808"/>
              <a:ext cx="640" cy="663"/>
            </a:xfrm>
            <a:prstGeom prst="ellipse">
              <a:avLst/>
            </a:prstGeom>
            <a:gradFill rotWithShape="1">
              <a:gsLst>
                <a:gs pos="0">
                  <a:srgbClr val="C0C0C0">
                    <a:gamma/>
                    <a:shade val="79216"/>
                    <a:invGamma/>
                  </a:srgbClr>
                </a:gs>
                <a:gs pos="100000">
                  <a:srgbClr val="C0C0C0">
                    <a:alpha val="48000"/>
                  </a:srgbClr>
                </a:gs>
              </a:gsLst>
              <a:lin ang="5400000" scaled="1"/>
            </a:gradFill>
            <a:ln w="9525" algn="ctr">
              <a:noFill/>
              <a:round/>
              <a:headEnd/>
              <a:tailEnd/>
            </a:ln>
            <a:effectLst/>
          </p:spPr>
          <p:txBody>
            <a:bodyPr vert="eaVert" wrap="none" anchor="ctr"/>
            <a:lstStyle/>
            <a:p>
              <a:endParaRPr lang="zh-CN" altLang="en-US"/>
            </a:p>
          </p:txBody>
        </p:sp>
        <p:sp>
          <p:nvSpPr>
            <p:cNvPr id="42" name="Oval 41"/>
            <p:cNvSpPr>
              <a:spLocks noChangeArrowheads="1"/>
            </p:cNvSpPr>
            <p:nvPr/>
          </p:nvSpPr>
          <p:spPr bwMode="gray">
            <a:xfrm>
              <a:off x="1031" y="1827"/>
              <a:ext cx="569" cy="538"/>
            </a:xfrm>
            <a:prstGeom prst="ellipse">
              <a:avLst/>
            </a:prstGeom>
            <a:gradFill rotWithShape="1">
              <a:gsLst>
                <a:gs pos="0">
                  <a:srgbClr val="C0C0C0">
                    <a:gamma/>
                    <a:tint val="0"/>
                    <a:invGamma/>
                  </a:srgbClr>
                </a:gs>
                <a:gs pos="100000">
                  <a:srgbClr val="C0C0C0">
                    <a:alpha val="38000"/>
                  </a:srgbClr>
                </a:gs>
              </a:gsLst>
              <a:lin ang="5400000" scaled="1"/>
            </a:gradFill>
            <a:ln w="9525" algn="ctr">
              <a:noFill/>
              <a:round/>
              <a:headEnd/>
              <a:tailEnd/>
            </a:ln>
            <a:effectLst/>
          </p:spPr>
          <p:txBody>
            <a:bodyPr vert="eaVert" wrap="none" anchor="ctr"/>
            <a:lstStyle/>
            <a:p>
              <a:endParaRPr lang="zh-CN" altLang="en-US"/>
            </a:p>
          </p:txBody>
        </p:sp>
        <p:sp>
          <p:nvSpPr>
            <p:cNvPr id="43" name="Text Box 42"/>
            <p:cNvSpPr txBox="1">
              <a:spLocks noChangeArrowheads="1"/>
            </p:cNvSpPr>
            <p:nvPr/>
          </p:nvSpPr>
          <p:spPr bwMode="gray">
            <a:xfrm>
              <a:off x="986" y="2054"/>
              <a:ext cx="677" cy="330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  <a:effectLst/>
          </p:spPr>
          <p:txBody>
            <a:bodyPr wrap="square">
              <a:spAutoFit/>
            </a:bodyPr>
            <a:lstStyle/>
            <a:p>
              <a:pPr lvl="0" algn="ctr" fontAlgn="base">
                <a:spcBef>
                  <a:spcPct val="0"/>
                </a:spcBef>
                <a:spcAft>
                  <a:spcPct val="0"/>
                </a:spcAft>
              </a:pPr>
              <a:r>
                <a:rPr lang="zh-CN" altLang="en-US" sz="1400" b="1" dirty="0">
                  <a:solidFill>
                    <a:srgbClr val="002060"/>
                  </a:solidFill>
                  <a:latin typeface="华文中宋" pitchFamily="2" charset="-122"/>
                  <a:ea typeface="华文中宋" pitchFamily="2" charset="-122"/>
                </a:rPr>
                <a:t>加强低年资护士的培训</a:t>
              </a:r>
            </a:p>
          </p:txBody>
        </p:sp>
      </p:grpSp>
      <p:grpSp>
        <p:nvGrpSpPr>
          <p:cNvPr id="44" name="Group 43"/>
          <p:cNvGrpSpPr>
            <a:grpSpLocks/>
          </p:cNvGrpSpPr>
          <p:nvPr/>
        </p:nvGrpSpPr>
        <p:grpSpPr bwMode="auto">
          <a:xfrm>
            <a:off x="1138922" y="2974316"/>
            <a:ext cx="1476409" cy="1524000"/>
            <a:chOff x="884" y="2523"/>
            <a:chExt cx="862" cy="862"/>
          </a:xfrm>
        </p:grpSpPr>
        <p:sp>
          <p:nvSpPr>
            <p:cNvPr id="45" name="Oval 44"/>
            <p:cNvSpPr>
              <a:spLocks noChangeArrowheads="1"/>
            </p:cNvSpPr>
            <p:nvPr/>
          </p:nvSpPr>
          <p:spPr bwMode="gray">
            <a:xfrm>
              <a:off x="884" y="2523"/>
              <a:ext cx="862" cy="862"/>
            </a:xfrm>
            <a:prstGeom prst="ellipse">
              <a:avLst/>
            </a:prstGeom>
            <a:gradFill rotWithShape="1">
              <a:gsLst>
                <a:gs pos="0">
                  <a:srgbClr val="00CC66">
                    <a:gamma/>
                    <a:tint val="0"/>
                    <a:invGamma/>
                  </a:srgbClr>
                </a:gs>
                <a:gs pos="50000">
                  <a:srgbClr val="00CC66"/>
                </a:gs>
                <a:gs pos="100000">
                  <a:srgbClr val="00CC66">
                    <a:gamma/>
                    <a:tint val="0"/>
                    <a:invGamma/>
                  </a:srgbClr>
                </a:gs>
              </a:gsLst>
              <a:lin ang="2700000" scaled="1"/>
            </a:gradFill>
            <a:ln w="38100" algn="ctr">
              <a:noFill/>
              <a:round/>
              <a:headEnd/>
              <a:tailEnd/>
            </a:ln>
            <a:effectLst/>
          </p:spPr>
          <p:txBody>
            <a:bodyPr wrap="none" anchor="ctr">
              <a:spAutoFit/>
            </a:bodyPr>
            <a:lstStyle/>
            <a:p>
              <a:endParaRPr lang="zh-CN" altLang="en-US"/>
            </a:p>
          </p:txBody>
        </p:sp>
        <p:sp>
          <p:nvSpPr>
            <p:cNvPr id="46" name="Oval 45"/>
            <p:cNvSpPr>
              <a:spLocks noChangeArrowheads="1"/>
            </p:cNvSpPr>
            <p:nvPr/>
          </p:nvSpPr>
          <p:spPr bwMode="gray">
            <a:xfrm>
              <a:off x="884" y="2523"/>
              <a:ext cx="862" cy="862"/>
            </a:xfrm>
            <a:prstGeom prst="ellipse">
              <a:avLst/>
            </a:prstGeom>
            <a:gradFill rotWithShape="1">
              <a:gsLst>
                <a:gs pos="0">
                  <a:srgbClr val="00CC66">
                    <a:alpha val="32001"/>
                  </a:srgbClr>
                </a:gs>
                <a:gs pos="100000">
                  <a:srgbClr val="00CC66">
                    <a:gamma/>
                    <a:shade val="0"/>
                    <a:invGamma/>
                    <a:alpha val="89999"/>
                  </a:srgbClr>
                </a:gs>
              </a:gsLst>
              <a:lin ang="2700000" scaled="1"/>
            </a:gradFill>
            <a:ln w="38100" algn="ctr">
              <a:noFill/>
              <a:round/>
              <a:headEnd/>
              <a:tailEnd/>
            </a:ln>
            <a:effectLst/>
          </p:spPr>
          <p:txBody>
            <a:bodyPr wrap="none" anchor="ctr">
              <a:spAutoFit/>
            </a:bodyPr>
            <a:lstStyle/>
            <a:p>
              <a:endParaRPr lang="zh-CN" altLang="en-US"/>
            </a:p>
          </p:txBody>
        </p:sp>
        <p:sp>
          <p:nvSpPr>
            <p:cNvPr id="47" name="Oval 46"/>
            <p:cNvSpPr>
              <a:spLocks noChangeArrowheads="1"/>
            </p:cNvSpPr>
            <p:nvPr/>
          </p:nvSpPr>
          <p:spPr bwMode="gray">
            <a:xfrm>
              <a:off x="940" y="2579"/>
              <a:ext cx="750" cy="750"/>
            </a:xfrm>
            <a:prstGeom prst="ellipse">
              <a:avLst/>
            </a:prstGeom>
            <a:gradFill rotWithShape="1">
              <a:gsLst>
                <a:gs pos="0">
                  <a:srgbClr val="00CC66">
                    <a:gamma/>
                    <a:shade val="54118"/>
                    <a:invGamma/>
                  </a:srgbClr>
                </a:gs>
                <a:gs pos="50000">
                  <a:srgbClr val="00CC66"/>
                </a:gs>
                <a:gs pos="100000">
                  <a:srgbClr val="00CC66">
                    <a:gamma/>
                    <a:shade val="54118"/>
                    <a:invGamma/>
                  </a:srgbClr>
                </a:gs>
              </a:gsLst>
              <a:lin ang="18900000" scaled="1"/>
            </a:gradFill>
            <a:ln w="38100" algn="ctr">
              <a:noFill/>
              <a:round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endParaRPr lang="zh-CN" altLang="en-US"/>
            </a:p>
          </p:txBody>
        </p:sp>
        <p:sp>
          <p:nvSpPr>
            <p:cNvPr id="48" name="Oval 47"/>
            <p:cNvSpPr>
              <a:spLocks noChangeArrowheads="1"/>
            </p:cNvSpPr>
            <p:nvPr/>
          </p:nvSpPr>
          <p:spPr bwMode="gray">
            <a:xfrm>
              <a:off x="941" y="2579"/>
              <a:ext cx="749" cy="750"/>
            </a:xfrm>
            <a:prstGeom prst="ellipse">
              <a:avLst/>
            </a:prstGeom>
            <a:gradFill rotWithShape="1">
              <a:gsLst>
                <a:gs pos="0">
                  <a:srgbClr val="00CC66">
                    <a:gamma/>
                    <a:shade val="63529"/>
                    <a:invGamma/>
                  </a:srgbClr>
                </a:gs>
                <a:gs pos="100000">
                  <a:srgbClr val="00CC66">
                    <a:alpha val="0"/>
                  </a:srgbClr>
                </a:gs>
              </a:gsLst>
              <a:lin ang="2700000" scaled="1"/>
            </a:gradFill>
            <a:ln w="38100" algn="ctr">
              <a:noFill/>
              <a:round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endParaRPr lang="zh-CN" altLang="en-US"/>
            </a:p>
          </p:txBody>
        </p:sp>
        <p:sp>
          <p:nvSpPr>
            <p:cNvPr id="49" name="Oval 48"/>
            <p:cNvSpPr>
              <a:spLocks noChangeArrowheads="1"/>
            </p:cNvSpPr>
            <p:nvPr/>
          </p:nvSpPr>
          <p:spPr bwMode="gray">
            <a:xfrm>
              <a:off x="981" y="2617"/>
              <a:ext cx="674" cy="674"/>
            </a:xfrm>
            <a:prstGeom prst="ellipse">
              <a:avLst/>
            </a:prstGeom>
            <a:solidFill>
              <a:srgbClr val="333333"/>
            </a:solidFill>
            <a:ln w="38100" algn="ctr">
              <a:noFill/>
              <a:round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endParaRPr lang="zh-CN" altLang="en-US"/>
            </a:p>
          </p:txBody>
        </p:sp>
        <p:sp>
          <p:nvSpPr>
            <p:cNvPr id="50" name="Oval 49"/>
            <p:cNvSpPr>
              <a:spLocks noChangeArrowheads="1"/>
            </p:cNvSpPr>
            <p:nvPr/>
          </p:nvSpPr>
          <p:spPr bwMode="gray">
            <a:xfrm>
              <a:off x="992" y="2628"/>
              <a:ext cx="653" cy="653"/>
            </a:xfrm>
            <a:prstGeom prst="ellipse">
              <a:avLst/>
            </a:prstGeom>
            <a:gradFill rotWithShape="1">
              <a:gsLst>
                <a:gs pos="0">
                  <a:srgbClr val="C0C0C0">
                    <a:gamma/>
                    <a:shade val="46275"/>
                    <a:invGamma/>
                  </a:srgbClr>
                </a:gs>
                <a:gs pos="100000">
                  <a:srgbClr val="C0C0C0"/>
                </a:gs>
              </a:gsLst>
              <a:lin ang="5400000" scaled="1"/>
            </a:gradFill>
            <a:ln w="9525" algn="ctr">
              <a:noFill/>
              <a:round/>
              <a:headEnd/>
              <a:tailEnd/>
            </a:ln>
            <a:effectLst/>
          </p:spPr>
          <p:txBody>
            <a:bodyPr vert="eaVert" wrap="none" anchor="ctr"/>
            <a:lstStyle/>
            <a:p>
              <a:endParaRPr lang="zh-CN" altLang="en-US"/>
            </a:p>
          </p:txBody>
        </p:sp>
        <p:sp>
          <p:nvSpPr>
            <p:cNvPr id="51" name="Oval 50"/>
            <p:cNvSpPr>
              <a:spLocks noChangeArrowheads="1"/>
            </p:cNvSpPr>
            <p:nvPr/>
          </p:nvSpPr>
          <p:spPr bwMode="gray">
            <a:xfrm>
              <a:off x="1000" y="2632"/>
              <a:ext cx="637" cy="636"/>
            </a:xfrm>
            <a:prstGeom prst="ellipse">
              <a:avLst/>
            </a:prstGeom>
            <a:gradFill rotWithShape="1">
              <a:gsLst>
                <a:gs pos="0">
                  <a:srgbClr val="C0C0C0">
                    <a:alpha val="0"/>
                  </a:srgbClr>
                </a:gs>
                <a:gs pos="100000">
                  <a:srgbClr val="C0C0C0">
                    <a:gamma/>
                    <a:tint val="34902"/>
                    <a:invGamma/>
                  </a:srgbClr>
                </a:gs>
              </a:gsLst>
              <a:lin ang="5400000" scaled="1"/>
            </a:gradFill>
            <a:ln w="9525" algn="ctr">
              <a:noFill/>
              <a:round/>
              <a:headEnd/>
              <a:tailEnd/>
            </a:ln>
            <a:effectLst/>
          </p:spPr>
          <p:txBody>
            <a:bodyPr vert="eaVert" wrap="none" anchor="ctr"/>
            <a:lstStyle/>
            <a:p>
              <a:endParaRPr lang="zh-CN" altLang="en-US"/>
            </a:p>
          </p:txBody>
        </p:sp>
        <p:sp>
          <p:nvSpPr>
            <p:cNvPr id="52" name="Oval 51"/>
            <p:cNvSpPr>
              <a:spLocks noChangeArrowheads="1"/>
            </p:cNvSpPr>
            <p:nvPr/>
          </p:nvSpPr>
          <p:spPr bwMode="gray">
            <a:xfrm>
              <a:off x="1007" y="2638"/>
              <a:ext cx="606" cy="595"/>
            </a:xfrm>
            <a:prstGeom prst="ellipse">
              <a:avLst/>
            </a:prstGeom>
            <a:gradFill rotWithShape="1">
              <a:gsLst>
                <a:gs pos="0">
                  <a:srgbClr val="C0C0C0">
                    <a:gamma/>
                    <a:shade val="79216"/>
                    <a:invGamma/>
                  </a:srgbClr>
                </a:gs>
                <a:gs pos="100000">
                  <a:srgbClr val="C0C0C0">
                    <a:alpha val="48000"/>
                  </a:srgbClr>
                </a:gs>
              </a:gsLst>
              <a:lin ang="5400000" scaled="1"/>
            </a:gradFill>
            <a:ln w="9525" algn="ctr">
              <a:noFill/>
              <a:round/>
              <a:headEnd/>
              <a:tailEnd/>
            </a:ln>
            <a:effectLst/>
          </p:spPr>
          <p:txBody>
            <a:bodyPr vert="eaVert" wrap="none" anchor="ctr"/>
            <a:lstStyle/>
            <a:p>
              <a:endParaRPr lang="zh-CN" altLang="en-US"/>
            </a:p>
          </p:txBody>
        </p:sp>
        <p:sp>
          <p:nvSpPr>
            <p:cNvPr id="53" name="Oval 52"/>
            <p:cNvSpPr>
              <a:spLocks noChangeArrowheads="1"/>
            </p:cNvSpPr>
            <p:nvPr/>
          </p:nvSpPr>
          <p:spPr bwMode="gray">
            <a:xfrm>
              <a:off x="1042" y="2655"/>
              <a:ext cx="539" cy="483"/>
            </a:xfrm>
            <a:prstGeom prst="ellipse">
              <a:avLst/>
            </a:prstGeom>
            <a:gradFill rotWithShape="1">
              <a:gsLst>
                <a:gs pos="0">
                  <a:srgbClr val="C0C0C0">
                    <a:gamma/>
                    <a:tint val="0"/>
                    <a:invGamma/>
                  </a:srgbClr>
                </a:gs>
                <a:gs pos="100000">
                  <a:srgbClr val="C0C0C0">
                    <a:alpha val="38000"/>
                  </a:srgbClr>
                </a:gs>
              </a:gsLst>
              <a:lin ang="5400000" scaled="1"/>
            </a:gradFill>
            <a:ln w="9525" algn="ctr">
              <a:noFill/>
              <a:round/>
              <a:headEnd/>
              <a:tailEnd/>
            </a:ln>
            <a:effectLst/>
          </p:spPr>
          <p:txBody>
            <a:bodyPr vert="eaVert" wrap="none" anchor="ctr"/>
            <a:lstStyle/>
            <a:p>
              <a:endParaRPr lang="zh-CN" altLang="en-US"/>
            </a:p>
          </p:txBody>
        </p:sp>
      </p:grpSp>
      <p:sp>
        <p:nvSpPr>
          <p:cNvPr id="54" name="Text Box 53"/>
          <p:cNvSpPr txBox="1">
            <a:spLocks noChangeArrowheads="1"/>
          </p:cNvSpPr>
          <p:nvPr/>
        </p:nvSpPr>
        <p:spPr bwMode="gray">
          <a:xfrm>
            <a:off x="1043608" y="3431516"/>
            <a:ext cx="1662601" cy="52322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zh-CN" altLang="en-US" sz="1400" b="1" dirty="0">
                <a:solidFill>
                  <a:srgbClr val="002060"/>
                </a:solidFill>
                <a:latin typeface="华文中宋" pitchFamily="2" charset="-122"/>
                <a:ea typeface="华文中宋" pitchFamily="2" charset="-122"/>
              </a:rPr>
              <a:t>规范护理操作</a:t>
            </a:r>
          </a:p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zh-CN" altLang="en-US" sz="1400" b="1" dirty="0">
                <a:solidFill>
                  <a:srgbClr val="002060"/>
                </a:solidFill>
                <a:latin typeface="华文中宋" pitchFamily="2" charset="-122"/>
                <a:ea typeface="华文中宋" pitchFamily="2" charset="-122"/>
              </a:rPr>
              <a:t>积极完善各项制度</a:t>
            </a:r>
          </a:p>
        </p:txBody>
      </p:sp>
      <p:grpSp>
        <p:nvGrpSpPr>
          <p:cNvPr id="55" name="Group 54"/>
          <p:cNvGrpSpPr>
            <a:grpSpLocks/>
          </p:cNvGrpSpPr>
          <p:nvPr/>
        </p:nvGrpSpPr>
        <p:grpSpPr bwMode="auto">
          <a:xfrm>
            <a:off x="2257002" y="4975831"/>
            <a:ext cx="1469926" cy="1439863"/>
            <a:chOff x="1685" y="3125"/>
            <a:chExt cx="907" cy="907"/>
          </a:xfrm>
        </p:grpSpPr>
        <p:grpSp>
          <p:nvGrpSpPr>
            <p:cNvPr id="56" name="Group 55"/>
            <p:cNvGrpSpPr>
              <a:grpSpLocks/>
            </p:cNvGrpSpPr>
            <p:nvPr/>
          </p:nvGrpSpPr>
          <p:grpSpPr bwMode="auto">
            <a:xfrm>
              <a:off x="1685" y="3125"/>
              <a:ext cx="907" cy="907"/>
              <a:chOff x="2832" y="1728"/>
              <a:chExt cx="907" cy="907"/>
            </a:xfrm>
          </p:grpSpPr>
          <p:sp>
            <p:nvSpPr>
              <p:cNvPr id="58" name="Oval 56"/>
              <p:cNvSpPr>
                <a:spLocks noChangeArrowheads="1"/>
              </p:cNvSpPr>
              <p:nvPr/>
            </p:nvSpPr>
            <p:spPr bwMode="gray">
              <a:xfrm>
                <a:off x="2832" y="1728"/>
                <a:ext cx="907" cy="907"/>
              </a:xfrm>
              <a:prstGeom prst="ellipse">
                <a:avLst/>
              </a:prstGeom>
              <a:gradFill rotWithShape="1">
                <a:gsLst>
                  <a:gs pos="0">
                    <a:srgbClr val="3965E1">
                      <a:gamma/>
                      <a:tint val="0"/>
                      <a:invGamma/>
                    </a:srgbClr>
                  </a:gs>
                  <a:gs pos="50000">
                    <a:srgbClr val="3965E1"/>
                  </a:gs>
                  <a:gs pos="100000">
                    <a:srgbClr val="3965E1">
                      <a:gamma/>
                      <a:tint val="0"/>
                      <a:invGamma/>
                    </a:srgbClr>
                  </a:gs>
                </a:gsLst>
                <a:lin ang="2700000" scaled="1"/>
              </a:gradFill>
              <a:ln w="38100" algn="ctr">
                <a:noFill/>
                <a:round/>
                <a:headEnd/>
                <a:tailEnd/>
              </a:ln>
              <a:effectLst/>
            </p:spPr>
            <p:txBody>
              <a:bodyPr wrap="none" anchor="ctr">
                <a:spAutoFit/>
              </a:bodyPr>
              <a:lstStyle/>
              <a:p>
                <a:endParaRPr lang="zh-CN" altLang="en-US"/>
              </a:p>
            </p:txBody>
          </p:sp>
          <p:sp>
            <p:nvSpPr>
              <p:cNvPr id="59" name="Oval 57"/>
              <p:cNvSpPr>
                <a:spLocks noChangeArrowheads="1"/>
              </p:cNvSpPr>
              <p:nvPr/>
            </p:nvSpPr>
            <p:spPr bwMode="gray">
              <a:xfrm>
                <a:off x="2832" y="1728"/>
                <a:ext cx="907" cy="907"/>
              </a:xfrm>
              <a:prstGeom prst="ellipse">
                <a:avLst/>
              </a:prstGeom>
              <a:gradFill rotWithShape="1">
                <a:gsLst>
                  <a:gs pos="0">
                    <a:srgbClr val="3965E1">
                      <a:alpha val="32001"/>
                    </a:srgbClr>
                  </a:gs>
                  <a:gs pos="100000">
                    <a:srgbClr val="3965E1">
                      <a:gamma/>
                      <a:shade val="0"/>
                      <a:invGamma/>
                      <a:alpha val="89999"/>
                    </a:srgbClr>
                  </a:gs>
                </a:gsLst>
                <a:lin ang="2700000" scaled="1"/>
              </a:gradFill>
              <a:ln w="38100" algn="ctr">
                <a:noFill/>
                <a:round/>
                <a:headEnd/>
                <a:tailEnd/>
              </a:ln>
              <a:effectLst/>
            </p:spPr>
            <p:txBody>
              <a:bodyPr wrap="none" anchor="ctr">
                <a:spAutoFit/>
              </a:bodyPr>
              <a:lstStyle/>
              <a:p>
                <a:endParaRPr lang="zh-CN" altLang="en-US"/>
              </a:p>
            </p:txBody>
          </p:sp>
          <p:sp>
            <p:nvSpPr>
              <p:cNvPr id="60" name="Oval 58"/>
              <p:cNvSpPr>
                <a:spLocks noChangeArrowheads="1"/>
              </p:cNvSpPr>
              <p:nvPr/>
            </p:nvSpPr>
            <p:spPr bwMode="gray">
              <a:xfrm>
                <a:off x="2889" y="1788"/>
                <a:ext cx="787" cy="788"/>
              </a:xfrm>
              <a:prstGeom prst="ellipse">
                <a:avLst/>
              </a:prstGeom>
              <a:gradFill rotWithShape="1">
                <a:gsLst>
                  <a:gs pos="0">
                    <a:srgbClr val="3965E1">
                      <a:gamma/>
                      <a:shade val="54118"/>
                      <a:invGamma/>
                    </a:srgbClr>
                  </a:gs>
                  <a:gs pos="50000">
                    <a:srgbClr val="3965E1"/>
                  </a:gs>
                  <a:gs pos="100000">
                    <a:srgbClr val="3965E1">
                      <a:gamma/>
                      <a:shade val="54118"/>
                      <a:invGamma/>
                    </a:srgbClr>
                  </a:gs>
                </a:gsLst>
                <a:lin ang="18900000" scaled="1"/>
              </a:gradFill>
              <a:ln w="38100" algn="ctr">
                <a:noFill/>
                <a:round/>
                <a:headEnd/>
                <a:tailEnd/>
              </a:ln>
              <a:effectLst/>
            </p:spPr>
            <p:txBody>
              <a:bodyPr anchor="ctr">
                <a:spAutoFit/>
              </a:bodyPr>
              <a:lstStyle/>
              <a:p>
                <a:endParaRPr lang="zh-CN" altLang="en-US"/>
              </a:p>
            </p:txBody>
          </p:sp>
          <p:sp>
            <p:nvSpPr>
              <p:cNvPr id="61" name="Oval 59"/>
              <p:cNvSpPr>
                <a:spLocks noChangeArrowheads="1"/>
              </p:cNvSpPr>
              <p:nvPr/>
            </p:nvSpPr>
            <p:spPr bwMode="gray">
              <a:xfrm>
                <a:off x="2889" y="1794"/>
                <a:ext cx="787" cy="788"/>
              </a:xfrm>
              <a:prstGeom prst="ellipse">
                <a:avLst/>
              </a:prstGeom>
              <a:gradFill rotWithShape="1">
                <a:gsLst>
                  <a:gs pos="0">
                    <a:srgbClr val="3965E1">
                      <a:gamma/>
                      <a:shade val="66667"/>
                      <a:invGamma/>
                    </a:srgbClr>
                  </a:gs>
                  <a:gs pos="100000">
                    <a:srgbClr val="3965E1">
                      <a:alpha val="0"/>
                    </a:srgbClr>
                  </a:gs>
                </a:gsLst>
                <a:lin ang="2700000" scaled="1"/>
              </a:gradFill>
              <a:ln w="38100" algn="ctr">
                <a:noFill/>
                <a:round/>
                <a:headEnd/>
                <a:tailEnd/>
              </a:ln>
              <a:effectLst/>
            </p:spPr>
            <p:txBody>
              <a:bodyPr anchor="ctr">
                <a:spAutoFit/>
              </a:bodyPr>
              <a:lstStyle/>
              <a:p>
                <a:endParaRPr lang="zh-CN" altLang="en-US"/>
              </a:p>
            </p:txBody>
          </p:sp>
          <p:sp>
            <p:nvSpPr>
              <p:cNvPr id="62" name="Oval 60"/>
              <p:cNvSpPr>
                <a:spLocks noChangeArrowheads="1"/>
              </p:cNvSpPr>
              <p:nvPr/>
            </p:nvSpPr>
            <p:spPr bwMode="gray">
              <a:xfrm>
                <a:off x="2928" y="1833"/>
                <a:ext cx="709" cy="709"/>
              </a:xfrm>
              <a:prstGeom prst="ellipse">
                <a:avLst/>
              </a:prstGeom>
              <a:gradFill rotWithShape="1">
                <a:gsLst>
                  <a:gs pos="0">
                    <a:srgbClr val="3965E1"/>
                  </a:gs>
                  <a:gs pos="100000">
                    <a:srgbClr val="3965E1">
                      <a:gamma/>
                      <a:shade val="5882"/>
                      <a:invGamma/>
                    </a:srgbClr>
                  </a:gs>
                </a:gsLst>
                <a:lin ang="5400000" scaled="1"/>
              </a:gradFill>
              <a:ln w="38100" algn="ctr">
                <a:noFill/>
                <a:round/>
                <a:headEnd/>
                <a:tailEnd/>
              </a:ln>
              <a:effectLst/>
            </p:spPr>
            <p:txBody>
              <a:bodyPr anchor="ctr">
                <a:spAutoFit/>
              </a:bodyPr>
              <a:lstStyle/>
              <a:p>
                <a:endParaRPr lang="zh-CN" altLang="en-US"/>
              </a:p>
            </p:txBody>
          </p:sp>
          <p:grpSp>
            <p:nvGrpSpPr>
              <p:cNvPr id="63" name="Group 61"/>
              <p:cNvGrpSpPr>
                <a:grpSpLocks/>
              </p:cNvGrpSpPr>
              <p:nvPr/>
            </p:nvGrpSpPr>
            <p:grpSpPr bwMode="auto">
              <a:xfrm>
                <a:off x="2946" y="1842"/>
                <a:ext cx="687" cy="688"/>
                <a:chOff x="4166" y="1706"/>
                <a:chExt cx="1252" cy="1252"/>
              </a:xfrm>
            </p:grpSpPr>
            <p:sp>
              <p:nvSpPr>
                <p:cNvPr id="64" name="Oval 62"/>
                <p:cNvSpPr>
                  <a:spLocks noChangeArrowheads="1"/>
                </p:cNvSpPr>
                <p:nvPr/>
              </p:nvSpPr>
              <p:spPr bwMode="gray">
                <a:xfrm>
                  <a:off x="4166" y="1706"/>
                  <a:ext cx="1252" cy="1252"/>
                </a:xfrm>
                <a:prstGeom prst="ellipse">
                  <a:avLst/>
                </a:prstGeom>
                <a:gradFill rotWithShape="1">
                  <a:gsLst>
                    <a:gs pos="0">
                      <a:srgbClr val="D6E1E2">
                        <a:gamma/>
                        <a:shade val="46275"/>
                        <a:invGamma/>
                      </a:srgbClr>
                    </a:gs>
                    <a:gs pos="100000">
                      <a:srgbClr val="D6E1E2"/>
                    </a:gs>
                  </a:gsLst>
                  <a:lin ang="5400000" scaled="1"/>
                </a:gradFill>
                <a:ln w="9525" algn="ctr">
                  <a:noFill/>
                  <a:round/>
                  <a:headEnd/>
                  <a:tailEnd/>
                </a:ln>
                <a:effectLst/>
              </p:spPr>
              <p:txBody>
                <a:bodyPr vert="eaVert" wrap="none" anchor="ctr"/>
                <a:lstStyle/>
                <a:p>
                  <a:endParaRPr lang="zh-CN" altLang="en-US"/>
                </a:p>
              </p:txBody>
            </p:sp>
            <p:sp>
              <p:nvSpPr>
                <p:cNvPr id="65" name="Oval 63"/>
                <p:cNvSpPr>
                  <a:spLocks noChangeArrowheads="1"/>
                </p:cNvSpPr>
                <p:nvPr/>
              </p:nvSpPr>
              <p:spPr bwMode="gray">
                <a:xfrm>
                  <a:off x="4182" y="1713"/>
                  <a:ext cx="1222" cy="1221"/>
                </a:xfrm>
                <a:prstGeom prst="ellipse">
                  <a:avLst/>
                </a:prstGeom>
                <a:gradFill rotWithShape="1">
                  <a:gsLst>
                    <a:gs pos="0">
                      <a:srgbClr val="D6E1E2">
                        <a:alpha val="0"/>
                      </a:srgbClr>
                    </a:gs>
                    <a:gs pos="100000">
                      <a:srgbClr val="D6E1E2">
                        <a:gamma/>
                        <a:tint val="34902"/>
                        <a:invGamma/>
                      </a:srgbClr>
                    </a:gs>
                  </a:gsLst>
                  <a:lin ang="5400000" scaled="1"/>
                </a:gradFill>
                <a:ln w="9525" algn="ctr">
                  <a:noFill/>
                  <a:round/>
                  <a:headEnd/>
                  <a:tailEnd/>
                </a:ln>
                <a:effectLst/>
              </p:spPr>
              <p:txBody>
                <a:bodyPr vert="eaVert" wrap="none" anchor="ctr"/>
                <a:lstStyle/>
                <a:p>
                  <a:endParaRPr lang="zh-CN" altLang="en-US"/>
                </a:p>
              </p:txBody>
            </p:sp>
            <p:sp>
              <p:nvSpPr>
                <p:cNvPr id="66" name="Oval 64"/>
                <p:cNvSpPr>
                  <a:spLocks noChangeArrowheads="1"/>
                </p:cNvSpPr>
                <p:nvPr/>
              </p:nvSpPr>
              <p:spPr bwMode="gray">
                <a:xfrm>
                  <a:off x="4195" y="1725"/>
                  <a:ext cx="1162" cy="1141"/>
                </a:xfrm>
                <a:prstGeom prst="ellipse">
                  <a:avLst/>
                </a:prstGeom>
                <a:gradFill rotWithShape="1">
                  <a:gsLst>
                    <a:gs pos="0">
                      <a:srgbClr val="D6E1E2">
                        <a:gamma/>
                        <a:shade val="79216"/>
                        <a:invGamma/>
                      </a:srgbClr>
                    </a:gs>
                    <a:gs pos="100000">
                      <a:srgbClr val="D6E1E2">
                        <a:alpha val="48000"/>
                      </a:srgbClr>
                    </a:gs>
                  </a:gsLst>
                  <a:lin ang="5400000" scaled="1"/>
                </a:gradFill>
                <a:ln w="9525" algn="ctr">
                  <a:noFill/>
                  <a:round/>
                  <a:headEnd/>
                  <a:tailEnd/>
                </a:ln>
                <a:effectLst/>
              </p:spPr>
              <p:txBody>
                <a:bodyPr vert="eaVert" wrap="none" anchor="ctr"/>
                <a:lstStyle/>
                <a:p>
                  <a:endParaRPr lang="zh-CN" altLang="en-US"/>
                </a:p>
              </p:txBody>
            </p:sp>
            <p:sp>
              <p:nvSpPr>
                <p:cNvPr id="67" name="Oval 65"/>
                <p:cNvSpPr>
                  <a:spLocks noChangeArrowheads="1"/>
                </p:cNvSpPr>
                <p:nvPr/>
              </p:nvSpPr>
              <p:spPr bwMode="gray">
                <a:xfrm>
                  <a:off x="4263" y="1757"/>
                  <a:ext cx="1033" cy="926"/>
                </a:xfrm>
                <a:prstGeom prst="ellipse">
                  <a:avLst/>
                </a:prstGeom>
                <a:gradFill rotWithShape="1">
                  <a:gsLst>
                    <a:gs pos="0">
                      <a:srgbClr val="D6E1E2">
                        <a:gamma/>
                        <a:tint val="0"/>
                        <a:invGamma/>
                      </a:srgbClr>
                    </a:gs>
                    <a:gs pos="100000">
                      <a:srgbClr val="D6E1E2">
                        <a:alpha val="38000"/>
                      </a:srgbClr>
                    </a:gs>
                  </a:gsLst>
                  <a:lin ang="5400000" scaled="1"/>
                </a:gradFill>
                <a:ln w="9525" algn="ctr">
                  <a:noFill/>
                  <a:round/>
                  <a:headEnd/>
                  <a:tailEnd/>
                </a:ln>
                <a:effectLst/>
              </p:spPr>
              <p:txBody>
                <a:bodyPr vert="eaVert" wrap="none" anchor="ctr"/>
                <a:lstStyle/>
                <a:p>
                  <a:endParaRPr lang="zh-CN" altLang="en-US"/>
                </a:p>
              </p:txBody>
            </p:sp>
          </p:grpSp>
        </p:grpSp>
        <p:sp>
          <p:nvSpPr>
            <p:cNvPr id="57" name="Text Box 66"/>
            <p:cNvSpPr txBox="1">
              <a:spLocks noChangeArrowheads="1"/>
            </p:cNvSpPr>
            <p:nvPr/>
          </p:nvSpPr>
          <p:spPr bwMode="gray">
            <a:xfrm>
              <a:off x="1685" y="3456"/>
              <a:ext cx="889" cy="194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lvl="0" algn="ctr" fontAlgn="base">
                <a:spcBef>
                  <a:spcPct val="0"/>
                </a:spcBef>
                <a:spcAft>
                  <a:spcPct val="0"/>
                </a:spcAft>
              </a:pPr>
              <a:r>
                <a:rPr lang="zh-CN" altLang="en-US" sz="1400" b="1" dirty="0">
                  <a:solidFill>
                    <a:srgbClr val="002060"/>
                  </a:solidFill>
                  <a:latin typeface="华文中宋" pitchFamily="2" charset="-122"/>
                  <a:ea typeface="华文中宋" pitchFamily="2" charset="-122"/>
                </a:rPr>
                <a:t>镇静药物的使用</a:t>
              </a:r>
            </a:p>
          </p:txBody>
        </p:sp>
      </p:grpSp>
      <p:pic>
        <p:nvPicPr>
          <p:cNvPr id="2048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4217081" y="1909107"/>
            <a:ext cx="622328" cy="466746"/>
          </a:xfrm>
          <a:prstGeom prst="rect">
            <a:avLst/>
          </a:prstGeom>
          <a:noFill/>
          <a:ln>
            <a:noFill/>
          </a:ln>
          <a:effectLst/>
          <a:scene3d>
            <a:camera prst="orthographicFront">
              <a:rot lat="0" lon="0" rev="0"/>
            </a:camera>
            <a:lightRig rig="threePt" dir="t"/>
          </a:scene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70" name="Group 32"/>
          <p:cNvGrpSpPr>
            <a:grpSpLocks/>
          </p:cNvGrpSpPr>
          <p:nvPr/>
        </p:nvGrpSpPr>
        <p:grpSpPr bwMode="auto">
          <a:xfrm>
            <a:off x="3803460" y="383516"/>
            <a:ext cx="1444625" cy="1447800"/>
            <a:chOff x="864" y="1680"/>
            <a:chExt cx="910" cy="960"/>
          </a:xfrm>
        </p:grpSpPr>
        <p:sp>
          <p:nvSpPr>
            <p:cNvPr id="71" name="Oval 33"/>
            <p:cNvSpPr>
              <a:spLocks noChangeArrowheads="1"/>
            </p:cNvSpPr>
            <p:nvPr/>
          </p:nvSpPr>
          <p:spPr bwMode="gray">
            <a:xfrm>
              <a:off x="864" y="1680"/>
              <a:ext cx="910" cy="960"/>
            </a:xfrm>
            <a:prstGeom prst="ellipse">
              <a:avLst/>
            </a:prstGeom>
            <a:gradFill rotWithShape="1">
              <a:gsLst>
                <a:gs pos="0">
                  <a:srgbClr val="FF6699">
                    <a:gamma/>
                    <a:tint val="0"/>
                    <a:invGamma/>
                  </a:srgbClr>
                </a:gs>
                <a:gs pos="50000">
                  <a:srgbClr val="FF6699"/>
                </a:gs>
                <a:gs pos="100000">
                  <a:srgbClr val="FF6699">
                    <a:gamma/>
                    <a:tint val="0"/>
                    <a:invGamma/>
                  </a:srgbClr>
                </a:gs>
              </a:gsLst>
              <a:lin ang="2700000" scaled="1"/>
            </a:gradFill>
            <a:ln w="38100" algn="ctr">
              <a:noFill/>
              <a:round/>
              <a:headEnd/>
              <a:tailEnd/>
            </a:ln>
            <a:effectLst/>
          </p:spPr>
          <p:txBody>
            <a:bodyPr wrap="none" anchor="ctr">
              <a:spAutoFit/>
            </a:bodyPr>
            <a:lstStyle/>
            <a:p>
              <a:endParaRPr lang="zh-CN" altLang="en-US"/>
            </a:p>
          </p:txBody>
        </p:sp>
        <p:sp>
          <p:nvSpPr>
            <p:cNvPr id="72" name="Oval 34"/>
            <p:cNvSpPr>
              <a:spLocks noChangeArrowheads="1"/>
            </p:cNvSpPr>
            <p:nvPr/>
          </p:nvSpPr>
          <p:spPr bwMode="gray">
            <a:xfrm>
              <a:off x="864" y="1680"/>
              <a:ext cx="910" cy="960"/>
            </a:xfrm>
            <a:prstGeom prst="ellipse">
              <a:avLst/>
            </a:prstGeom>
            <a:gradFill rotWithShape="1">
              <a:gsLst>
                <a:gs pos="0">
                  <a:srgbClr val="FF6699">
                    <a:alpha val="32001"/>
                  </a:srgbClr>
                </a:gs>
                <a:gs pos="100000">
                  <a:srgbClr val="FF6699">
                    <a:gamma/>
                    <a:shade val="0"/>
                    <a:invGamma/>
                    <a:alpha val="89999"/>
                  </a:srgbClr>
                </a:gs>
              </a:gsLst>
              <a:lin ang="2700000" scaled="1"/>
            </a:gradFill>
            <a:ln w="38100" algn="ctr">
              <a:noFill/>
              <a:round/>
              <a:headEnd/>
              <a:tailEnd/>
            </a:ln>
            <a:effectLst/>
          </p:spPr>
          <p:txBody>
            <a:bodyPr wrap="none" anchor="ctr">
              <a:spAutoFit/>
            </a:bodyPr>
            <a:lstStyle/>
            <a:p>
              <a:endParaRPr lang="zh-CN" altLang="en-US"/>
            </a:p>
          </p:txBody>
        </p:sp>
        <p:sp>
          <p:nvSpPr>
            <p:cNvPr id="73" name="Oval 35"/>
            <p:cNvSpPr>
              <a:spLocks noChangeArrowheads="1"/>
            </p:cNvSpPr>
            <p:nvPr/>
          </p:nvSpPr>
          <p:spPr bwMode="gray">
            <a:xfrm>
              <a:off x="923" y="1742"/>
              <a:ext cx="792" cy="836"/>
            </a:xfrm>
            <a:prstGeom prst="ellipse">
              <a:avLst/>
            </a:prstGeom>
            <a:gradFill rotWithShape="1">
              <a:gsLst>
                <a:gs pos="0">
                  <a:srgbClr val="FF6699">
                    <a:gamma/>
                    <a:shade val="54118"/>
                    <a:invGamma/>
                  </a:srgbClr>
                </a:gs>
                <a:gs pos="50000">
                  <a:srgbClr val="FF6699"/>
                </a:gs>
                <a:gs pos="100000">
                  <a:srgbClr val="FF6699">
                    <a:gamma/>
                    <a:shade val="54118"/>
                    <a:invGamma/>
                  </a:srgbClr>
                </a:gs>
              </a:gsLst>
              <a:lin ang="18900000" scaled="1"/>
            </a:gradFill>
            <a:ln w="38100" algn="ctr">
              <a:noFill/>
              <a:round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endParaRPr lang="zh-CN" altLang="en-US"/>
            </a:p>
          </p:txBody>
        </p:sp>
        <p:sp>
          <p:nvSpPr>
            <p:cNvPr id="74" name="Oval 36"/>
            <p:cNvSpPr>
              <a:spLocks noChangeArrowheads="1"/>
            </p:cNvSpPr>
            <p:nvPr/>
          </p:nvSpPr>
          <p:spPr bwMode="gray">
            <a:xfrm>
              <a:off x="912" y="1728"/>
              <a:ext cx="791" cy="836"/>
            </a:xfrm>
            <a:prstGeom prst="ellipse">
              <a:avLst/>
            </a:prstGeom>
            <a:gradFill rotWithShape="1">
              <a:gsLst>
                <a:gs pos="0">
                  <a:srgbClr val="FF6699">
                    <a:gamma/>
                    <a:shade val="63529"/>
                    <a:invGamma/>
                  </a:srgbClr>
                </a:gs>
                <a:gs pos="100000">
                  <a:srgbClr val="FF6699">
                    <a:alpha val="0"/>
                  </a:srgbClr>
                </a:gs>
              </a:gsLst>
              <a:lin ang="2700000" scaled="1"/>
            </a:gradFill>
            <a:ln w="38100" algn="ctr">
              <a:noFill/>
              <a:round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endParaRPr lang="zh-CN" altLang="en-US"/>
            </a:p>
          </p:txBody>
        </p:sp>
        <p:sp>
          <p:nvSpPr>
            <p:cNvPr id="75" name="Oval 37"/>
            <p:cNvSpPr>
              <a:spLocks noChangeArrowheads="1"/>
            </p:cNvSpPr>
            <p:nvPr/>
          </p:nvSpPr>
          <p:spPr bwMode="gray">
            <a:xfrm>
              <a:off x="966" y="1785"/>
              <a:ext cx="712" cy="750"/>
            </a:xfrm>
            <a:prstGeom prst="ellipse">
              <a:avLst/>
            </a:prstGeom>
            <a:solidFill>
              <a:srgbClr val="333333"/>
            </a:solidFill>
            <a:ln w="38100" algn="ctr">
              <a:noFill/>
              <a:round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endParaRPr lang="zh-CN" altLang="en-US"/>
            </a:p>
          </p:txBody>
        </p:sp>
        <p:sp>
          <p:nvSpPr>
            <p:cNvPr id="76" name="Oval 38"/>
            <p:cNvSpPr>
              <a:spLocks noChangeArrowheads="1"/>
            </p:cNvSpPr>
            <p:nvPr/>
          </p:nvSpPr>
          <p:spPr bwMode="gray">
            <a:xfrm>
              <a:off x="960" y="1776"/>
              <a:ext cx="689" cy="727"/>
            </a:xfrm>
            <a:prstGeom prst="ellipse">
              <a:avLst/>
            </a:prstGeom>
            <a:gradFill rotWithShape="1">
              <a:gsLst>
                <a:gs pos="0">
                  <a:srgbClr val="C0C0C0">
                    <a:gamma/>
                    <a:shade val="46275"/>
                    <a:invGamma/>
                  </a:srgbClr>
                </a:gs>
                <a:gs pos="100000">
                  <a:srgbClr val="C0C0C0"/>
                </a:gs>
              </a:gsLst>
              <a:lin ang="5400000" scaled="1"/>
            </a:gradFill>
            <a:ln w="9525" algn="ctr">
              <a:noFill/>
              <a:round/>
              <a:headEnd/>
              <a:tailEnd/>
            </a:ln>
            <a:effectLst/>
          </p:spPr>
          <p:txBody>
            <a:bodyPr vert="eaVert" wrap="none" anchor="ctr"/>
            <a:lstStyle/>
            <a:p>
              <a:endParaRPr lang="zh-CN" altLang="en-US"/>
            </a:p>
          </p:txBody>
        </p:sp>
        <p:sp>
          <p:nvSpPr>
            <p:cNvPr id="77" name="Oval 39"/>
            <p:cNvSpPr>
              <a:spLocks noChangeArrowheads="1"/>
            </p:cNvSpPr>
            <p:nvPr/>
          </p:nvSpPr>
          <p:spPr bwMode="gray">
            <a:xfrm>
              <a:off x="986" y="1801"/>
              <a:ext cx="673" cy="709"/>
            </a:xfrm>
            <a:prstGeom prst="ellipse">
              <a:avLst/>
            </a:prstGeom>
            <a:gradFill rotWithShape="1">
              <a:gsLst>
                <a:gs pos="0">
                  <a:srgbClr val="C0C0C0">
                    <a:alpha val="0"/>
                  </a:srgbClr>
                </a:gs>
                <a:gs pos="100000">
                  <a:srgbClr val="C0C0C0">
                    <a:gamma/>
                    <a:tint val="34902"/>
                    <a:invGamma/>
                  </a:srgbClr>
                </a:gs>
              </a:gsLst>
              <a:lin ang="5400000" scaled="1"/>
            </a:gradFill>
            <a:ln w="9525" algn="ctr">
              <a:noFill/>
              <a:round/>
              <a:headEnd/>
              <a:tailEnd/>
            </a:ln>
            <a:effectLst/>
          </p:spPr>
          <p:txBody>
            <a:bodyPr vert="eaVert" wrap="none" anchor="ctr"/>
            <a:lstStyle/>
            <a:p>
              <a:endParaRPr lang="zh-CN" altLang="en-US"/>
            </a:p>
          </p:txBody>
        </p:sp>
        <p:sp>
          <p:nvSpPr>
            <p:cNvPr id="78" name="Oval 40"/>
            <p:cNvSpPr>
              <a:spLocks noChangeArrowheads="1"/>
            </p:cNvSpPr>
            <p:nvPr/>
          </p:nvSpPr>
          <p:spPr bwMode="gray">
            <a:xfrm>
              <a:off x="994" y="1808"/>
              <a:ext cx="640" cy="663"/>
            </a:xfrm>
            <a:prstGeom prst="ellipse">
              <a:avLst/>
            </a:prstGeom>
            <a:gradFill rotWithShape="1">
              <a:gsLst>
                <a:gs pos="0">
                  <a:srgbClr val="C0C0C0">
                    <a:gamma/>
                    <a:shade val="79216"/>
                    <a:invGamma/>
                  </a:srgbClr>
                </a:gs>
                <a:gs pos="100000">
                  <a:srgbClr val="C0C0C0">
                    <a:alpha val="48000"/>
                  </a:srgbClr>
                </a:gs>
              </a:gsLst>
              <a:lin ang="5400000" scaled="1"/>
            </a:gradFill>
            <a:ln w="9525" algn="ctr">
              <a:noFill/>
              <a:round/>
              <a:headEnd/>
              <a:tailEnd/>
            </a:ln>
            <a:effectLst/>
          </p:spPr>
          <p:txBody>
            <a:bodyPr vert="eaVert" wrap="none" anchor="ctr"/>
            <a:lstStyle/>
            <a:p>
              <a:endParaRPr lang="zh-CN" altLang="en-US"/>
            </a:p>
          </p:txBody>
        </p:sp>
        <p:sp>
          <p:nvSpPr>
            <p:cNvPr id="79" name="Oval 41"/>
            <p:cNvSpPr>
              <a:spLocks noChangeArrowheads="1"/>
            </p:cNvSpPr>
            <p:nvPr/>
          </p:nvSpPr>
          <p:spPr bwMode="gray">
            <a:xfrm>
              <a:off x="1031" y="1827"/>
              <a:ext cx="569" cy="538"/>
            </a:xfrm>
            <a:prstGeom prst="ellipse">
              <a:avLst/>
            </a:prstGeom>
            <a:gradFill rotWithShape="1">
              <a:gsLst>
                <a:gs pos="0">
                  <a:srgbClr val="C0C0C0">
                    <a:gamma/>
                    <a:tint val="0"/>
                    <a:invGamma/>
                  </a:srgbClr>
                </a:gs>
                <a:gs pos="100000">
                  <a:srgbClr val="C0C0C0">
                    <a:alpha val="38000"/>
                  </a:srgbClr>
                </a:gs>
              </a:gsLst>
              <a:lin ang="5400000" scaled="1"/>
            </a:gradFill>
            <a:ln w="9525" algn="ctr">
              <a:noFill/>
              <a:round/>
              <a:headEnd/>
              <a:tailEnd/>
            </a:ln>
            <a:effectLst/>
          </p:spPr>
          <p:txBody>
            <a:bodyPr vert="eaVert" wrap="none" anchor="ctr"/>
            <a:lstStyle/>
            <a:p>
              <a:endParaRPr lang="zh-CN" altLang="en-US"/>
            </a:p>
          </p:txBody>
        </p:sp>
        <p:sp>
          <p:nvSpPr>
            <p:cNvPr id="80" name="Text Box 42"/>
            <p:cNvSpPr txBox="1">
              <a:spLocks noChangeArrowheads="1"/>
            </p:cNvSpPr>
            <p:nvPr/>
          </p:nvSpPr>
          <p:spPr bwMode="gray">
            <a:xfrm>
              <a:off x="930" y="2054"/>
              <a:ext cx="795" cy="204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lvl="0" algn="ctr" fontAlgn="base">
                <a:spcBef>
                  <a:spcPct val="0"/>
                </a:spcBef>
                <a:spcAft>
                  <a:spcPct val="0"/>
                </a:spcAft>
              </a:pPr>
              <a:r>
                <a:rPr lang="zh-CN" altLang="en-US" sz="1400" b="1" dirty="0">
                  <a:solidFill>
                    <a:srgbClr val="002060"/>
                  </a:solidFill>
                  <a:latin typeface="华文中宋" pitchFamily="2" charset="-122"/>
                  <a:ea typeface="华文中宋" pitchFamily="2" charset="-122"/>
                </a:rPr>
                <a:t>加强护患沟通</a:t>
              </a:r>
            </a:p>
          </p:txBody>
        </p:sp>
      </p:grpSp>
      <p:sp>
        <p:nvSpPr>
          <p:cNvPr id="69" name="TextBox 68"/>
          <p:cNvSpPr txBox="1"/>
          <p:nvPr/>
        </p:nvSpPr>
        <p:spPr>
          <a:xfrm>
            <a:off x="611560" y="947555"/>
            <a:ext cx="283508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600" dirty="0" smtClean="0">
                <a:solidFill>
                  <a:srgbClr val="C00000"/>
                </a:solidFill>
                <a:latin typeface="华文中宋" pitchFamily="2" charset="-122"/>
                <a:ea typeface="华文中宋" pitchFamily="2" charset="-122"/>
              </a:rPr>
              <a:t>预防措施</a:t>
            </a:r>
            <a:endParaRPr lang="zh-CN" altLang="en-US" sz="3600" dirty="0">
              <a:solidFill>
                <a:srgbClr val="C00000"/>
              </a:solidFill>
              <a:latin typeface="华文中宋" pitchFamily="2" charset="-122"/>
              <a:ea typeface="华文中宋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132988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395536" y="676241"/>
            <a:ext cx="3528392" cy="990600"/>
          </a:xfrm>
        </p:spPr>
        <p:txBody>
          <a:bodyPr>
            <a:normAutofit fontScale="90000"/>
          </a:bodyPr>
          <a:lstStyle/>
          <a:p>
            <a:pPr algn="ctr"/>
            <a:r>
              <a:rPr lang="zh-CN" altLang="en-US" dirty="0" smtClean="0">
                <a:solidFill>
                  <a:srgbClr val="C00000"/>
                </a:solidFill>
              </a:rPr>
              <a:t>常见管路安全问题</a:t>
            </a:r>
            <a:endParaRPr lang="zh-CN" altLang="en-US" dirty="0">
              <a:solidFill>
                <a:srgbClr val="C00000"/>
              </a:solidFill>
            </a:endParaRP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lnSpc>
                <a:spcPct val="150000"/>
              </a:lnSpc>
              <a:spcBef>
                <a:spcPts val="0"/>
              </a:spcBef>
              <a:buClr>
                <a:srgbClr val="002060"/>
              </a:buClr>
              <a:buSzPct val="100000"/>
              <a:buFont typeface="Wingdings" pitchFamily="2" charset="2"/>
              <a:buChar char="Ø"/>
            </a:pPr>
            <a:r>
              <a:rPr lang="zh-CN" altLang="en-US" b="1" dirty="0" smtClean="0"/>
              <a:t>管路脱出</a:t>
            </a:r>
            <a:endParaRPr lang="en-US" altLang="zh-CN" b="1" dirty="0" smtClean="0"/>
          </a:p>
          <a:p>
            <a:pPr marL="0" indent="0">
              <a:lnSpc>
                <a:spcPct val="150000"/>
              </a:lnSpc>
              <a:spcBef>
                <a:spcPts val="0"/>
              </a:spcBef>
              <a:buClr>
                <a:srgbClr val="002060"/>
              </a:buClr>
              <a:buSzPct val="100000"/>
              <a:buFont typeface="Wingdings" pitchFamily="2" charset="2"/>
              <a:buChar char="Ø"/>
            </a:pPr>
            <a:r>
              <a:rPr lang="zh-CN" altLang="en-US" b="1" dirty="0" smtClean="0"/>
              <a:t>连接错误</a:t>
            </a:r>
            <a:endParaRPr lang="en-US" altLang="zh-CN" b="1" dirty="0" smtClean="0"/>
          </a:p>
          <a:p>
            <a:pPr marL="0" indent="0">
              <a:lnSpc>
                <a:spcPct val="150000"/>
              </a:lnSpc>
              <a:spcBef>
                <a:spcPts val="0"/>
              </a:spcBef>
              <a:buClr>
                <a:srgbClr val="002060"/>
              </a:buClr>
              <a:buSzPct val="100000"/>
              <a:buFont typeface="Wingdings" pitchFamily="2" charset="2"/>
              <a:buChar char="Ø"/>
            </a:pPr>
            <a:r>
              <a:rPr lang="zh-CN" altLang="en-US" b="1" dirty="0" smtClean="0"/>
              <a:t>管道堵塞</a:t>
            </a:r>
            <a:endParaRPr lang="en-US" altLang="zh-CN" b="1" dirty="0" smtClean="0"/>
          </a:p>
          <a:p>
            <a:pPr marL="0" indent="0">
              <a:lnSpc>
                <a:spcPct val="150000"/>
              </a:lnSpc>
              <a:spcBef>
                <a:spcPts val="0"/>
              </a:spcBef>
              <a:buClr>
                <a:srgbClr val="002060"/>
              </a:buClr>
              <a:buSzPct val="100000"/>
              <a:buFont typeface="Wingdings" pitchFamily="2" charset="2"/>
              <a:buChar char="Ø"/>
            </a:pPr>
            <a:r>
              <a:rPr lang="zh-CN" altLang="en-US" b="1" dirty="0" smtClean="0"/>
              <a:t>管道受压及扭曲</a:t>
            </a:r>
            <a:endParaRPr lang="en-US" altLang="zh-CN" b="1" dirty="0" smtClean="0"/>
          </a:p>
          <a:p>
            <a:pPr marL="0" indent="0">
              <a:lnSpc>
                <a:spcPct val="150000"/>
              </a:lnSpc>
              <a:spcBef>
                <a:spcPts val="0"/>
              </a:spcBef>
              <a:buClr>
                <a:srgbClr val="002060"/>
              </a:buClr>
              <a:buSzPct val="100000"/>
              <a:buFont typeface="Wingdings" pitchFamily="2" charset="2"/>
              <a:buChar char="Ø"/>
            </a:pPr>
            <a:r>
              <a:rPr lang="zh-CN" altLang="en-US" b="1" dirty="0"/>
              <a:t>感染</a:t>
            </a:r>
            <a:endParaRPr lang="zh-CN" altLang="en-US" b="1" dirty="0"/>
          </a:p>
        </p:txBody>
      </p:sp>
      <p:sp>
        <p:nvSpPr>
          <p:cNvPr id="4" name="Rectangle 3"/>
          <p:cNvSpPr txBox="1">
            <a:spLocks noChangeArrowheads="1"/>
          </p:cNvSpPr>
          <p:nvPr/>
        </p:nvSpPr>
        <p:spPr>
          <a:xfrm>
            <a:off x="4730068" y="1556792"/>
            <a:ext cx="3240360" cy="315262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18288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85000"/>
              <a:buFont typeface="Arial" pitchFamily="34" charset="0"/>
              <a:buChar char="•"/>
              <a:defRPr sz="2400" kern="1200">
                <a:solidFill>
                  <a:srgbClr val="002060"/>
                </a:solidFill>
                <a:latin typeface="华文中宋" pitchFamily="2" charset="-122"/>
                <a:ea typeface="华文中宋" pitchFamily="2" charset="-122"/>
                <a:cs typeface="+mn-cs"/>
              </a:defRPr>
            </a:lvl1pPr>
            <a:lvl2pPr marL="45720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85000"/>
              <a:buFont typeface="Arial" pitchFamily="34" charset="0"/>
              <a:buChar char="•"/>
              <a:defRPr sz="2000" kern="1200">
                <a:solidFill>
                  <a:srgbClr val="002060"/>
                </a:solidFill>
                <a:latin typeface="华文中宋" pitchFamily="2" charset="-122"/>
                <a:ea typeface="华文中宋" pitchFamily="2" charset="-122"/>
                <a:cs typeface="+mn-cs"/>
              </a:defRPr>
            </a:lvl2pPr>
            <a:lvl3pPr marL="73152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90000"/>
              <a:buFont typeface="Arial" pitchFamily="34" charset="0"/>
              <a:buChar char="•"/>
              <a:defRPr sz="1800" kern="1200">
                <a:solidFill>
                  <a:srgbClr val="002060"/>
                </a:solidFill>
                <a:latin typeface="华文中宋" pitchFamily="2" charset="-122"/>
                <a:ea typeface="华文中宋" pitchFamily="2" charset="-122"/>
                <a:cs typeface="+mn-cs"/>
              </a:defRPr>
            </a:lvl3pPr>
            <a:lvl4pPr marL="100584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600" kern="1200">
                <a:solidFill>
                  <a:srgbClr val="002060"/>
                </a:solidFill>
                <a:latin typeface="华文中宋" pitchFamily="2" charset="-122"/>
                <a:ea typeface="华文中宋" pitchFamily="2" charset="-122"/>
                <a:cs typeface="+mn-cs"/>
              </a:defRPr>
            </a:lvl4pPr>
            <a:lvl5pPr marL="1188720" indent="-13716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Arial" pitchFamily="34" charset="0"/>
              <a:buChar char="•"/>
              <a:defRPr sz="1400" kern="1200" baseline="0">
                <a:solidFill>
                  <a:srgbClr val="002060"/>
                </a:solidFill>
                <a:latin typeface="华文中宋" pitchFamily="2" charset="-122"/>
                <a:ea typeface="华文中宋" pitchFamily="2" charset="-122"/>
                <a:cs typeface="+mn-cs"/>
              </a:defRPr>
            </a:lvl5pPr>
            <a:lvl6pPr marL="137160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55448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73736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92024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50000"/>
              </a:lnSpc>
              <a:buClr>
                <a:srgbClr val="002060"/>
              </a:buClr>
              <a:buFont typeface="Wingdings" pitchFamily="2" charset="2"/>
              <a:buChar char="Ø"/>
            </a:pPr>
            <a:r>
              <a:rPr lang="zh-CN" altLang="en-US" b="1" dirty="0" smtClean="0"/>
              <a:t>妥善固定，防止脱落</a:t>
            </a:r>
            <a:endParaRPr lang="en-US" altLang="zh-CN" b="1" dirty="0" smtClean="0"/>
          </a:p>
          <a:p>
            <a:pPr>
              <a:lnSpc>
                <a:spcPct val="150000"/>
              </a:lnSpc>
              <a:buClr>
                <a:srgbClr val="012235"/>
              </a:buClr>
              <a:buFont typeface="Wingdings" pitchFamily="2" charset="2"/>
              <a:buChar char="Ø"/>
            </a:pPr>
            <a:r>
              <a:rPr lang="zh-CN" altLang="en-US" b="1" dirty="0" smtClean="0"/>
              <a:t>梳理通畅，合理放置</a:t>
            </a:r>
            <a:endParaRPr lang="en-US" altLang="zh-CN" b="1" dirty="0" smtClean="0"/>
          </a:p>
          <a:p>
            <a:pPr>
              <a:lnSpc>
                <a:spcPct val="150000"/>
              </a:lnSpc>
              <a:buClr>
                <a:srgbClr val="012235"/>
              </a:buClr>
              <a:buFont typeface="Wingdings" pitchFamily="2" charset="2"/>
              <a:buChar char="Ø"/>
            </a:pPr>
            <a:r>
              <a:rPr lang="zh-CN" altLang="en-US" b="1" dirty="0" smtClean="0"/>
              <a:t>明确标识，严防差错</a:t>
            </a:r>
            <a:endParaRPr lang="en-US" altLang="zh-CN" b="1" dirty="0" smtClean="0"/>
          </a:p>
          <a:p>
            <a:pPr>
              <a:lnSpc>
                <a:spcPct val="150000"/>
              </a:lnSpc>
              <a:buClr>
                <a:srgbClr val="012235"/>
              </a:buClr>
              <a:buFont typeface="Wingdings" pitchFamily="2" charset="2"/>
              <a:buChar char="Ø"/>
            </a:pPr>
            <a:r>
              <a:rPr lang="zh-CN" altLang="en-US" b="1" dirty="0" smtClean="0"/>
              <a:t>严格无菌，预防感染</a:t>
            </a:r>
            <a:endParaRPr lang="en-US" altLang="zh-CN" b="1" dirty="0" smtClean="0"/>
          </a:p>
          <a:p>
            <a:pPr>
              <a:lnSpc>
                <a:spcPct val="150000"/>
              </a:lnSpc>
              <a:buClr>
                <a:srgbClr val="012235"/>
              </a:buClr>
              <a:buFont typeface="Wingdings" pitchFamily="2" charset="2"/>
              <a:buChar char="Ø"/>
            </a:pPr>
            <a:r>
              <a:rPr lang="zh-CN" altLang="en-US" b="1" dirty="0" smtClean="0"/>
              <a:t>严密</a:t>
            </a:r>
            <a:r>
              <a:rPr lang="zh-CN" altLang="en-US" b="1" dirty="0" smtClean="0"/>
              <a:t>观察，及时处理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4738698" y="854027"/>
            <a:ext cx="324036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200" dirty="0" smtClean="0">
                <a:solidFill>
                  <a:srgbClr val="C00000"/>
                </a:solidFill>
                <a:latin typeface="华文中宋" pitchFamily="2" charset="-122"/>
                <a:ea typeface="华文中宋" pitchFamily="2" charset="-122"/>
              </a:rPr>
              <a:t>护理要点</a:t>
            </a:r>
            <a:endParaRPr lang="zh-CN" altLang="en-US" sz="3200" dirty="0">
              <a:solidFill>
                <a:srgbClr val="C00000"/>
              </a:solidFill>
              <a:latin typeface="华文中宋" pitchFamily="2" charset="-122"/>
              <a:ea typeface="华文中宋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8104450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2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AutoShap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zh-CN" altLang="en-US" sz="3200" b="1" dirty="0">
                <a:solidFill>
                  <a:srgbClr val="C00000"/>
                </a:solidFill>
                <a:cs typeface="+mn-cs"/>
              </a:rPr>
              <a:t>梳理通畅，合理放置</a:t>
            </a:r>
          </a:p>
        </p:txBody>
      </p:sp>
      <p:sp>
        <p:nvSpPr>
          <p:cNvPr id="1229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539552" y="1700808"/>
            <a:ext cx="7693025" cy="4732313"/>
          </a:xfrm>
        </p:spPr>
        <p:txBody>
          <a:bodyPr/>
          <a:lstStyle/>
          <a:p>
            <a:pPr>
              <a:lnSpc>
                <a:spcPct val="150000"/>
              </a:lnSpc>
              <a:spcBef>
                <a:spcPts val="0"/>
              </a:spcBef>
              <a:buClr>
                <a:srgbClr val="002060"/>
              </a:buClr>
              <a:buSzPct val="100000"/>
            </a:pPr>
            <a:r>
              <a:rPr lang="zh-CN" altLang="en-US" b="1" dirty="0" smtClean="0"/>
              <a:t>各</a:t>
            </a:r>
            <a:r>
              <a:rPr lang="zh-CN" altLang="en-US" b="1" dirty="0"/>
              <a:t>管道不打折、不弯曲</a:t>
            </a:r>
            <a:r>
              <a:rPr lang="zh-CN" altLang="en-US" b="1" dirty="0" smtClean="0"/>
              <a:t>、保持</a:t>
            </a:r>
            <a:r>
              <a:rPr lang="zh-CN" altLang="en-US" b="1" dirty="0"/>
              <a:t>管道通畅</a:t>
            </a:r>
            <a:r>
              <a:rPr lang="en-US" altLang="zh-CN" b="1" dirty="0"/>
              <a:t>,</a:t>
            </a:r>
            <a:r>
              <a:rPr lang="zh-CN" altLang="en-US" b="1" dirty="0"/>
              <a:t>避免逆流</a:t>
            </a:r>
            <a:r>
              <a:rPr lang="zh-CN" altLang="en-US" b="1" dirty="0" smtClean="0"/>
              <a:t>。</a:t>
            </a:r>
            <a:endParaRPr lang="en-US" altLang="zh-CN" b="1" dirty="0" smtClean="0"/>
          </a:p>
          <a:p>
            <a:pPr>
              <a:lnSpc>
                <a:spcPct val="150000"/>
              </a:lnSpc>
              <a:spcBef>
                <a:spcPts val="0"/>
              </a:spcBef>
              <a:buClr>
                <a:srgbClr val="002060"/>
              </a:buClr>
              <a:buSzPct val="100000"/>
            </a:pPr>
            <a:r>
              <a:rPr lang="zh-CN" altLang="en-US" b="1" dirty="0" smtClean="0"/>
              <a:t>将</a:t>
            </a:r>
            <a:r>
              <a:rPr lang="zh-CN" altLang="en-US" b="1" dirty="0"/>
              <a:t>导管分为无菌性和有菌性两类。</a:t>
            </a:r>
          </a:p>
          <a:p>
            <a:pPr>
              <a:lnSpc>
                <a:spcPct val="150000"/>
              </a:lnSpc>
              <a:spcBef>
                <a:spcPts val="0"/>
              </a:spcBef>
              <a:buClr>
                <a:srgbClr val="002060"/>
              </a:buClr>
              <a:buSzPct val="100000"/>
            </a:pPr>
            <a:r>
              <a:rPr lang="zh-CN" altLang="en-US" b="1" dirty="0" smtClean="0"/>
              <a:t>两</a:t>
            </a:r>
            <a:r>
              <a:rPr lang="zh-CN" altLang="en-US" b="1" dirty="0"/>
              <a:t>类管道保持一定的距离</a:t>
            </a:r>
            <a:r>
              <a:rPr lang="zh-CN" altLang="en-US" b="1" dirty="0" smtClean="0"/>
              <a:t>。避免</a:t>
            </a:r>
            <a:r>
              <a:rPr lang="zh-CN" altLang="en-US" b="1" dirty="0"/>
              <a:t>有菌性管道中的血渍等污物污染无菌性管道。</a:t>
            </a:r>
          </a:p>
          <a:p>
            <a:pPr>
              <a:lnSpc>
                <a:spcPct val="90000"/>
              </a:lnSpc>
            </a:pPr>
            <a:endParaRPr lang="en-US" altLang="zh-CN" sz="1800" b="1" dirty="0"/>
          </a:p>
        </p:txBody>
      </p:sp>
    </p:spTree>
    <p:extLst>
      <p:ext uri="{BB962C8B-B14F-4D97-AF65-F5344CB8AC3E}">
        <p14:creationId xmlns:p14="http://schemas.microsoft.com/office/powerpoint/2010/main" val="34751351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7" dur="1" fill="hold"/>
                                        <p:tgtEl>
                                          <p:spTgt spid="1229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2" dur="1" fill="hold"/>
                                        <p:tgtEl>
                                          <p:spTgt spid="1229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7" dur="1" fill="hold"/>
                                        <p:tgtEl>
                                          <p:spTgt spid="1229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291" grpId="0" build="p"/>
    </p:bld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AutoShap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zh-CN" altLang="en-US" sz="3200" b="1" dirty="0" smtClean="0">
                <a:solidFill>
                  <a:srgbClr val="C00000"/>
                </a:solidFill>
              </a:rPr>
              <a:t>明确</a:t>
            </a:r>
            <a:r>
              <a:rPr lang="zh-CN" altLang="en-US" sz="3200" b="1" dirty="0">
                <a:solidFill>
                  <a:srgbClr val="C00000"/>
                </a:solidFill>
              </a:rPr>
              <a:t>标识，严防差错</a:t>
            </a:r>
          </a:p>
        </p:txBody>
      </p:sp>
      <p:sp>
        <p:nvSpPr>
          <p:cNvPr id="1433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67544" y="1916832"/>
            <a:ext cx="8497887" cy="5399088"/>
          </a:xfrm>
        </p:spPr>
        <p:txBody>
          <a:bodyPr/>
          <a:lstStyle/>
          <a:p>
            <a:pPr marL="0" indent="0">
              <a:lnSpc>
                <a:spcPct val="150000"/>
              </a:lnSpc>
              <a:spcBef>
                <a:spcPts val="0"/>
              </a:spcBef>
              <a:buClr>
                <a:srgbClr val="002060"/>
              </a:buClr>
              <a:buSzPct val="100000"/>
              <a:buFont typeface="Wingdings" pitchFamily="2" charset="2"/>
              <a:buChar char="Ø"/>
            </a:pPr>
            <a:r>
              <a:rPr lang="zh-CN" altLang="en-US" b="1" dirty="0" smtClean="0"/>
              <a:t>各个</a:t>
            </a:r>
            <a:r>
              <a:rPr lang="zh-CN" altLang="en-US" b="1" dirty="0"/>
              <a:t>管道明确标识</a:t>
            </a:r>
            <a:r>
              <a:rPr lang="en-US" altLang="zh-CN" b="1" dirty="0" smtClean="0"/>
              <a:t>;</a:t>
            </a:r>
          </a:p>
          <a:p>
            <a:pPr marL="0" indent="0">
              <a:lnSpc>
                <a:spcPct val="150000"/>
              </a:lnSpc>
              <a:spcBef>
                <a:spcPts val="0"/>
              </a:spcBef>
              <a:buClr>
                <a:srgbClr val="002060"/>
              </a:buClr>
              <a:buSzPct val="100000"/>
              <a:buFont typeface="Wingdings" pitchFamily="2" charset="2"/>
              <a:buChar char="Ø"/>
            </a:pPr>
            <a:r>
              <a:rPr lang="zh-CN" altLang="en-US" b="1" dirty="0" smtClean="0"/>
              <a:t>明确</a:t>
            </a:r>
            <a:r>
              <a:rPr lang="zh-CN" altLang="en-US" b="1" dirty="0"/>
              <a:t>标识各引流管的引流部位</a:t>
            </a:r>
            <a:r>
              <a:rPr lang="en-US" altLang="zh-CN" b="1" dirty="0" smtClean="0"/>
              <a:t>;</a:t>
            </a:r>
          </a:p>
          <a:p>
            <a:pPr marL="0" indent="0">
              <a:lnSpc>
                <a:spcPct val="150000"/>
              </a:lnSpc>
              <a:spcBef>
                <a:spcPts val="0"/>
              </a:spcBef>
              <a:buClr>
                <a:srgbClr val="002060"/>
              </a:buClr>
              <a:buSzPct val="100000"/>
              <a:buFont typeface="Wingdings" pitchFamily="2" charset="2"/>
              <a:buChar char="Ø"/>
            </a:pPr>
            <a:r>
              <a:rPr lang="zh-CN" altLang="en-US" b="1" dirty="0" smtClean="0"/>
              <a:t>对</a:t>
            </a:r>
            <a:r>
              <a:rPr lang="zh-CN" altLang="en-US" b="1" dirty="0"/>
              <a:t>多个静脉通道应用可分为普通补液通路、输血通路和特殊用药通路</a:t>
            </a:r>
            <a:r>
              <a:rPr lang="en-US" altLang="zh-CN" b="1" dirty="0"/>
              <a:t>(</a:t>
            </a:r>
            <a:r>
              <a:rPr lang="zh-CN" altLang="en-US" b="1" dirty="0"/>
              <a:t>静脉滴注升压药、扩血管药、镇静药等</a:t>
            </a:r>
            <a:r>
              <a:rPr lang="en-US" altLang="zh-CN" b="1" dirty="0"/>
              <a:t>)</a:t>
            </a:r>
            <a:r>
              <a:rPr lang="zh-CN" altLang="en-US" b="1" dirty="0"/>
              <a:t>。而输血通路和特殊用药通路是严禁静脉推药的。</a:t>
            </a:r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016" y="4731997"/>
            <a:ext cx="4427984" cy="2097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6736251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339" grpId="0" build="p"/>
    </p:bld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CN" altLang="en-US" dirty="0"/>
          </a:p>
        </p:txBody>
      </p:sp>
      <p:pic>
        <p:nvPicPr>
          <p:cNvPr id="4" name="Picture 7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620688"/>
            <a:ext cx="3744416" cy="288032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1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3717032"/>
            <a:ext cx="3744416" cy="273630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15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3717032"/>
            <a:ext cx="3960440" cy="273630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626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620688"/>
            <a:ext cx="3960440" cy="288032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402332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990600"/>
          </a:xfrm>
        </p:spPr>
        <p:txBody>
          <a:bodyPr>
            <a:normAutofit/>
          </a:bodyPr>
          <a:lstStyle/>
          <a:p>
            <a:pPr algn="ctr"/>
            <a:r>
              <a:rPr lang="zh-CN" altLang="en-US" dirty="0" smtClean="0">
                <a:solidFill>
                  <a:srgbClr val="C00000"/>
                </a:solidFill>
              </a:rPr>
              <a:t>管路连接错误</a:t>
            </a:r>
            <a:endParaRPr lang="zh-CN" altLang="en-US" dirty="0">
              <a:solidFill>
                <a:srgbClr val="C00000"/>
              </a:solidFill>
            </a:endParaRP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457200" y="990600"/>
            <a:ext cx="8229600" cy="5486400"/>
          </a:xfrm>
        </p:spPr>
        <p:txBody>
          <a:bodyPr>
            <a:normAutofit/>
          </a:bodyPr>
          <a:lstStyle/>
          <a:p>
            <a:pPr marL="0" indent="457200">
              <a:lnSpc>
                <a:spcPct val="150000"/>
              </a:lnSpc>
              <a:buNone/>
            </a:pPr>
            <a:r>
              <a:rPr lang="en-US" altLang="zh-CN" sz="2000" dirty="0" smtClean="0"/>
              <a:t>1. </a:t>
            </a:r>
            <a:r>
              <a:rPr lang="zh-CN" altLang="en-US" sz="2000" b="1" dirty="0"/>
              <a:t>静脉</a:t>
            </a:r>
            <a:r>
              <a:rPr lang="zh-CN" altLang="en-US" sz="2000" b="1" dirty="0" smtClean="0"/>
              <a:t>输液</a:t>
            </a:r>
            <a:r>
              <a:rPr lang="zh-CN" altLang="en-US" sz="2000" b="1" dirty="0"/>
              <a:t>误</a:t>
            </a:r>
            <a:r>
              <a:rPr lang="zh-CN" altLang="en-US" sz="2000" b="1" dirty="0" smtClean="0"/>
              <a:t>接于硬膜上导管</a:t>
            </a:r>
            <a:r>
              <a:rPr lang="en-US" altLang="zh-CN" sz="2000" b="1" dirty="0" smtClean="0">
                <a:cs typeface="Arial" panose="020B0604020202020204" pitchFamily="34" charset="0"/>
              </a:rPr>
              <a:t>(</a:t>
            </a:r>
            <a:r>
              <a:rPr lang="en-US" altLang="zh-CN" sz="2000" b="1" dirty="0">
                <a:cs typeface="Arial" panose="020B0604020202020204" pitchFamily="34" charset="0"/>
              </a:rPr>
              <a:t>epidural line) </a:t>
            </a:r>
            <a:r>
              <a:rPr lang="zh-CN" altLang="en-US" sz="2000" b="1" dirty="0"/>
              <a:t>或原本的</a:t>
            </a:r>
            <a:r>
              <a:rPr lang="en-US" altLang="zh-CN" sz="2000" b="1" dirty="0" smtClean="0">
                <a:cs typeface="Arial" panose="020B0604020202020204" pitchFamily="34" charset="0"/>
              </a:rPr>
              <a:t>epidural solution</a:t>
            </a:r>
            <a:r>
              <a:rPr lang="zh-CN" altLang="en-US" sz="2000" b="1" dirty="0" smtClean="0"/>
              <a:t>误接于周边静脉导管或中央静脉导管。</a:t>
            </a:r>
            <a:endParaRPr lang="en-US" altLang="zh-CN" sz="2000" b="1" dirty="0" smtClean="0"/>
          </a:p>
          <a:p>
            <a:pPr marL="0" indent="457200">
              <a:lnSpc>
                <a:spcPct val="150000"/>
              </a:lnSpc>
              <a:buNone/>
            </a:pPr>
            <a:r>
              <a:rPr lang="en-US" altLang="zh-TW" sz="2000" b="1" dirty="0" smtClean="0"/>
              <a:t>2</a:t>
            </a:r>
            <a:r>
              <a:rPr lang="en-US" altLang="zh-TW" sz="2000" b="1" dirty="0"/>
              <a:t>. </a:t>
            </a:r>
            <a:r>
              <a:rPr lang="zh-TW" altLang="en-US" sz="2000" b="1" dirty="0" smtClean="0"/>
              <a:t>膀胱</a:t>
            </a:r>
            <a:r>
              <a:rPr lang="zh-CN" altLang="en-US" sz="2000" b="1" dirty="0" smtClean="0"/>
              <a:t>冲洗液</a:t>
            </a:r>
            <a:r>
              <a:rPr lang="zh-CN" altLang="en-US" sz="2000" b="1" dirty="0"/>
              <a:t>误接于周边静脉导管或中央静脉</a:t>
            </a:r>
            <a:r>
              <a:rPr lang="zh-CN" altLang="en-US" sz="2000" b="1" dirty="0" smtClean="0"/>
              <a:t>导管。</a:t>
            </a:r>
            <a:endParaRPr lang="en-US" altLang="zh-CN" sz="2000" b="1" dirty="0" smtClean="0"/>
          </a:p>
          <a:p>
            <a:pPr marL="0" indent="457200">
              <a:lnSpc>
                <a:spcPct val="150000"/>
              </a:lnSpc>
              <a:buNone/>
            </a:pPr>
            <a:r>
              <a:rPr lang="en-US" altLang="zh-TW" sz="2000" b="1" dirty="0" smtClean="0"/>
              <a:t>3</a:t>
            </a:r>
            <a:r>
              <a:rPr lang="en-US" altLang="zh-TW" sz="2000" b="1" dirty="0"/>
              <a:t>. </a:t>
            </a:r>
            <a:r>
              <a:rPr lang="zh-CN" altLang="en-US" sz="2000" b="1" dirty="0"/>
              <a:t>静</a:t>
            </a:r>
            <a:r>
              <a:rPr lang="zh-CN" altLang="en-US" sz="2000" b="1" dirty="0" smtClean="0"/>
              <a:t>脉输液误接于</a:t>
            </a:r>
            <a:r>
              <a:rPr lang="zh-TW" altLang="en-US" sz="2000" b="1" dirty="0" smtClean="0"/>
              <a:t>膀胱</a:t>
            </a:r>
            <a:r>
              <a:rPr lang="zh-CN" altLang="en-US" sz="2000" b="1" dirty="0" smtClean="0"/>
              <a:t>导</a:t>
            </a:r>
            <a:r>
              <a:rPr lang="zh-TW" altLang="en-US" sz="2000" b="1" dirty="0" smtClean="0"/>
              <a:t>管</a:t>
            </a:r>
            <a:r>
              <a:rPr lang="en-US" altLang="zh-TW" sz="2000" b="1" dirty="0">
                <a:cs typeface="Arial" panose="020B0604020202020204" pitchFamily="34" charset="0"/>
              </a:rPr>
              <a:t>(</a:t>
            </a:r>
            <a:r>
              <a:rPr lang="en-US" altLang="zh-TW" sz="2000" b="1" dirty="0" err="1">
                <a:cs typeface="Arial" panose="020B0604020202020204" pitchFamily="34" charset="0"/>
              </a:rPr>
              <a:t>foley</a:t>
            </a:r>
            <a:r>
              <a:rPr lang="en-US" altLang="zh-TW" sz="2000" b="1" dirty="0">
                <a:cs typeface="Arial" panose="020B0604020202020204" pitchFamily="34" charset="0"/>
              </a:rPr>
              <a:t>)</a:t>
            </a:r>
            <a:r>
              <a:rPr lang="zh-TW" altLang="en-US" sz="2000" b="1" dirty="0" smtClean="0"/>
              <a:t>。</a:t>
            </a:r>
            <a:endParaRPr lang="en-US" altLang="zh-TW" sz="2000" b="1" dirty="0" smtClean="0"/>
          </a:p>
          <a:p>
            <a:pPr marL="0" indent="457200">
              <a:lnSpc>
                <a:spcPct val="150000"/>
              </a:lnSpc>
              <a:buNone/>
            </a:pPr>
            <a:r>
              <a:rPr lang="en-US" altLang="zh-TW" sz="2000" b="1" dirty="0" smtClean="0"/>
              <a:t>4. </a:t>
            </a:r>
            <a:r>
              <a:rPr lang="zh-CN" altLang="en-US" sz="2000" b="1" dirty="0" smtClean="0"/>
              <a:t>静脉</a:t>
            </a:r>
            <a:r>
              <a:rPr lang="zh-CN" altLang="en-US" sz="2000" b="1" dirty="0"/>
              <a:t>输液误接于</a:t>
            </a:r>
            <a:r>
              <a:rPr lang="zh-TW" altLang="en-US" sz="2000" b="1" dirty="0" smtClean="0"/>
              <a:t>鼻</a:t>
            </a:r>
            <a:r>
              <a:rPr lang="zh-TW" altLang="en-US" sz="2000" b="1" dirty="0"/>
              <a:t>胃管</a:t>
            </a:r>
            <a:r>
              <a:rPr lang="en-US" altLang="zh-TW" sz="2000" b="1" dirty="0">
                <a:cs typeface="Arial" panose="020B0604020202020204" pitchFamily="34" charset="0"/>
              </a:rPr>
              <a:t>(nasogastric tube)</a:t>
            </a:r>
            <a:r>
              <a:rPr lang="zh-TW" altLang="en-US" sz="2000" b="1" dirty="0" smtClean="0">
                <a:cs typeface="Arial" panose="020B0604020202020204" pitchFamily="34" charset="0"/>
              </a:rPr>
              <a:t>。</a:t>
            </a:r>
            <a:endParaRPr lang="en-US" altLang="zh-TW" sz="2000" b="1" dirty="0" smtClean="0">
              <a:cs typeface="Arial" panose="020B0604020202020204" pitchFamily="34" charset="0"/>
            </a:endParaRPr>
          </a:p>
          <a:p>
            <a:pPr marL="0" indent="457200">
              <a:lnSpc>
                <a:spcPct val="150000"/>
              </a:lnSpc>
              <a:buNone/>
            </a:pPr>
            <a:r>
              <a:rPr lang="en-US" altLang="zh-TW" sz="2000" b="1" dirty="0"/>
              <a:t>5</a:t>
            </a:r>
            <a:r>
              <a:rPr lang="en-US" altLang="zh-TW" sz="2000" b="1" dirty="0" smtClean="0"/>
              <a:t>.</a:t>
            </a:r>
            <a:r>
              <a:rPr lang="zh-CN" altLang="en-US" sz="2000" b="1" dirty="0"/>
              <a:t>静脉输液误接于</a:t>
            </a:r>
            <a:r>
              <a:rPr lang="zh-TW" altLang="en-US" sz="2000" b="1" dirty="0" smtClean="0"/>
              <a:t>其他</a:t>
            </a:r>
            <a:r>
              <a:rPr lang="zh-CN" altLang="en-US" sz="2000" b="1" dirty="0" smtClean="0"/>
              <a:t>类</a:t>
            </a:r>
            <a:r>
              <a:rPr lang="zh-TW" altLang="en-US" sz="2000" b="1" dirty="0" smtClean="0"/>
              <a:t>型</a:t>
            </a:r>
            <a:r>
              <a:rPr lang="zh-TW" altLang="en-US" sz="2000" b="1" dirty="0"/>
              <a:t>管路如腹膜透析管</a:t>
            </a:r>
            <a:r>
              <a:rPr lang="zh-TW" altLang="en-US" sz="2000" b="1" dirty="0" smtClean="0"/>
              <a:t>、</a:t>
            </a:r>
            <a:r>
              <a:rPr lang="zh-CN" altLang="en-US" sz="2000" b="1" dirty="0" smtClean="0"/>
              <a:t>脑</a:t>
            </a:r>
            <a:r>
              <a:rPr lang="zh-TW" altLang="en-US" sz="2000" b="1" dirty="0" smtClean="0"/>
              <a:t>室</a:t>
            </a:r>
            <a:r>
              <a:rPr lang="zh-TW" altLang="en-US" sz="2000" b="1" dirty="0"/>
              <a:t>引流管、</a:t>
            </a:r>
            <a:r>
              <a:rPr lang="zh-TW" altLang="en-US" sz="2000" b="1" dirty="0" smtClean="0"/>
              <a:t>肺</a:t>
            </a:r>
            <a:r>
              <a:rPr lang="zh-CN" altLang="en-US" sz="2000" b="1" dirty="0" smtClean="0"/>
              <a:t>动脉导管</a:t>
            </a:r>
            <a:r>
              <a:rPr lang="zh-TW" altLang="en-US" sz="2000" b="1" dirty="0" smtClean="0"/>
              <a:t>等</a:t>
            </a:r>
            <a:r>
              <a:rPr lang="zh-TW" altLang="en-US" sz="2000" b="1" dirty="0"/>
              <a:t>。</a:t>
            </a:r>
            <a:r>
              <a:rPr lang="zh-CN" altLang="en-US" sz="2000" b="1" dirty="0" smtClean="0"/>
              <a:t> </a:t>
            </a:r>
            <a:endParaRPr lang="zh-CN" altLang="en-US" sz="2000" b="1" dirty="0"/>
          </a:p>
        </p:txBody>
      </p:sp>
    </p:spTree>
    <p:extLst>
      <p:ext uri="{BB962C8B-B14F-4D97-AF65-F5344CB8AC3E}">
        <p14:creationId xmlns:p14="http://schemas.microsoft.com/office/powerpoint/2010/main" val="15989819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>
              <a:lnSpc>
                <a:spcPct val="90000"/>
              </a:lnSpc>
              <a:spcBef>
                <a:spcPct val="20000"/>
              </a:spcBef>
              <a:buClr>
                <a:schemeClr val="accent1"/>
              </a:buClr>
              <a:buSzPct val="85000"/>
            </a:pPr>
            <a:r>
              <a:rPr lang="zh-CN" altLang="en-US" dirty="0">
                <a:solidFill>
                  <a:srgbClr val="C00000"/>
                </a:solidFill>
                <a:cs typeface="+mn-cs"/>
              </a:rPr>
              <a:t>发</a:t>
            </a:r>
            <a:r>
              <a:rPr lang="zh-TW" altLang="en-US" dirty="0">
                <a:solidFill>
                  <a:srgbClr val="C00000"/>
                </a:solidFill>
                <a:cs typeface="+mn-cs"/>
              </a:rPr>
              <a:t>生管路</a:t>
            </a:r>
            <a:r>
              <a:rPr lang="zh-CN" altLang="en-US" dirty="0">
                <a:solidFill>
                  <a:srgbClr val="C00000"/>
                </a:solidFill>
                <a:cs typeface="+mn-cs"/>
              </a:rPr>
              <a:t>错</a:t>
            </a:r>
            <a:r>
              <a:rPr lang="zh-TW" altLang="en-US" dirty="0">
                <a:solidFill>
                  <a:srgbClr val="C00000"/>
                </a:solidFill>
                <a:cs typeface="+mn-cs"/>
              </a:rPr>
              <a:t>接事故的可能</a:t>
            </a:r>
            <a:r>
              <a:rPr lang="zh-TW" altLang="en-US" dirty="0" smtClean="0">
                <a:solidFill>
                  <a:srgbClr val="C00000"/>
                </a:solidFill>
                <a:cs typeface="+mn-cs"/>
              </a:rPr>
              <a:t>原因</a:t>
            </a:r>
            <a:r>
              <a:rPr lang="en-US" altLang="zh-TW" dirty="0" smtClean="0">
                <a:solidFill>
                  <a:srgbClr val="C00000"/>
                </a:solidFill>
                <a:cs typeface="+mn-cs"/>
              </a:rPr>
              <a:t>:</a:t>
            </a:r>
            <a:endParaRPr lang="zh-CN" altLang="en-US" dirty="0">
              <a:solidFill>
                <a:srgbClr val="C00000"/>
              </a:solidFill>
              <a:cs typeface="+mn-cs"/>
            </a:endParaRP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pPr marL="0" indent="0">
              <a:lnSpc>
                <a:spcPct val="140000"/>
              </a:lnSpc>
              <a:buNone/>
            </a:pPr>
            <a:r>
              <a:rPr lang="en-US" altLang="zh-TW" sz="2200" dirty="0"/>
              <a:t>1</a:t>
            </a:r>
            <a:r>
              <a:rPr lang="en-US" altLang="zh-TW" sz="2000" dirty="0"/>
              <a:t>. </a:t>
            </a:r>
            <a:r>
              <a:rPr lang="zh-TW" altLang="en-US" sz="2000" b="1" dirty="0" smtClean="0"/>
              <a:t>管路</a:t>
            </a:r>
            <a:r>
              <a:rPr lang="zh-TW" altLang="en-US" sz="2000" b="1" dirty="0"/>
              <a:t>外型相似、</a:t>
            </a:r>
            <a:r>
              <a:rPr lang="zh-TW" altLang="en-US" sz="2000" b="1" dirty="0" smtClean="0"/>
              <a:t>接</a:t>
            </a:r>
            <a:r>
              <a:rPr lang="zh-CN" altLang="en-US" sz="2000" b="1" dirty="0" smtClean="0"/>
              <a:t>头</a:t>
            </a:r>
            <a:r>
              <a:rPr lang="zh-CN" altLang="en-US" sz="2000" b="1" dirty="0"/>
              <a:t>相容</a:t>
            </a:r>
            <a:r>
              <a:rPr lang="zh-TW" altLang="en-US" sz="2000" b="1" dirty="0" smtClean="0"/>
              <a:t>是主</a:t>
            </a:r>
            <a:r>
              <a:rPr lang="zh-TW" altLang="en-US" sz="2000" b="1" dirty="0"/>
              <a:t>因</a:t>
            </a:r>
            <a:r>
              <a:rPr lang="zh-CN" altLang="en-US" sz="2000" b="1" dirty="0"/>
              <a:t>。</a:t>
            </a:r>
            <a:endParaRPr lang="en-US" altLang="zh-CN" sz="2000" b="1" dirty="0"/>
          </a:p>
          <a:p>
            <a:pPr marL="0" indent="0">
              <a:lnSpc>
                <a:spcPct val="140000"/>
              </a:lnSpc>
              <a:buNone/>
            </a:pPr>
            <a:r>
              <a:rPr lang="en-US" altLang="zh-TW" sz="2000" b="1" dirty="0"/>
              <a:t>2. </a:t>
            </a:r>
            <a:r>
              <a:rPr lang="zh-CN" altLang="en-US" sz="2000" b="1" dirty="0"/>
              <a:t>经</a:t>
            </a:r>
            <a:r>
              <a:rPr lang="zh-TW" altLang="en-US" sz="2000" b="1" dirty="0" smtClean="0"/>
              <a:t>常用</a:t>
            </a:r>
            <a:r>
              <a:rPr lang="zh-CN" altLang="en-US" sz="2000" b="1" dirty="0" smtClean="0"/>
              <a:t>于</a:t>
            </a:r>
            <a:r>
              <a:rPr lang="zh-CN" altLang="en-US" sz="2000" b="1" dirty="0"/>
              <a:t>将</a:t>
            </a:r>
            <a:r>
              <a:rPr lang="zh-TW" altLang="en-US" sz="2000" b="1" dirty="0" smtClean="0"/>
              <a:t>所有管路</a:t>
            </a:r>
            <a:r>
              <a:rPr lang="zh-CN" altLang="en-US" sz="2000" b="1" dirty="0" smtClean="0"/>
              <a:t>连接起来的转接头</a:t>
            </a:r>
            <a:r>
              <a:rPr lang="zh-CN" altLang="en-US" sz="2000" b="1" dirty="0"/>
              <a:t>（</a:t>
            </a:r>
            <a:r>
              <a:rPr lang="en-US" altLang="zh-TW" sz="2000" b="1" dirty="0" smtClean="0"/>
              <a:t>3-way</a:t>
            </a:r>
            <a:r>
              <a:rPr lang="zh-CN" altLang="en-US" sz="2000" b="1" dirty="0" smtClean="0"/>
              <a:t>）</a:t>
            </a:r>
            <a:r>
              <a:rPr lang="zh-TW" altLang="en-US" sz="2000" b="1" dirty="0" smtClean="0"/>
              <a:t>。</a:t>
            </a:r>
            <a:endParaRPr lang="en-US" altLang="zh-TW" sz="2000" b="1" dirty="0"/>
          </a:p>
          <a:p>
            <a:pPr marL="0" indent="0">
              <a:lnSpc>
                <a:spcPct val="140000"/>
              </a:lnSpc>
              <a:buNone/>
            </a:pPr>
            <a:r>
              <a:rPr lang="en-US" altLang="zh-TW" sz="2000" b="1" dirty="0"/>
              <a:t>3. </a:t>
            </a:r>
            <a:r>
              <a:rPr lang="zh-TW" altLang="en-US" sz="2000" b="1" dirty="0"/>
              <a:t>在某些特殊情況下，</a:t>
            </a:r>
            <a:r>
              <a:rPr lang="zh-TW" altLang="en-US" sz="2000" b="1" dirty="0" smtClean="0"/>
              <a:t>改</a:t>
            </a:r>
            <a:r>
              <a:rPr lang="zh-CN" altLang="en-US" sz="2000" b="1" dirty="0" smtClean="0"/>
              <a:t>变</a:t>
            </a:r>
            <a:r>
              <a:rPr lang="zh-TW" altLang="en-US" sz="2000" b="1" dirty="0" smtClean="0"/>
              <a:t>原本常</a:t>
            </a:r>
            <a:r>
              <a:rPr lang="zh-CN" altLang="en-US" sz="2000" b="1" dirty="0" smtClean="0"/>
              <a:t>规</a:t>
            </a:r>
            <a:r>
              <a:rPr lang="zh-TW" altLang="en-US" sz="2000" b="1" dirty="0" smtClean="0"/>
              <a:t>使用</a:t>
            </a:r>
            <a:r>
              <a:rPr lang="zh-CN" altLang="en-US" sz="2000" b="1" dirty="0" smtClean="0"/>
              <a:t>装置</a:t>
            </a:r>
            <a:r>
              <a:rPr lang="zh-TW" altLang="en-US" sz="2000" b="1" dirty="0" smtClean="0"/>
              <a:t>。 </a:t>
            </a:r>
            <a:endParaRPr lang="en-US" altLang="zh-TW" sz="2000" b="1" dirty="0"/>
          </a:p>
          <a:p>
            <a:pPr marL="0" indent="0">
              <a:lnSpc>
                <a:spcPct val="140000"/>
              </a:lnSpc>
              <a:buNone/>
            </a:pPr>
            <a:r>
              <a:rPr lang="en-US" altLang="zh-TW" sz="2000" b="1" dirty="0"/>
              <a:t>4. </a:t>
            </a:r>
            <a:r>
              <a:rPr lang="zh-TW" altLang="en-US" sz="2000" b="1" dirty="0" smtClean="0"/>
              <a:t>病人</a:t>
            </a:r>
            <a:r>
              <a:rPr lang="zh-CN" altLang="en-US" sz="2000" b="1" dirty="0" smtClean="0"/>
              <a:t>转院时</a:t>
            </a:r>
            <a:r>
              <a:rPr lang="zh-TW" altLang="en-US" sz="2000" b="1" dirty="0" smtClean="0"/>
              <a:t>，容易</a:t>
            </a:r>
            <a:r>
              <a:rPr lang="zh-CN" altLang="en-US" sz="2000" b="1" dirty="0" smtClean="0"/>
              <a:t>发</a:t>
            </a:r>
            <a:r>
              <a:rPr lang="zh-TW" altLang="en-US" sz="2000" b="1" dirty="0" smtClean="0"/>
              <a:t>生管路</a:t>
            </a:r>
            <a:r>
              <a:rPr lang="zh-CN" altLang="en-US" sz="2000" b="1" dirty="0" smtClean="0"/>
              <a:t>错接的时机</a:t>
            </a:r>
            <a:r>
              <a:rPr lang="zh-TW" altLang="en-US" sz="2000" b="1" dirty="0" smtClean="0"/>
              <a:t>。</a:t>
            </a:r>
            <a:endParaRPr lang="en-US" altLang="zh-TW" sz="2000" b="1" dirty="0"/>
          </a:p>
          <a:p>
            <a:pPr marL="0" indent="0">
              <a:lnSpc>
                <a:spcPct val="140000"/>
              </a:lnSpc>
              <a:buNone/>
            </a:pPr>
            <a:r>
              <a:rPr lang="en-US" altLang="zh-TW" sz="2000" b="1" dirty="0"/>
              <a:t>5. </a:t>
            </a:r>
            <a:r>
              <a:rPr lang="zh-TW" altLang="en-US" sz="2000" b="1" dirty="0"/>
              <a:t>其他如</a:t>
            </a:r>
            <a:r>
              <a:rPr lang="zh-TW" altLang="en-US" sz="2000" b="1" dirty="0" smtClean="0"/>
              <a:t>人</a:t>
            </a:r>
            <a:r>
              <a:rPr lang="zh-CN" altLang="en-US" sz="2000" b="1" dirty="0" smtClean="0"/>
              <a:t>员</a:t>
            </a:r>
            <a:r>
              <a:rPr lang="zh-TW" altLang="en-US" sz="2000" b="1" dirty="0" smtClean="0"/>
              <a:t>工作</a:t>
            </a:r>
            <a:r>
              <a:rPr lang="zh-CN" altLang="en-US" sz="2000" b="1" dirty="0" smtClean="0"/>
              <a:t>负荷过重</a:t>
            </a:r>
            <a:r>
              <a:rPr lang="zh-TW" altLang="en-US" sz="2000" b="1" dirty="0" smtClean="0"/>
              <a:t>、</a:t>
            </a:r>
            <a:r>
              <a:rPr lang="zh-CN" altLang="en-US" sz="2000" b="1" dirty="0" smtClean="0"/>
              <a:t>人员疲惫</a:t>
            </a:r>
            <a:r>
              <a:rPr lang="zh-TW" altLang="en-US" sz="2000" b="1" dirty="0" smtClean="0"/>
              <a:t>、或</a:t>
            </a:r>
            <a:r>
              <a:rPr lang="zh-CN" altLang="en-US" sz="2000" b="1" dirty="0" smtClean="0"/>
              <a:t>环境采光</a:t>
            </a:r>
            <a:r>
              <a:rPr lang="zh-TW" altLang="en-US" sz="2000" b="1" dirty="0" smtClean="0"/>
              <a:t>不足</a:t>
            </a:r>
            <a:r>
              <a:rPr lang="en-US" altLang="zh-CN" sz="2000" b="1" dirty="0" smtClean="0"/>
              <a:t>……</a:t>
            </a:r>
            <a:endParaRPr lang="zh-CN" altLang="en-US" sz="2000" b="1" dirty="0"/>
          </a:p>
        </p:txBody>
      </p:sp>
    </p:spTree>
    <p:extLst>
      <p:ext uri="{BB962C8B-B14F-4D97-AF65-F5344CB8AC3E}">
        <p14:creationId xmlns:p14="http://schemas.microsoft.com/office/powerpoint/2010/main" val="3690063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533400"/>
            <a:ext cx="8229600" cy="879376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  <a:spcBef>
                <a:spcPct val="20000"/>
              </a:spcBef>
              <a:buClr>
                <a:schemeClr val="accent1"/>
              </a:buClr>
              <a:buSzPct val="85000"/>
            </a:pPr>
            <a:r>
              <a:rPr lang="zh-CN" altLang="en-US" dirty="0" smtClean="0">
                <a:solidFill>
                  <a:srgbClr val="C00000"/>
                </a:solidFill>
                <a:cs typeface="+mn-cs"/>
              </a:rPr>
              <a:t>建议做法</a:t>
            </a:r>
            <a:endParaRPr lang="zh-CN" altLang="en-US" dirty="0">
              <a:solidFill>
                <a:srgbClr val="C00000"/>
              </a:solidFill>
              <a:cs typeface="+mn-cs"/>
            </a:endParaRP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457200" y="1412776"/>
            <a:ext cx="8435280" cy="5064224"/>
          </a:xfrm>
        </p:spPr>
        <p:txBody>
          <a:bodyPr>
            <a:normAutofit/>
          </a:bodyPr>
          <a:lstStyle/>
          <a:p>
            <a:r>
              <a:rPr lang="zh-TW" altLang="en-US" sz="2000" dirty="0"/>
              <a:t>在以下</a:t>
            </a:r>
            <a:r>
              <a:rPr lang="zh-TW" altLang="en-US" sz="2000" dirty="0" smtClean="0"/>
              <a:t>情形</a:t>
            </a:r>
            <a:r>
              <a:rPr lang="zh-CN" altLang="en-US" sz="2000" dirty="0" smtClean="0"/>
              <a:t>应</a:t>
            </a:r>
            <a:r>
              <a:rPr lang="zh-CN" altLang="en-US" sz="2000" dirty="0" smtClean="0">
                <a:solidFill>
                  <a:srgbClr val="C00000"/>
                </a:solidFill>
              </a:rPr>
              <a:t>执</a:t>
            </a:r>
            <a:r>
              <a:rPr lang="zh-TW" altLang="en-US" sz="2000" dirty="0" smtClean="0">
                <a:solidFill>
                  <a:srgbClr val="C00000"/>
                </a:solidFill>
              </a:rPr>
              <a:t>行</a:t>
            </a:r>
            <a:r>
              <a:rPr lang="zh-TW" altLang="en-US" sz="2000" dirty="0">
                <a:solidFill>
                  <a:srgbClr val="C00000"/>
                </a:solidFill>
              </a:rPr>
              <a:t>管路的</a:t>
            </a:r>
            <a:r>
              <a:rPr lang="zh-TW" altLang="en-US" sz="2000" dirty="0" smtClean="0">
                <a:solidFill>
                  <a:srgbClr val="C00000"/>
                </a:solidFill>
              </a:rPr>
              <a:t>再</a:t>
            </a:r>
            <a:r>
              <a:rPr lang="zh-CN" altLang="en-US" sz="2000" dirty="0" smtClean="0">
                <a:solidFill>
                  <a:srgbClr val="C00000"/>
                </a:solidFill>
              </a:rPr>
              <a:t>检查</a:t>
            </a:r>
            <a:r>
              <a:rPr lang="zh-TW" altLang="en-US" sz="2000" dirty="0" smtClean="0"/>
              <a:t>，</a:t>
            </a:r>
            <a:r>
              <a:rPr lang="zh-CN" altLang="en-US" sz="2000" dirty="0" smtClean="0"/>
              <a:t>检查时应从</a:t>
            </a:r>
            <a:r>
              <a:rPr lang="zh-TW" altLang="en-US" sz="2000" dirty="0" smtClean="0">
                <a:solidFill>
                  <a:srgbClr val="C00000"/>
                </a:solidFill>
              </a:rPr>
              <a:t>病人端</a:t>
            </a:r>
            <a:r>
              <a:rPr lang="zh-CN" altLang="en-US" sz="2000" dirty="0" smtClean="0"/>
              <a:t>检查</a:t>
            </a:r>
            <a:r>
              <a:rPr lang="zh-TW" altLang="en-US" sz="2000" dirty="0" smtClean="0"/>
              <a:t>至</a:t>
            </a:r>
            <a:r>
              <a:rPr lang="zh-CN" altLang="en-US" sz="2000" dirty="0" smtClean="0">
                <a:solidFill>
                  <a:srgbClr val="C00000"/>
                </a:solidFill>
              </a:rPr>
              <a:t>源头</a:t>
            </a:r>
            <a:r>
              <a:rPr lang="zh-TW" altLang="en-US" sz="2000" dirty="0" smtClean="0">
                <a:solidFill>
                  <a:srgbClr val="C00000"/>
                </a:solidFill>
              </a:rPr>
              <a:t>端</a:t>
            </a:r>
            <a:r>
              <a:rPr lang="zh-TW" altLang="en-US" sz="2000" dirty="0"/>
              <a:t>，</a:t>
            </a:r>
            <a:r>
              <a:rPr lang="zh-TW" altLang="en-US" sz="2000" dirty="0" smtClean="0"/>
              <a:t>以</a:t>
            </a:r>
            <a:r>
              <a:rPr lang="zh-CN" altLang="en-US" sz="2000" dirty="0" smtClean="0"/>
              <a:t>确保所有的路径无误</a:t>
            </a:r>
            <a:r>
              <a:rPr lang="zh-TW" altLang="en-US" sz="2000" dirty="0" smtClean="0"/>
              <a:t>。 </a:t>
            </a:r>
            <a:endParaRPr lang="en-US" altLang="zh-TW" sz="2000" dirty="0" smtClean="0"/>
          </a:p>
          <a:p>
            <a:pPr marL="0" indent="0">
              <a:buNone/>
            </a:pPr>
            <a:r>
              <a:rPr lang="zh-TW" altLang="en-US" sz="2000" dirty="0" smtClean="0"/>
              <a:t>（</a:t>
            </a:r>
            <a:r>
              <a:rPr lang="en-US" altLang="zh-TW" sz="2000" dirty="0"/>
              <a:t>1</a:t>
            </a:r>
            <a:r>
              <a:rPr lang="zh-TW" altLang="en-US" sz="2000" dirty="0" smtClean="0"/>
              <a:t>）新</a:t>
            </a:r>
            <a:r>
              <a:rPr lang="zh-CN" altLang="en-US" sz="2000" dirty="0" smtClean="0"/>
              <a:t>接</a:t>
            </a:r>
            <a:r>
              <a:rPr lang="zh-TW" altLang="en-US" sz="2000" dirty="0" smtClean="0"/>
              <a:t>一</a:t>
            </a:r>
            <a:r>
              <a:rPr lang="zh-CN" altLang="en-US" sz="2000" dirty="0" smtClean="0"/>
              <a:t>项管路时</a:t>
            </a:r>
            <a:r>
              <a:rPr lang="zh-TW" altLang="en-US" sz="2000" dirty="0" smtClean="0"/>
              <a:t>。 </a:t>
            </a:r>
            <a:endParaRPr lang="en-US" altLang="zh-TW" sz="2000" dirty="0" smtClean="0"/>
          </a:p>
          <a:p>
            <a:pPr marL="0" indent="0">
              <a:buNone/>
            </a:pPr>
            <a:r>
              <a:rPr lang="zh-TW" altLang="en-US" sz="2000" dirty="0" smtClean="0"/>
              <a:t>（</a:t>
            </a:r>
            <a:r>
              <a:rPr lang="en-US" altLang="zh-TW" sz="2000" dirty="0"/>
              <a:t>2</a:t>
            </a:r>
            <a:r>
              <a:rPr lang="zh-TW" altLang="en-US" sz="2000" dirty="0" smtClean="0"/>
              <a:t>）更換</a:t>
            </a:r>
            <a:r>
              <a:rPr lang="zh-CN" altLang="en-US" sz="2000" dirty="0" smtClean="0"/>
              <a:t>输液</a:t>
            </a:r>
            <a:r>
              <a:rPr lang="zh-TW" altLang="en-US" sz="2000" dirty="0" smtClean="0"/>
              <a:t>或</a:t>
            </a:r>
            <a:r>
              <a:rPr lang="zh-CN" altLang="en-US" sz="2000" dirty="0" smtClean="0"/>
              <a:t>改变设定时</a:t>
            </a:r>
            <a:r>
              <a:rPr lang="zh-TW" altLang="en-US" sz="2000" dirty="0" smtClean="0"/>
              <a:t>。</a:t>
            </a:r>
            <a:endParaRPr lang="en-US" altLang="zh-TW" sz="2000" dirty="0" smtClean="0"/>
          </a:p>
          <a:p>
            <a:pPr marL="0" indent="0">
              <a:buNone/>
            </a:pPr>
            <a:r>
              <a:rPr lang="zh-TW" altLang="en-US" sz="2000" dirty="0" smtClean="0"/>
              <a:t>（</a:t>
            </a:r>
            <a:r>
              <a:rPr lang="en-US" altLang="zh-TW" sz="2000" dirty="0"/>
              <a:t>3</a:t>
            </a:r>
            <a:r>
              <a:rPr lang="zh-TW" altLang="en-US" sz="2000" dirty="0" smtClean="0"/>
              <a:t>）病人</a:t>
            </a:r>
            <a:r>
              <a:rPr lang="zh-CN" altLang="en-US" sz="2000" dirty="0" smtClean="0"/>
              <a:t>转院时</a:t>
            </a:r>
            <a:r>
              <a:rPr lang="zh-TW" altLang="en-US" sz="2000" dirty="0" smtClean="0"/>
              <a:t>。 </a:t>
            </a:r>
            <a:endParaRPr lang="en-US" altLang="zh-TW" sz="2000" dirty="0" smtClean="0"/>
          </a:p>
          <a:p>
            <a:pPr marL="0" indent="0">
              <a:buNone/>
            </a:pPr>
            <a:r>
              <a:rPr lang="zh-TW" altLang="en-US" sz="2000" dirty="0" smtClean="0"/>
              <a:t>（</a:t>
            </a:r>
            <a:r>
              <a:rPr lang="en-US" altLang="zh-TW" sz="2000" dirty="0" smtClean="0"/>
              <a:t>4</a:t>
            </a:r>
            <a:r>
              <a:rPr lang="zh-TW" altLang="en-US" sz="2000" dirty="0" smtClean="0"/>
              <a:t>） 交接班</a:t>
            </a:r>
            <a:r>
              <a:rPr lang="zh-CN" altLang="en-US" sz="2000" dirty="0" smtClean="0"/>
              <a:t>时</a:t>
            </a:r>
            <a:r>
              <a:rPr lang="zh-TW" altLang="en-US" sz="2000" dirty="0" smtClean="0"/>
              <a:t>。 </a:t>
            </a:r>
            <a:endParaRPr lang="en-US" altLang="zh-TW" sz="2000" dirty="0" smtClean="0"/>
          </a:p>
          <a:p>
            <a:r>
              <a:rPr lang="zh-TW" altLang="en-US" sz="2000" dirty="0" smtClean="0"/>
              <a:t>病人管路</a:t>
            </a:r>
            <a:r>
              <a:rPr lang="zh-CN" altLang="en-US" sz="2000" dirty="0" smtClean="0"/>
              <a:t>类型</a:t>
            </a:r>
            <a:r>
              <a:rPr lang="zh-TW" altLang="en-US" sz="2000" dirty="0" smtClean="0"/>
              <a:t>、</a:t>
            </a:r>
            <a:r>
              <a:rPr lang="zh-TW" altLang="en-US" sz="2000" dirty="0"/>
              <a:t>位置</a:t>
            </a:r>
            <a:r>
              <a:rPr lang="zh-TW" altLang="en-US" sz="2000" dirty="0" smtClean="0"/>
              <a:t>、</a:t>
            </a:r>
            <a:r>
              <a:rPr lang="zh-CN" altLang="en-US" sz="2000" dirty="0" smtClean="0"/>
              <a:t>剂量设定</a:t>
            </a:r>
            <a:r>
              <a:rPr lang="zh-TW" altLang="en-US" sz="2000" dirty="0" smtClean="0"/>
              <a:t>等列入交班</a:t>
            </a:r>
            <a:r>
              <a:rPr lang="zh-CN" altLang="en-US" sz="2000" dirty="0" smtClean="0"/>
              <a:t>标准</a:t>
            </a:r>
            <a:r>
              <a:rPr lang="zh-TW" altLang="en-US" sz="2000" dirty="0" smtClean="0"/>
              <a:t>。 </a:t>
            </a:r>
            <a:endParaRPr lang="en-US" altLang="zh-TW" sz="2000" dirty="0" smtClean="0"/>
          </a:p>
          <a:p>
            <a:r>
              <a:rPr lang="zh-CN" altLang="en-US" sz="2000" dirty="0" smtClean="0"/>
              <a:t>输液管路</a:t>
            </a:r>
            <a:r>
              <a:rPr lang="zh-TW" altLang="en-US" sz="2000" dirty="0" smtClean="0"/>
              <a:t>若以</a:t>
            </a:r>
            <a:r>
              <a:rPr lang="zh-CN" altLang="en-US" sz="2000" dirty="0" smtClean="0">
                <a:solidFill>
                  <a:srgbClr val="C00000"/>
                </a:solidFill>
              </a:rPr>
              <a:t>转接头连接</a:t>
            </a:r>
            <a:r>
              <a:rPr lang="zh-TW" altLang="en-US" sz="2000" dirty="0" smtClean="0"/>
              <a:t>，</a:t>
            </a:r>
            <a:r>
              <a:rPr lang="zh-CN" altLang="en-US" sz="2000" dirty="0" smtClean="0"/>
              <a:t>应有</a:t>
            </a:r>
            <a:r>
              <a:rPr lang="zh-CN" altLang="en-US" sz="2000" dirty="0" smtClean="0">
                <a:solidFill>
                  <a:srgbClr val="C00000"/>
                </a:solidFill>
              </a:rPr>
              <a:t>检查</a:t>
            </a:r>
            <a:r>
              <a:rPr lang="zh-TW" altLang="en-US" sz="2000" dirty="0" smtClean="0">
                <a:solidFill>
                  <a:srgbClr val="C00000"/>
                </a:solidFill>
              </a:rPr>
              <a:t>各</a:t>
            </a:r>
            <a:r>
              <a:rPr lang="zh-CN" altLang="en-US" sz="2000" dirty="0" smtClean="0">
                <a:solidFill>
                  <a:srgbClr val="C00000"/>
                </a:solidFill>
              </a:rPr>
              <a:t>输</a:t>
            </a:r>
            <a:r>
              <a:rPr lang="zh-TW" altLang="en-US" sz="2000" dirty="0" smtClean="0">
                <a:solidFill>
                  <a:srgbClr val="C00000"/>
                </a:solidFill>
              </a:rPr>
              <a:t>液</a:t>
            </a:r>
            <a:r>
              <a:rPr lang="zh-TW" altLang="en-US" sz="2000" dirty="0">
                <a:solidFill>
                  <a:srgbClr val="C00000"/>
                </a:solidFill>
              </a:rPr>
              <a:t>管路</a:t>
            </a:r>
            <a:r>
              <a:rPr lang="zh-TW" altLang="en-US" sz="2000" dirty="0" smtClean="0">
                <a:solidFill>
                  <a:srgbClr val="C00000"/>
                </a:solidFill>
              </a:rPr>
              <a:t>源</a:t>
            </a:r>
            <a:r>
              <a:rPr lang="zh-CN" altLang="en-US" sz="2000" dirty="0" smtClean="0">
                <a:solidFill>
                  <a:srgbClr val="C00000"/>
                </a:solidFill>
              </a:rPr>
              <a:t>头</a:t>
            </a:r>
            <a:r>
              <a:rPr lang="zh-TW" altLang="en-US" sz="2000" dirty="0" smtClean="0"/>
              <a:t>的</a:t>
            </a:r>
            <a:r>
              <a:rPr lang="zh-CN" altLang="en-US" sz="2000" dirty="0" smtClean="0"/>
              <a:t>机</a:t>
            </a:r>
            <a:r>
              <a:rPr lang="zh-TW" altLang="en-US" sz="2000" dirty="0" smtClean="0"/>
              <a:t>制</a:t>
            </a:r>
            <a:r>
              <a:rPr lang="zh-CN" altLang="en-US" sz="2000" dirty="0" smtClean="0"/>
              <a:t>与</a:t>
            </a:r>
            <a:r>
              <a:rPr lang="zh-TW" altLang="en-US" sz="2000" dirty="0" smtClean="0"/>
              <a:t>作法。 </a:t>
            </a:r>
            <a:endParaRPr lang="en-US" altLang="zh-TW" sz="2000" dirty="0" smtClean="0"/>
          </a:p>
          <a:p>
            <a:r>
              <a:rPr lang="zh-CN" altLang="en-US" sz="2000" dirty="0" smtClean="0"/>
              <a:t>对于</a:t>
            </a:r>
            <a:r>
              <a:rPr lang="zh-TW" altLang="en-US" sz="2000" dirty="0" smtClean="0">
                <a:solidFill>
                  <a:srgbClr val="C00000"/>
                </a:solidFill>
              </a:rPr>
              <a:t>高危</a:t>
            </a:r>
            <a:r>
              <a:rPr lang="zh-CN" altLang="en-US" sz="2000" dirty="0" smtClean="0">
                <a:solidFill>
                  <a:srgbClr val="C00000"/>
                </a:solidFill>
              </a:rPr>
              <a:t>险</a:t>
            </a:r>
            <a:r>
              <a:rPr lang="zh-TW" altLang="en-US" sz="2000" dirty="0" smtClean="0">
                <a:solidFill>
                  <a:srgbClr val="C00000"/>
                </a:solidFill>
              </a:rPr>
              <a:t>的</a:t>
            </a:r>
            <a:r>
              <a:rPr lang="zh-CN" altLang="en-US" sz="2000" dirty="0" smtClean="0">
                <a:solidFill>
                  <a:srgbClr val="C00000"/>
                </a:solidFill>
              </a:rPr>
              <a:t>导</a:t>
            </a:r>
            <a:r>
              <a:rPr lang="zh-TW" altLang="en-US" sz="2000" dirty="0" smtClean="0">
                <a:solidFill>
                  <a:srgbClr val="C00000"/>
                </a:solidFill>
              </a:rPr>
              <a:t>管</a:t>
            </a:r>
            <a:r>
              <a:rPr lang="zh-TW" altLang="en-US" sz="2000" dirty="0" smtClean="0"/>
              <a:t>，</a:t>
            </a:r>
            <a:r>
              <a:rPr lang="zh-CN" altLang="en-US" sz="2000" dirty="0" smtClean="0"/>
              <a:t>应</a:t>
            </a:r>
            <a:r>
              <a:rPr lang="zh-TW" altLang="en-US" sz="2000" dirty="0" smtClean="0"/>
              <a:t>在</a:t>
            </a:r>
            <a:r>
              <a:rPr lang="zh-TW" altLang="en-US" sz="2000" dirty="0"/>
              <a:t>病人端</a:t>
            </a:r>
            <a:r>
              <a:rPr lang="zh-TW" altLang="en-US" sz="2000" dirty="0" smtClean="0"/>
              <a:t>作</a:t>
            </a:r>
            <a:r>
              <a:rPr lang="zh-CN" altLang="en-US" sz="2000" dirty="0" smtClean="0">
                <a:solidFill>
                  <a:srgbClr val="C00000"/>
                </a:solidFill>
              </a:rPr>
              <a:t>标</a:t>
            </a:r>
            <a:r>
              <a:rPr lang="zh-TW" altLang="en-US" sz="2000" dirty="0" smtClean="0">
                <a:solidFill>
                  <a:srgbClr val="C00000"/>
                </a:solidFill>
              </a:rPr>
              <a:t>示</a:t>
            </a:r>
            <a:r>
              <a:rPr lang="zh-TW" altLang="en-US" sz="2000" dirty="0"/>
              <a:t>或</a:t>
            </a:r>
            <a:r>
              <a:rPr lang="zh-TW" altLang="en-US" sz="2000" dirty="0">
                <a:solidFill>
                  <a:srgbClr val="C00000"/>
                </a:solidFill>
              </a:rPr>
              <a:t>顏</a:t>
            </a:r>
            <a:r>
              <a:rPr lang="zh-TW" altLang="en-US" sz="2000" dirty="0" smtClean="0">
                <a:solidFill>
                  <a:srgbClr val="C00000"/>
                </a:solidFill>
              </a:rPr>
              <a:t>色</a:t>
            </a:r>
            <a:r>
              <a:rPr lang="zh-CN" altLang="en-US" sz="2000" dirty="0" smtClean="0"/>
              <a:t>区分。</a:t>
            </a:r>
            <a:endParaRPr lang="en-US" altLang="zh-CN" sz="2000" dirty="0" smtClean="0"/>
          </a:p>
          <a:p>
            <a:r>
              <a:rPr lang="zh-TW" altLang="en-US" sz="2000" dirty="0" smtClean="0"/>
              <a:t>在光</a:t>
            </a:r>
            <a:r>
              <a:rPr lang="zh-CN" altLang="en-US" sz="2000" dirty="0" smtClean="0"/>
              <a:t>线较暗</a:t>
            </a:r>
            <a:r>
              <a:rPr lang="zh-TW" altLang="en-US" sz="2000" dirty="0" smtClean="0"/>
              <a:t>的病室</a:t>
            </a:r>
            <a:r>
              <a:rPr lang="zh-CN" altLang="en-US" sz="2000" dirty="0" smtClean="0"/>
              <a:t>内连</a:t>
            </a:r>
            <a:r>
              <a:rPr lang="zh-TW" altLang="en-US" sz="2000" dirty="0" smtClean="0"/>
              <a:t>接管路，</a:t>
            </a:r>
            <a:r>
              <a:rPr lang="zh-CN" altLang="en-US" sz="2000" dirty="0" smtClean="0"/>
              <a:t>应该开灯</a:t>
            </a:r>
            <a:r>
              <a:rPr lang="zh-TW" altLang="en-US" sz="2000" dirty="0" smtClean="0"/>
              <a:t>。</a:t>
            </a:r>
            <a:endParaRPr lang="en-US" altLang="zh-TW" sz="2000" dirty="0" smtClean="0"/>
          </a:p>
          <a:p>
            <a:r>
              <a:rPr lang="zh-TW" altLang="en-US" sz="2000" dirty="0" smtClean="0"/>
              <a:t> </a:t>
            </a:r>
            <a:r>
              <a:rPr lang="zh-CN" altLang="en-US" sz="2000" dirty="0" smtClean="0"/>
              <a:t>应对</a:t>
            </a:r>
            <a:r>
              <a:rPr lang="zh-TW" altLang="en-US" sz="2000" dirty="0" smtClean="0"/>
              <a:t>病人</a:t>
            </a:r>
            <a:r>
              <a:rPr lang="zh-TW" altLang="en-US" sz="2000" dirty="0"/>
              <a:t>及</a:t>
            </a:r>
            <a:r>
              <a:rPr lang="zh-TW" altLang="en-US" sz="2000" dirty="0" smtClean="0"/>
              <a:t>家</a:t>
            </a:r>
            <a:r>
              <a:rPr lang="zh-CN" altLang="en-US" sz="2000" dirty="0" smtClean="0"/>
              <a:t>属进行宣教</a:t>
            </a:r>
            <a:endParaRPr lang="en-US" altLang="zh-CN" sz="2000" dirty="0" smtClean="0"/>
          </a:p>
          <a:p>
            <a:r>
              <a:rPr lang="zh-TW" altLang="en-US" sz="2000" dirty="0" smtClean="0"/>
              <a:t>教育所有</a:t>
            </a:r>
            <a:r>
              <a:rPr lang="zh-CN" altLang="en-US" sz="2000" dirty="0" smtClean="0"/>
              <a:t>员</a:t>
            </a:r>
            <a:r>
              <a:rPr lang="zh-TW" altLang="en-US" sz="2000" dirty="0" smtClean="0"/>
              <a:t>工</a:t>
            </a:r>
            <a:r>
              <a:rPr lang="zh-CN" altLang="en-US" sz="2000" dirty="0" smtClean="0"/>
              <a:t>关于管路错接的相关讯息，</a:t>
            </a:r>
            <a:r>
              <a:rPr lang="zh-TW" altLang="en-US" sz="2000" dirty="0" smtClean="0"/>
              <a:t>以避免</a:t>
            </a:r>
            <a:r>
              <a:rPr lang="zh-CN" altLang="en-US" sz="2000" dirty="0" smtClean="0"/>
              <a:t>错误发生</a:t>
            </a:r>
            <a:r>
              <a:rPr lang="zh-TW" altLang="en-US" sz="2000" dirty="0" smtClean="0"/>
              <a:t>。</a:t>
            </a:r>
            <a:endParaRPr lang="zh-CN" altLang="en-US" sz="2000" dirty="0"/>
          </a:p>
        </p:txBody>
      </p:sp>
    </p:spTree>
    <p:extLst>
      <p:ext uri="{BB962C8B-B14F-4D97-AF65-F5344CB8AC3E}">
        <p14:creationId xmlns:p14="http://schemas.microsoft.com/office/powerpoint/2010/main" val="38775812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AutoShape 56"/>
          <p:cNvSpPr>
            <a:spLocks noChangeArrowheads="1"/>
          </p:cNvSpPr>
          <p:nvPr/>
        </p:nvSpPr>
        <p:spPr bwMode="gray">
          <a:xfrm>
            <a:off x="2395990" y="1645945"/>
            <a:ext cx="4416160" cy="4424036"/>
          </a:xfrm>
          <a:prstGeom prst="diamond">
            <a:avLst/>
          </a:prstGeom>
          <a:solidFill>
            <a:schemeClr val="bg1">
              <a:lumMod val="75000"/>
              <a:alpha val="30196"/>
            </a:schemeClr>
          </a:solidFill>
          <a:ln w="9525">
            <a:miter lim="800000"/>
            <a:headEnd/>
            <a:tailEnd/>
          </a:ln>
        </p:spPr>
        <p:txBody>
          <a:bodyPr wrap="none" lIns="74967" tIns="37484" rIns="74967" bIns="37484" anchor="ctr">
            <a:flatTx/>
          </a:bodyPr>
          <a:lstStyle/>
          <a:p>
            <a:endParaRPr lang="zh-CN" altLang="en-US" dirty="0">
              <a:solidFill>
                <a:srgbClr val="000000"/>
              </a:solidFill>
              <a:latin typeface="微软雅黑" pitchFamily="34" charset="-122"/>
              <a:ea typeface="微软雅黑" pitchFamily="34" charset="-122"/>
            </a:endParaRPr>
          </a:p>
        </p:txBody>
      </p:sp>
      <p:grpSp>
        <p:nvGrpSpPr>
          <p:cNvPr id="6" name="组合 5"/>
          <p:cNvGrpSpPr/>
          <p:nvPr/>
        </p:nvGrpSpPr>
        <p:grpSpPr>
          <a:xfrm>
            <a:off x="1403648" y="1787296"/>
            <a:ext cx="3122327" cy="2001001"/>
            <a:chOff x="3949252" y="2730526"/>
            <a:chExt cx="1349988" cy="1182687"/>
          </a:xfrm>
          <a:solidFill>
            <a:schemeClr val="accent1">
              <a:lumMod val="75000"/>
            </a:schemeClr>
          </a:solidFill>
        </p:grpSpPr>
        <p:sp>
          <p:nvSpPr>
            <p:cNvPr id="7" name="AutoShape 57"/>
            <p:cNvSpPr>
              <a:spLocks noChangeArrowheads="1"/>
            </p:cNvSpPr>
            <p:nvPr/>
          </p:nvSpPr>
          <p:spPr bwMode="gray">
            <a:xfrm>
              <a:off x="3949252" y="2730526"/>
              <a:ext cx="1349988" cy="1182687"/>
            </a:xfrm>
            <a:prstGeom prst="roundRect">
              <a:avLst>
                <a:gd name="adj" fmla="val 16667"/>
              </a:avLst>
            </a:prstGeom>
            <a:grpFill/>
            <a:ln>
              <a:noFill/>
            </a:ln>
            <a:effectLst>
              <a:outerShdw blurRad="444500" dist="254000" dir="8100000" algn="tr" rotWithShape="0">
                <a:prstClr val="black">
                  <a:alpha val="5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100" dirty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endParaRPr>
            </a:p>
          </p:txBody>
        </p:sp>
        <p:sp>
          <p:nvSpPr>
            <p:cNvPr id="8" name="Text Box 61"/>
            <p:cNvSpPr txBox="1">
              <a:spLocks noChangeArrowheads="1"/>
            </p:cNvSpPr>
            <p:nvPr/>
          </p:nvSpPr>
          <p:spPr bwMode="black">
            <a:xfrm>
              <a:off x="4073273" y="2808559"/>
              <a:ext cx="1091041" cy="865606"/>
            </a:xfrm>
            <a:prstGeom prst="rect">
              <a:avLst/>
            </a:prstGeom>
            <a:grpFill/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/>
              </a:defPPr>
              <a:lvl1pPr algn="ctr">
                <a:defRPr sz="4000">
                  <a:solidFill>
                    <a:schemeClr val="bg1"/>
                  </a:solidFill>
                  <a:latin typeface="微软雅黑" pitchFamily="34" charset="-122"/>
                  <a:ea typeface="微软雅黑" pitchFamily="34" charset="-122"/>
                </a:defRPr>
              </a:lvl1pPr>
              <a:lvl2pPr>
                <a:defRPr>
                  <a:solidFill>
                    <a:schemeClr val="lt1"/>
                  </a:solidFill>
                </a:defRPr>
              </a:lvl2pPr>
              <a:lvl3pPr>
                <a:defRPr>
                  <a:solidFill>
                    <a:schemeClr val="lt1"/>
                  </a:solidFill>
                </a:defRPr>
              </a:lvl3pPr>
              <a:lvl4pPr>
                <a:defRPr>
                  <a:solidFill>
                    <a:schemeClr val="lt1"/>
                  </a:solidFill>
                </a:defRPr>
              </a:lvl4pPr>
              <a:lvl5pPr>
                <a:defRPr>
                  <a:solidFill>
                    <a:schemeClr val="lt1"/>
                  </a:solidFill>
                </a:defRPr>
              </a:lvl5pPr>
              <a:lvl6pPr>
                <a:defRPr>
                  <a:solidFill>
                    <a:schemeClr val="lt1"/>
                  </a:solidFill>
                </a:defRPr>
              </a:lvl6pPr>
              <a:lvl7pPr>
                <a:defRPr>
                  <a:solidFill>
                    <a:schemeClr val="lt1"/>
                  </a:solidFill>
                </a:defRPr>
              </a:lvl7pPr>
              <a:lvl8pPr>
                <a:defRPr>
                  <a:solidFill>
                    <a:schemeClr val="lt1"/>
                  </a:solidFill>
                </a:defRPr>
              </a:lvl8pPr>
              <a:lvl9pPr>
                <a:defRPr>
                  <a:solidFill>
                    <a:schemeClr val="lt1"/>
                  </a:solidFill>
                </a:defRPr>
              </a:lvl9pPr>
            </a:lstStyle>
            <a:p>
              <a:r>
                <a:rPr lang="zh-CN" altLang="en-US" sz="3600" b="1" dirty="0" smtClean="0">
                  <a:latin typeface="华文中宋" pitchFamily="2" charset="-122"/>
                  <a:ea typeface="华文中宋" pitchFamily="2" charset="-122"/>
                </a:rPr>
                <a:t>供给性管道</a:t>
              </a:r>
              <a:endParaRPr lang="en-US" altLang="zh-CN" sz="3600" b="1" dirty="0">
                <a:latin typeface="华文中宋" pitchFamily="2" charset="-122"/>
                <a:ea typeface="华文中宋" pitchFamily="2" charset="-122"/>
              </a:endParaRPr>
            </a:p>
          </p:txBody>
        </p:sp>
      </p:grpSp>
      <p:grpSp>
        <p:nvGrpSpPr>
          <p:cNvPr id="9" name="组合 8"/>
          <p:cNvGrpSpPr/>
          <p:nvPr/>
        </p:nvGrpSpPr>
        <p:grpSpPr>
          <a:xfrm>
            <a:off x="4655902" y="1787297"/>
            <a:ext cx="3084450" cy="2001000"/>
            <a:chOff x="5469803" y="2730526"/>
            <a:chExt cx="1349988" cy="1182687"/>
          </a:xfrm>
          <a:solidFill>
            <a:schemeClr val="accent2">
              <a:lumMod val="75000"/>
            </a:schemeClr>
          </a:solidFill>
        </p:grpSpPr>
        <p:sp>
          <p:nvSpPr>
            <p:cNvPr id="10" name="AutoShape 59"/>
            <p:cNvSpPr>
              <a:spLocks noChangeArrowheads="1"/>
            </p:cNvSpPr>
            <p:nvPr/>
          </p:nvSpPr>
          <p:spPr bwMode="gray">
            <a:xfrm>
              <a:off x="5469803" y="2730526"/>
              <a:ext cx="1349988" cy="1182687"/>
            </a:xfrm>
            <a:prstGeom prst="roundRect">
              <a:avLst>
                <a:gd name="adj" fmla="val 16667"/>
              </a:avLst>
            </a:prstGeom>
            <a:grpFill/>
            <a:ln>
              <a:noFill/>
            </a:ln>
            <a:effectLst>
              <a:outerShdw blurRad="444500" dist="254000" dir="8100000" algn="tr" rotWithShape="0">
                <a:prstClr val="black">
                  <a:alpha val="5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100" dirty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endParaRPr>
            </a:p>
          </p:txBody>
        </p:sp>
        <p:sp>
          <p:nvSpPr>
            <p:cNvPr id="11" name="Text Box 62"/>
            <p:cNvSpPr txBox="1">
              <a:spLocks noChangeArrowheads="1"/>
            </p:cNvSpPr>
            <p:nvPr/>
          </p:nvSpPr>
          <p:spPr bwMode="black">
            <a:xfrm>
              <a:off x="5588642" y="2808559"/>
              <a:ext cx="1105947" cy="865605"/>
            </a:xfrm>
            <a:prstGeom prst="rect">
              <a:avLst/>
            </a:prstGeom>
            <a:grpFill/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/>
              </a:defPPr>
              <a:lvl1pPr algn="ctr">
                <a:defRPr sz="2400">
                  <a:solidFill>
                    <a:schemeClr val="bg1"/>
                  </a:solidFill>
                  <a:latin typeface="微软雅黑" pitchFamily="34" charset="-122"/>
                  <a:ea typeface="微软雅黑" pitchFamily="34" charset="-122"/>
                </a:defRPr>
              </a:lvl1pPr>
            </a:lstStyle>
            <a:p>
              <a:r>
                <a:rPr lang="zh-CN" altLang="en-US" sz="3600" dirty="0" smtClean="0">
                  <a:latin typeface="华文中宋" pitchFamily="2" charset="-122"/>
                  <a:ea typeface="华文中宋" pitchFamily="2" charset="-122"/>
                </a:rPr>
                <a:t>排出性管道</a:t>
              </a:r>
              <a:endParaRPr lang="en-US" altLang="zh-CN" sz="3600" dirty="0">
                <a:latin typeface="华文中宋" pitchFamily="2" charset="-122"/>
                <a:ea typeface="华文中宋" pitchFamily="2" charset="-122"/>
              </a:endParaRPr>
            </a:p>
          </p:txBody>
        </p:sp>
      </p:grpSp>
      <p:grpSp>
        <p:nvGrpSpPr>
          <p:cNvPr id="12" name="组合 11"/>
          <p:cNvGrpSpPr/>
          <p:nvPr/>
        </p:nvGrpSpPr>
        <p:grpSpPr>
          <a:xfrm>
            <a:off x="1413226" y="3926186"/>
            <a:ext cx="3122327" cy="1951086"/>
            <a:chOff x="3949252" y="4064026"/>
            <a:chExt cx="1349988" cy="1182687"/>
          </a:xfrm>
          <a:solidFill>
            <a:schemeClr val="accent2">
              <a:lumMod val="50000"/>
            </a:schemeClr>
          </a:solidFill>
        </p:grpSpPr>
        <p:sp>
          <p:nvSpPr>
            <p:cNvPr id="13" name="AutoShape 58"/>
            <p:cNvSpPr>
              <a:spLocks noChangeArrowheads="1"/>
            </p:cNvSpPr>
            <p:nvPr/>
          </p:nvSpPr>
          <p:spPr bwMode="gray">
            <a:xfrm>
              <a:off x="3949252" y="4064026"/>
              <a:ext cx="1349988" cy="1182687"/>
            </a:xfrm>
            <a:prstGeom prst="roundRect">
              <a:avLst>
                <a:gd name="adj" fmla="val 16667"/>
              </a:avLst>
            </a:prstGeom>
            <a:grpFill/>
            <a:ln>
              <a:noFill/>
            </a:ln>
            <a:effectLst>
              <a:outerShdw blurRad="444500" dist="254000" dir="8100000" algn="tr" rotWithShape="0">
                <a:prstClr val="black">
                  <a:alpha val="5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100" dirty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endParaRPr>
            </a:p>
          </p:txBody>
        </p:sp>
        <p:sp>
          <p:nvSpPr>
            <p:cNvPr id="14" name="Text Box 63"/>
            <p:cNvSpPr txBox="1">
              <a:spLocks noChangeArrowheads="1"/>
            </p:cNvSpPr>
            <p:nvPr/>
          </p:nvSpPr>
          <p:spPr bwMode="black">
            <a:xfrm>
              <a:off x="4073273" y="4158633"/>
              <a:ext cx="1091041" cy="865605"/>
            </a:xfrm>
            <a:prstGeom prst="rect">
              <a:avLst/>
            </a:prstGeom>
            <a:grpFill/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/>
              </a:defPPr>
              <a:lvl1pPr algn="ctr">
                <a:defRPr sz="2400">
                  <a:solidFill>
                    <a:schemeClr val="bg1"/>
                  </a:solidFill>
                  <a:latin typeface="微软雅黑" pitchFamily="34" charset="-122"/>
                  <a:ea typeface="微软雅黑" pitchFamily="34" charset="-122"/>
                </a:defRPr>
              </a:lvl1pPr>
            </a:lstStyle>
            <a:p>
              <a:r>
                <a:rPr lang="zh-CN" altLang="en-US" sz="3600" dirty="0" smtClean="0">
                  <a:latin typeface="华文中宋" pitchFamily="2" charset="-122"/>
                  <a:ea typeface="华文中宋" pitchFamily="2" charset="-122"/>
                </a:rPr>
                <a:t>监测性管道</a:t>
              </a:r>
              <a:endParaRPr lang="en-US" altLang="zh-CN" sz="3600" dirty="0">
                <a:latin typeface="华文中宋" pitchFamily="2" charset="-122"/>
                <a:ea typeface="华文中宋" pitchFamily="2" charset="-122"/>
              </a:endParaRPr>
            </a:p>
          </p:txBody>
        </p:sp>
      </p:grpSp>
      <p:grpSp>
        <p:nvGrpSpPr>
          <p:cNvPr id="15" name="组合 14"/>
          <p:cNvGrpSpPr/>
          <p:nvPr/>
        </p:nvGrpSpPr>
        <p:grpSpPr>
          <a:xfrm>
            <a:off x="4655902" y="3926186"/>
            <a:ext cx="3084449" cy="1951086"/>
            <a:chOff x="5469803" y="4064026"/>
            <a:chExt cx="1349988" cy="1182687"/>
          </a:xfrm>
          <a:solidFill>
            <a:schemeClr val="accent1">
              <a:lumMod val="75000"/>
            </a:schemeClr>
          </a:solidFill>
        </p:grpSpPr>
        <p:sp>
          <p:nvSpPr>
            <p:cNvPr id="16" name="AutoShape 60"/>
            <p:cNvSpPr>
              <a:spLocks noChangeArrowheads="1"/>
            </p:cNvSpPr>
            <p:nvPr/>
          </p:nvSpPr>
          <p:spPr bwMode="gray">
            <a:xfrm>
              <a:off x="5469803" y="4064026"/>
              <a:ext cx="1349988" cy="1182687"/>
            </a:xfrm>
            <a:prstGeom prst="roundRect">
              <a:avLst>
                <a:gd name="adj" fmla="val 16667"/>
              </a:avLst>
            </a:prstGeom>
            <a:grpFill/>
            <a:ln>
              <a:noFill/>
            </a:ln>
            <a:effectLst>
              <a:outerShdw blurRad="444500" dist="254000" dir="8100000" algn="tr" rotWithShape="0">
                <a:prstClr val="black">
                  <a:alpha val="5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100" dirty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endParaRPr>
            </a:p>
          </p:txBody>
        </p:sp>
        <p:sp>
          <p:nvSpPr>
            <p:cNvPr id="17" name="Text Box 64"/>
            <p:cNvSpPr txBox="1">
              <a:spLocks noChangeArrowheads="1"/>
            </p:cNvSpPr>
            <p:nvPr/>
          </p:nvSpPr>
          <p:spPr bwMode="black">
            <a:xfrm>
              <a:off x="5588642" y="4158633"/>
              <a:ext cx="1105947" cy="865605"/>
            </a:xfrm>
            <a:prstGeom prst="rect">
              <a:avLst/>
            </a:prstGeom>
            <a:grpFill/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/>
              </a:defPPr>
              <a:lvl1pPr algn="ctr">
                <a:defRPr sz="2400">
                  <a:solidFill>
                    <a:schemeClr val="bg1"/>
                  </a:solidFill>
                  <a:latin typeface="微软雅黑" pitchFamily="34" charset="-122"/>
                  <a:ea typeface="微软雅黑" pitchFamily="34" charset="-122"/>
                </a:defRPr>
              </a:lvl1pPr>
            </a:lstStyle>
            <a:p>
              <a:r>
                <a:rPr lang="zh-CN" altLang="en-US" sz="3600" dirty="0" smtClean="0">
                  <a:latin typeface="华文中宋" pitchFamily="2" charset="-122"/>
                  <a:ea typeface="华文中宋" pitchFamily="2" charset="-122"/>
                </a:rPr>
                <a:t>综合性管道</a:t>
              </a:r>
              <a:endParaRPr lang="en-US" altLang="zh-CN" sz="3600" dirty="0">
                <a:latin typeface="华文中宋" pitchFamily="2" charset="-122"/>
                <a:ea typeface="华文中宋" pitchFamily="2" charset="-122"/>
              </a:endParaRPr>
            </a:p>
          </p:txBody>
        </p:sp>
      </p:grpSp>
      <p:sp>
        <p:nvSpPr>
          <p:cNvPr id="2" name="TextBox 1"/>
          <p:cNvSpPr txBox="1"/>
          <p:nvPr/>
        </p:nvSpPr>
        <p:spPr>
          <a:xfrm>
            <a:off x="683568" y="239564"/>
            <a:ext cx="748883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4000" b="1" dirty="0" smtClean="0">
                <a:solidFill>
                  <a:srgbClr val="C00000"/>
                </a:solidFill>
                <a:latin typeface="华文中宋" pitchFamily="2" charset="-122"/>
                <a:ea typeface="华文中宋" pitchFamily="2" charset="-122"/>
              </a:rPr>
              <a:t>管道的分类</a:t>
            </a:r>
            <a:endParaRPr lang="zh-CN" altLang="en-US" sz="4000" b="1" dirty="0">
              <a:solidFill>
                <a:srgbClr val="C00000"/>
              </a:solidFill>
              <a:latin typeface="华文中宋" pitchFamily="2" charset="-122"/>
              <a:ea typeface="华文中宋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3168419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0">
        <p:fade/>
      </p:transition>
    </mc:Choice>
    <mc:Fallback xmlns="">
      <p:transition spd="med" advTm="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zh-CN" altLang="en-US" b="1" dirty="0">
                <a:solidFill>
                  <a:srgbClr val="C00000"/>
                </a:solidFill>
              </a:rPr>
              <a:t>严格无菌，预防</a:t>
            </a:r>
            <a:r>
              <a:rPr lang="zh-CN" altLang="en-US" b="1" dirty="0">
                <a:solidFill>
                  <a:srgbClr val="C00000"/>
                </a:solidFill>
              </a:rPr>
              <a:t>感染</a:t>
            </a:r>
            <a:endParaRPr lang="zh-CN" altLang="en-US" b="1" dirty="0">
              <a:solidFill>
                <a:srgbClr val="C00000"/>
              </a:solidFill>
            </a:endParaRP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zh-CN" altLang="en-US" b="1" dirty="0"/>
              <a:t>严格无菌操作</a:t>
            </a:r>
            <a:endParaRPr lang="en-US" altLang="zh-CN" b="1" dirty="0"/>
          </a:p>
          <a:p>
            <a:r>
              <a:rPr lang="zh-CN" altLang="en-US" b="1" dirty="0"/>
              <a:t>加强</a:t>
            </a:r>
            <a:r>
              <a:rPr lang="zh-CN" altLang="en-US" b="1" dirty="0"/>
              <a:t>洗手的依从性</a:t>
            </a:r>
            <a:endParaRPr lang="en-US" altLang="zh-CN" b="1" dirty="0"/>
          </a:p>
          <a:p>
            <a:endParaRPr lang="zh-CN" altLang="en-US" dirty="0"/>
          </a:p>
        </p:txBody>
      </p:sp>
      <p:pic>
        <p:nvPicPr>
          <p:cNvPr id="286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13219" y="3211374"/>
            <a:ext cx="3894122" cy="25016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67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3211374"/>
            <a:ext cx="3960440" cy="25016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268814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AutoShap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zh-CN" altLang="en-US" b="1" dirty="0" smtClean="0">
                <a:solidFill>
                  <a:srgbClr val="C00000"/>
                </a:solidFill>
              </a:rPr>
              <a:t>严密</a:t>
            </a:r>
            <a:r>
              <a:rPr lang="zh-CN" altLang="en-US" b="1" dirty="0">
                <a:solidFill>
                  <a:srgbClr val="C00000"/>
                </a:solidFill>
              </a:rPr>
              <a:t>观察，及时处理</a:t>
            </a:r>
          </a:p>
        </p:txBody>
      </p:sp>
      <p:sp>
        <p:nvSpPr>
          <p:cNvPr id="1536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67544" y="1916832"/>
            <a:ext cx="8229600" cy="4525962"/>
          </a:xfrm>
        </p:spPr>
        <p:txBody>
          <a:bodyPr/>
          <a:lstStyle/>
          <a:p>
            <a:pPr marL="0" indent="0">
              <a:lnSpc>
                <a:spcPct val="150000"/>
              </a:lnSpc>
              <a:spcBef>
                <a:spcPts val="0"/>
              </a:spcBef>
              <a:buClr>
                <a:srgbClr val="002060"/>
              </a:buClr>
              <a:buSzPct val="100000"/>
              <a:buFont typeface="Wingdings" pitchFamily="2" charset="2"/>
              <a:buChar char="Ø"/>
            </a:pPr>
            <a:r>
              <a:rPr lang="zh-CN" altLang="en-US" b="1" dirty="0" smtClean="0"/>
              <a:t>严密</a:t>
            </a:r>
            <a:r>
              <a:rPr lang="zh-CN" altLang="en-US" b="1" dirty="0"/>
              <a:t>观察各管道是否扭曲、移位、堵塞、脱落、受</a:t>
            </a:r>
            <a:r>
              <a:rPr lang="zh-CN" altLang="en-US" b="1" dirty="0" smtClean="0"/>
              <a:t>压；管道</a:t>
            </a:r>
            <a:r>
              <a:rPr lang="zh-CN" altLang="en-US" b="1" dirty="0"/>
              <a:t>有无松离，有无液体外渗；有无被分泌物</a:t>
            </a:r>
            <a:r>
              <a:rPr lang="zh-CN" altLang="en-US" b="1" dirty="0" smtClean="0"/>
              <a:t>污染。</a:t>
            </a:r>
            <a:endParaRPr lang="en-US" altLang="zh-CN" b="1" dirty="0" smtClean="0"/>
          </a:p>
          <a:p>
            <a:pPr marL="0" indent="0">
              <a:lnSpc>
                <a:spcPct val="150000"/>
              </a:lnSpc>
              <a:spcBef>
                <a:spcPts val="0"/>
              </a:spcBef>
              <a:buClr>
                <a:srgbClr val="002060"/>
              </a:buClr>
              <a:buSzPct val="100000"/>
              <a:buFont typeface="Wingdings" pitchFamily="2" charset="2"/>
              <a:buChar char="Ø"/>
            </a:pPr>
            <a:r>
              <a:rPr lang="zh-CN" altLang="en-US" b="1" dirty="0" smtClean="0"/>
              <a:t>及时记录</a:t>
            </a:r>
            <a:r>
              <a:rPr lang="zh-CN" altLang="en-US" b="1" dirty="0"/>
              <a:t>引流物的性质、量和</a:t>
            </a:r>
            <a:r>
              <a:rPr lang="zh-CN" altLang="en-US" b="1" dirty="0" smtClean="0"/>
              <a:t>颜色。</a:t>
            </a:r>
            <a:endParaRPr lang="en-US" altLang="zh-CN" b="1" dirty="0" smtClean="0"/>
          </a:p>
          <a:p>
            <a:pPr marL="0" indent="0">
              <a:lnSpc>
                <a:spcPct val="150000"/>
              </a:lnSpc>
              <a:spcBef>
                <a:spcPts val="0"/>
              </a:spcBef>
              <a:buClr>
                <a:srgbClr val="002060"/>
              </a:buClr>
              <a:buSzPct val="100000"/>
              <a:buFont typeface="Wingdings" pitchFamily="2" charset="2"/>
              <a:buChar char="Ø"/>
            </a:pPr>
            <a:r>
              <a:rPr lang="zh-CN" altLang="en-US" b="1" dirty="0" smtClean="0"/>
              <a:t>发现</a:t>
            </a:r>
            <a:r>
              <a:rPr lang="zh-CN" altLang="en-US" b="1" dirty="0"/>
              <a:t>问题应及时通知医生并配合</a:t>
            </a:r>
            <a:r>
              <a:rPr lang="zh-CN" altLang="en-US" b="1" dirty="0" smtClean="0"/>
              <a:t>处理。</a:t>
            </a:r>
            <a:endParaRPr lang="zh-CN" altLang="en-US" b="1" dirty="0"/>
          </a:p>
          <a:p>
            <a:pPr>
              <a:buFont typeface="Wingdings" pitchFamily="2" charset="2"/>
              <a:buNone/>
            </a:pPr>
            <a:endParaRPr lang="en-US" altLang="zh-CN" b="1" dirty="0"/>
          </a:p>
        </p:txBody>
      </p:sp>
    </p:spTree>
    <p:extLst>
      <p:ext uri="{BB962C8B-B14F-4D97-AF65-F5344CB8AC3E}">
        <p14:creationId xmlns:p14="http://schemas.microsoft.com/office/powerpoint/2010/main" val="41934779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7" dur="500"/>
                                        <p:tgtEl>
                                          <p:spTgt spid="1536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2" dur="500"/>
                                        <p:tgtEl>
                                          <p:spTgt spid="1536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7" dur="500"/>
                                        <p:tgtEl>
                                          <p:spTgt spid="1536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71322" y="548680"/>
            <a:ext cx="8229600" cy="990600"/>
          </a:xfrm>
        </p:spPr>
        <p:txBody>
          <a:bodyPr/>
          <a:lstStyle/>
          <a:p>
            <a:pPr algn="ctr"/>
            <a:r>
              <a:rPr lang="zh-CN" altLang="en-US" dirty="0" smtClean="0">
                <a:solidFill>
                  <a:srgbClr val="C00000"/>
                </a:solidFill>
              </a:rPr>
              <a:t>主要内容</a:t>
            </a:r>
            <a:endParaRPr lang="zh-CN" altLang="en-US" dirty="0">
              <a:solidFill>
                <a:srgbClr val="C00000"/>
              </a:solidFill>
            </a:endParaRPr>
          </a:p>
        </p:txBody>
      </p:sp>
      <p:sp>
        <p:nvSpPr>
          <p:cNvPr id="4" name="Line 3"/>
          <p:cNvSpPr>
            <a:spLocks noChangeShapeType="1"/>
          </p:cNvSpPr>
          <p:nvPr/>
        </p:nvSpPr>
        <p:spPr bwMode="auto">
          <a:xfrm>
            <a:off x="3783692" y="2753040"/>
            <a:ext cx="4256088" cy="0"/>
          </a:xfrm>
          <a:prstGeom prst="line">
            <a:avLst/>
          </a:prstGeom>
          <a:noFill/>
          <a:ln w="9525">
            <a:solidFill>
              <a:srgbClr val="333333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zh-CN" altLang="en-US"/>
          </a:p>
        </p:txBody>
      </p:sp>
      <p:sp>
        <p:nvSpPr>
          <p:cNvPr id="5" name="Rectangle 4"/>
          <p:cNvSpPr>
            <a:spLocks noChangeArrowheads="1"/>
          </p:cNvSpPr>
          <p:nvPr/>
        </p:nvSpPr>
        <p:spPr bwMode="auto">
          <a:xfrm>
            <a:off x="3897207" y="2244869"/>
            <a:ext cx="4829175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gradFill rotWithShape="1">
                  <a:gsLst>
                    <a:gs pos="0">
                      <a:schemeClr val="accent2"/>
                    </a:gs>
                    <a:gs pos="100000">
                      <a:schemeClr val="accent2">
                        <a:gamma/>
                        <a:tint val="73725"/>
                        <a:invGamma/>
                      </a:schemeClr>
                    </a:gs>
                  </a:gsLst>
                  <a:lin ang="5400000" scaled="1"/>
                </a:gra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zh-CN" altLang="en-US" sz="2800" b="1" dirty="0" smtClean="0">
                <a:solidFill>
                  <a:srgbClr val="002060"/>
                </a:solidFill>
                <a:latin typeface="华文中宋" pitchFamily="2" charset="-122"/>
                <a:ea typeface="华文中宋" pitchFamily="2" charset="-122"/>
              </a:rPr>
              <a:t>概述</a:t>
            </a:r>
            <a:endParaRPr lang="en-US" altLang="zh-CN" sz="2800" b="1" dirty="0">
              <a:solidFill>
                <a:srgbClr val="002060"/>
              </a:solidFill>
              <a:latin typeface="华文中宋" pitchFamily="2" charset="-122"/>
              <a:ea typeface="华文中宋" pitchFamily="2" charset="-122"/>
            </a:endParaRPr>
          </a:p>
        </p:txBody>
      </p:sp>
      <p:sp>
        <p:nvSpPr>
          <p:cNvPr id="6" name="Rectangle 5"/>
          <p:cNvSpPr>
            <a:spLocks noChangeArrowheads="1"/>
          </p:cNvSpPr>
          <p:nvPr/>
        </p:nvSpPr>
        <p:spPr bwMode="auto">
          <a:xfrm>
            <a:off x="4314825" y="3253972"/>
            <a:ext cx="4829175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gradFill rotWithShape="1">
                  <a:gsLst>
                    <a:gs pos="0">
                      <a:schemeClr val="accent2"/>
                    </a:gs>
                    <a:gs pos="100000">
                      <a:schemeClr val="accent2">
                        <a:gamma/>
                        <a:tint val="73725"/>
                        <a:invGamma/>
                      </a:schemeClr>
                    </a:gs>
                  </a:gsLst>
                  <a:lin ang="5400000" scaled="1"/>
                </a:gra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zh-CN" altLang="en-US" sz="2800" b="1" dirty="0" smtClean="0">
                <a:solidFill>
                  <a:srgbClr val="002060"/>
                </a:solidFill>
                <a:latin typeface="华文中宋" pitchFamily="2" charset="-122"/>
                <a:ea typeface="华文中宋" pitchFamily="2" charset="-122"/>
              </a:rPr>
              <a:t>管道分类</a:t>
            </a:r>
            <a:endParaRPr lang="en-US" altLang="zh-CN" sz="2800" b="1" dirty="0">
              <a:solidFill>
                <a:srgbClr val="002060"/>
              </a:solidFill>
              <a:latin typeface="华文中宋" pitchFamily="2" charset="-122"/>
              <a:ea typeface="华文中宋" pitchFamily="2" charset="-122"/>
            </a:endParaRPr>
          </a:p>
        </p:txBody>
      </p:sp>
      <p:sp>
        <p:nvSpPr>
          <p:cNvPr id="7" name="Rectangle 6"/>
          <p:cNvSpPr>
            <a:spLocks noChangeArrowheads="1"/>
          </p:cNvSpPr>
          <p:nvPr/>
        </p:nvSpPr>
        <p:spPr bwMode="auto">
          <a:xfrm>
            <a:off x="3985267" y="4448234"/>
            <a:ext cx="4829175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gradFill rotWithShape="1">
                  <a:gsLst>
                    <a:gs pos="0">
                      <a:schemeClr val="accent2"/>
                    </a:gs>
                    <a:gs pos="100000">
                      <a:schemeClr val="accent2">
                        <a:gamma/>
                        <a:tint val="73725"/>
                        <a:invGamma/>
                      </a:schemeClr>
                    </a:gs>
                  </a:gsLst>
                  <a:lin ang="5400000" scaled="1"/>
                </a:gra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zh-CN" altLang="en-US" sz="2800" b="1" dirty="0" smtClean="0">
                <a:solidFill>
                  <a:srgbClr val="002060"/>
                </a:solidFill>
                <a:latin typeface="华文中宋" pitchFamily="2" charset="-122"/>
                <a:ea typeface="华文中宋" pitchFamily="2" charset="-122"/>
              </a:rPr>
              <a:t>常见管路护理</a:t>
            </a:r>
            <a:endParaRPr lang="en-US" altLang="zh-CN" sz="2800" b="1" dirty="0">
              <a:solidFill>
                <a:srgbClr val="002060"/>
              </a:solidFill>
              <a:latin typeface="华文中宋" pitchFamily="2" charset="-122"/>
              <a:ea typeface="华文中宋" pitchFamily="2" charset="-122"/>
            </a:endParaRPr>
          </a:p>
        </p:txBody>
      </p:sp>
      <p:grpSp>
        <p:nvGrpSpPr>
          <p:cNvPr id="10" name="Group 9"/>
          <p:cNvGrpSpPr>
            <a:grpSpLocks/>
          </p:cNvGrpSpPr>
          <p:nvPr/>
        </p:nvGrpSpPr>
        <p:grpSpPr bwMode="auto">
          <a:xfrm rot="4976862" flipH="1">
            <a:off x="3654680" y="2433325"/>
            <a:ext cx="323850" cy="311150"/>
            <a:chOff x="1944" y="1111"/>
            <a:chExt cx="204" cy="196"/>
          </a:xfrm>
        </p:grpSpPr>
        <p:pic>
          <p:nvPicPr>
            <p:cNvPr id="11" name="Picture 10" descr="circuler_1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gray">
            <a:xfrm flipH="1">
              <a:off x="1961" y="1124"/>
              <a:ext cx="174" cy="17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2" name="Oval 11"/>
            <p:cNvSpPr>
              <a:spLocks noChangeArrowheads="1"/>
            </p:cNvSpPr>
            <p:nvPr/>
          </p:nvSpPr>
          <p:spPr bwMode="gray">
            <a:xfrm flipH="1">
              <a:off x="1962" y="1124"/>
              <a:ext cx="173" cy="172"/>
            </a:xfrm>
            <a:prstGeom prst="ellipse">
              <a:avLst/>
            </a:prstGeom>
            <a:gradFill rotWithShape="1">
              <a:gsLst>
                <a:gs pos="0">
                  <a:srgbClr val="FFFF00">
                    <a:gamma/>
                    <a:shade val="46275"/>
                    <a:invGamma/>
                  </a:srgbClr>
                </a:gs>
                <a:gs pos="50000">
                  <a:srgbClr val="FFFF00">
                    <a:alpha val="50000"/>
                  </a:srgbClr>
                </a:gs>
                <a:gs pos="100000">
                  <a:srgbClr val="FFFF00">
                    <a:gamma/>
                    <a:shade val="46275"/>
                    <a:invGamma/>
                  </a:srgbClr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zh-CN" altLang="en-US"/>
            </a:p>
          </p:txBody>
        </p:sp>
        <p:grpSp>
          <p:nvGrpSpPr>
            <p:cNvPr id="13" name="Group 12"/>
            <p:cNvGrpSpPr>
              <a:grpSpLocks/>
            </p:cNvGrpSpPr>
            <p:nvPr/>
          </p:nvGrpSpPr>
          <p:grpSpPr bwMode="auto">
            <a:xfrm rot="1297425" flipV="1">
              <a:off x="1971" y="1258"/>
              <a:ext cx="151" cy="37"/>
              <a:chOff x="2532" y="1051"/>
              <a:chExt cx="893" cy="246"/>
            </a:xfrm>
          </p:grpSpPr>
          <p:grpSp>
            <p:nvGrpSpPr>
              <p:cNvPr id="16" name="Group 13"/>
              <p:cNvGrpSpPr>
                <a:grpSpLocks/>
              </p:cNvGrpSpPr>
              <p:nvPr/>
            </p:nvGrpSpPr>
            <p:grpSpPr bwMode="auto">
              <a:xfrm>
                <a:off x="2532" y="1051"/>
                <a:ext cx="743" cy="185"/>
                <a:chOff x="1565" y="2568"/>
                <a:chExt cx="1118" cy="279"/>
              </a:xfrm>
            </p:grpSpPr>
            <p:sp>
              <p:nvSpPr>
                <p:cNvPr id="22" name="AutoShape 14"/>
                <p:cNvSpPr>
                  <a:spLocks noChangeArrowheads="1"/>
                </p:cNvSpPr>
                <p:nvPr/>
              </p:nvSpPr>
              <p:spPr bwMode="gray">
                <a:xfrm rot="5263130">
                  <a:off x="1859" y="2274"/>
                  <a:ext cx="227" cy="816"/>
                </a:xfrm>
                <a:prstGeom prst="moon">
                  <a:avLst>
                    <a:gd name="adj" fmla="val 49773"/>
                  </a:avLst>
                </a:prstGeom>
                <a:solidFill>
                  <a:srgbClr val="FFFFFF">
                    <a:alpha val="3999"/>
                  </a:srgb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zh-CN" altLang="en-US"/>
                </a:p>
              </p:txBody>
            </p:sp>
            <p:sp>
              <p:nvSpPr>
                <p:cNvPr id="23" name="AutoShape 15"/>
                <p:cNvSpPr>
                  <a:spLocks noChangeArrowheads="1"/>
                </p:cNvSpPr>
                <p:nvPr/>
              </p:nvSpPr>
              <p:spPr bwMode="gray">
                <a:xfrm rot="6078281">
                  <a:off x="1995" y="2274"/>
                  <a:ext cx="227" cy="816"/>
                </a:xfrm>
                <a:prstGeom prst="moon">
                  <a:avLst>
                    <a:gd name="adj" fmla="val 49773"/>
                  </a:avLst>
                </a:prstGeom>
                <a:solidFill>
                  <a:srgbClr val="FFFFFF">
                    <a:alpha val="3999"/>
                  </a:srgb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zh-CN" altLang="en-US"/>
                </a:p>
              </p:txBody>
            </p:sp>
            <p:sp>
              <p:nvSpPr>
                <p:cNvPr id="24" name="AutoShape 16"/>
                <p:cNvSpPr>
                  <a:spLocks noChangeArrowheads="1"/>
                </p:cNvSpPr>
                <p:nvPr/>
              </p:nvSpPr>
              <p:spPr bwMode="gray">
                <a:xfrm rot="6373927">
                  <a:off x="2071" y="2296"/>
                  <a:ext cx="227" cy="816"/>
                </a:xfrm>
                <a:prstGeom prst="moon">
                  <a:avLst>
                    <a:gd name="adj" fmla="val 49773"/>
                  </a:avLst>
                </a:prstGeom>
                <a:solidFill>
                  <a:srgbClr val="FFFFFF">
                    <a:alpha val="3999"/>
                  </a:srgb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zh-CN" altLang="en-US"/>
                </a:p>
              </p:txBody>
            </p:sp>
            <p:sp>
              <p:nvSpPr>
                <p:cNvPr id="25" name="AutoShape 17"/>
                <p:cNvSpPr>
                  <a:spLocks noChangeArrowheads="1"/>
                </p:cNvSpPr>
                <p:nvPr/>
              </p:nvSpPr>
              <p:spPr bwMode="gray">
                <a:xfrm rot="6906312">
                  <a:off x="2161" y="2326"/>
                  <a:ext cx="227" cy="816"/>
                </a:xfrm>
                <a:prstGeom prst="moon">
                  <a:avLst>
                    <a:gd name="adj" fmla="val 49773"/>
                  </a:avLst>
                </a:prstGeom>
                <a:solidFill>
                  <a:srgbClr val="FFFFFF">
                    <a:alpha val="3999"/>
                  </a:srgb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zh-CN" altLang="en-US"/>
                </a:p>
              </p:txBody>
            </p:sp>
          </p:grpSp>
          <p:grpSp>
            <p:nvGrpSpPr>
              <p:cNvPr id="17" name="Group 18"/>
              <p:cNvGrpSpPr>
                <a:grpSpLocks/>
              </p:cNvGrpSpPr>
              <p:nvPr/>
            </p:nvGrpSpPr>
            <p:grpSpPr bwMode="auto">
              <a:xfrm rot="1353540">
                <a:off x="2682" y="1111"/>
                <a:ext cx="743" cy="186"/>
                <a:chOff x="1565" y="2568"/>
                <a:chExt cx="1118" cy="279"/>
              </a:xfrm>
            </p:grpSpPr>
            <p:sp>
              <p:nvSpPr>
                <p:cNvPr id="18" name="AutoShape 19"/>
                <p:cNvSpPr>
                  <a:spLocks noChangeArrowheads="1"/>
                </p:cNvSpPr>
                <p:nvPr/>
              </p:nvSpPr>
              <p:spPr bwMode="gray">
                <a:xfrm rot="5263130">
                  <a:off x="1859" y="2274"/>
                  <a:ext cx="227" cy="816"/>
                </a:xfrm>
                <a:prstGeom prst="moon">
                  <a:avLst>
                    <a:gd name="adj" fmla="val 49773"/>
                  </a:avLst>
                </a:prstGeom>
                <a:solidFill>
                  <a:srgbClr val="FFFFFF">
                    <a:alpha val="3999"/>
                  </a:srgb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zh-CN" altLang="en-US"/>
                </a:p>
              </p:txBody>
            </p:sp>
            <p:sp>
              <p:nvSpPr>
                <p:cNvPr id="19" name="AutoShape 20"/>
                <p:cNvSpPr>
                  <a:spLocks noChangeArrowheads="1"/>
                </p:cNvSpPr>
                <p:nvPr/>
              </p:nvSpPr>
              <p:spPr bwMode="gray">
                <a:xfrm rot="6078281">
                  <a:off x="1995" y="2274"/>
                  <a:ext cx="227" cy="816"/>
                </a:xfrm>
                <a:prstGeom prst="moon">
                  <a:avLst>
                    <a:gd name="adj" fmla="val 49773"/>
                  </a:avLst>
                </a:prstGeom>
                <a:solidFill>
                  <a:srgbClr val="FFFFFF">
                    <a:alpha val="3999"/>
                  </a:srgb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zh-CN" altLang="en-US"/>
                </a:p>
              </p:txBody>
            </p:sp>
            <p:sp>
              <p:nvSpPr>
                <p:cNvPr id="20" name="AutoShape 21"/>
                <p:cNvSpPr>
                  <a:spLocks noChangeArrowheads="1"/>
                </p:cNvSpPr>
                <p:nvPr/>
              </p:nvSpPr>
              <p:spPr bwMode="gray">
                <a:xfrm rot="6373927">
                  <a:off x="2071" y="2296"/>
                  <a:ext cx="227" cy="816"/>
                </a:xfrm>
                <a:prstGeom prst="moon">
                  <a:avLst>
                    <a:gd name="adj" fmla="val 49773"/>
                  </a:avLst>
                </a:prstGeom>
                <a:solidFill>
                  <a:srgbClr val="FFFFFF">
                    <a:alpha val="3999"/>
                  </a:srgb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zh-CN" altLang="en-US"/>
                </a:p>
              </p:txBody>
            </p:sp>
            <p:sp>
              <p:nvSpPr>
                <p:cNvPr id="21" name="AutoShape 22"/>
                <p:cNvSpPr>
                  <a:spLocks noChangeArrowheads="1"/>
                </p:cNvSpPr>
                <p:nvPr/>
              </p:nvSpPr>
              <p:spPr bwMode="gray">
                <a:xfrm rot="6906312">
                  <a:off x="2161" y="2326"/>
                  <a:ext cx="227" cy="816"/>
                </a:xfrm>
                <a:prstGeom prst="moon">
                  <a:avLst>
                    <a:gd name="adj" fmla="val 49773"/>
                  </a:avLst>
                </a:prstGeom>
                <a:solidFill>
                  <a:srgbClr val="FFFFFF">
                    <a:alpha val="3999"/>
                  </a:srgb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zh-CN" altLang="en-US"/>
                </a:p>
              </p:txBody>
            </p:sp>
          </p:grpSp>
        </p:grpSp>
        <p:sp>
          <p:nvSpPr>
            <p:cNvPr id="14" name="Arc 23"/>
            <p:cNvSpPr>
              <a:spLocks/>
            </p:cNvSpPr>
            <p:nvPr/>
          </p:nvSpPr>
          <p:spPr bwMode="gray">
            <a:xfrm rot="25447716">
              <a:off x="1948" y="1107"/>
              <a:ext cx="196" cy="204"/>
            </a:xfrm>
            <a:custGeom>
              <a:avLst/>
              <a:gdLst>
                <a:gd name="G0" fmla="+- 21600 0 0"/>
                <a:gd name="G1" fmla="+- 21600 0 0"/>
                <a:gd name="G2" fmla="+- 21600 0 0"/>
                <a:gd name="T0" fmla="*/ 3603 w 43200"/>
                <a:gd name="T1" fmla="*/ 33545 h 43155"/>
                <a:gd name="T2" fmla="*/ 22996 w 43200"/>
                <a:gd name="T3" fmla="*/ 43155 h 43155"/>
                <a:gd name="T4" fmla="*/ 21600 w 43200"/>
                <a:gd name="T5" fmla="*/ 21600 h 431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3200" h="43155" fill="none" extrusionOk="0">
                  <a:moveTo>
                    <a:pt x="3603" y="33544"/>
                  </a:moveTo>
                  <a:cubicBezTo>
                    <a:pt x="1253" y="30004"/>
                    <a:pt x="0" y="25849"/>
                    <a:pt x="0" y="21600"/>
                  </a:cubicBezTo>
                  <a:cubicBezTo>
                    <a:pt x="0" y="9670"/>
                    <a:pt x="9670" y="0"/>
                    <a:pt x="21600" y="0"/>
                  </a:cubicBezTo>
                  <a:cubicBezTo>
                    <a:pt x="33529" y="0"/>
                    <a:pt x="43200" y="9670"/>
                    <a:pt x="43200" y="21600"/>
                  </a:cubicBezTo>
                  <a:cubicBezTo>
                    <a:pt x="43200" y="32987"/>
                    <a:pt x="34359" y="42418"/>
                    <a:pt x="22995" y="43154"/>
                  </a:cubicBezTo>
                </a:path>
                <a:path w="43200" h="43155" stroke="0" extrusionOk="0">
                  <a:moveTo>
                    <a:pt x="3603" y="33544"/>
                  </a:moveTo>
                  <a:cubicBezTo>
                    <a:pt x="1253" y="30004"/>
                    <a:pt x="0" y="25849"/>
                    <a:pt x="0" y="21600"/>
                  </a:cubicBezTo>
                  <a:cubicBezTo>
                    <a:pt x="0" y="9670"/>
                    <a:pt x="9670" y="0"/>
                    <a:pt x="21600" y="0"/>
                  </a:cubicBezTo>
                  <a:cubicBezTo>
                    <a:pt x="33529" y="0"/>
                    <a:pt x="43200" y="9670"/>
                    <a:pt x="43200" y="21600"/>
                  </a:cubicBezTo>
                  <a:cubicBezTo>
                    <a:pt x="43200" y="32987"/>
                    <a:pt x="34359" y="42418"/>
                    <a:pt x="22995" y="43154"/>
                  </a:cubicBezTo>
                  <a:lnTo>
                    <a:pt x="21600" y="21600"/>
                  </a:lnTo>
                  <a:close/>
                </a:path>
              </a:pathLst>
            </a:custGeom>
            <a:noFill/>
            <a:ln w="12700">
              <a:solidFill>
                <a:srgbClr val="000000"/>
              </a:solidFill>
              <a:prstDash val="sysDot"/>
              <a:round/>
              <a:headEnd/>
              <a:tailEnd type="triangle" w="sm" len="sm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0066CC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zh-CN" altLang="en-US"/>
            </a:p>
          </p:txBody>
        </p:sp>
        <p:pic>
          <p:nvPicPr>
            <p:cNvPr id="15" name="Picture 24" descr="light_shadow1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3740"/>
            <a:stretch>
              <a:fillRect/>
            </a:stretch>
          </p:blipFill>
          <p:spPr bwMode="gray">
            <a:xfrm rot="2569845" flipH="1">
              <a:off x="2015" y="1139"/>
              <a:ext cx="129" cy="8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26" name="Group 25"/>
          <p:cNvGrpSpPr>
            <a:grpSpLocks/>
          </p:cNvGrpSpPr>
          <p:nvPr/>
        </p:nvGrpSpPr>
        <p:grpSpPr bwMode="auto">
          <a:xfrm flipH="1">
            <a:off x="552303" y="2009759"/>
            <a:ext cx="3438525" cy="3429000"/>
            <a:chOff x="1955" y="1224"/>
            <a:chExt cx="1911" cy="1911"/>
          </a:xfrm>
        </p:grpSpPr>
        <p:sp>
          <p:nvSpPr>
            <p:cNvPr id="27" name="Oval 26"/>
            <p:cNvSpPr>
              <a:spLocks noChangeArrowheads="1"/>
            </p:cNvSpPr>
            <p:nvPr/>
          </p:nvSpPr>
          <p:spPr bwMode="gray">
            <a:xfrm>
              <a:off x="1955" y="1224"/>
              <a:ext cx="1911" cy="1911"/>
            </a:xfrm>
            <a:prstGeom prst="ellipse">
              <a:avLst/>
            </a:prstGeom>
            <a:noFill/>
            <a:ln w="12700" algn="ctr">
              <a:solidFill>
                <a:srgbClr val="A6B0DA">
                  <a:alpha val="50000"/>
                </a:srgb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66">
                      <a:alpha val="50000"/>
                    </a:srgbClr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17961" dir="2700000" algn="ctr" rotWithShape="0">
                      <a:srgbClr val="A6B0DA">
                        <a:gamma/>
                        <a:shade val="60000"/>
                        <a:invGamma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zh-CN" altLang="en-US"/>
            </a:p>
          </p:txBody>
        </p:sp>
        <p:sp>
          <p:nvSpPr>
            <p:cNvPr id="28" name="Oval 27"/>
            <p:cNvSpPr>
              <a:spLocks noChangeArrowheads="1"/>
            </p:cNvSpPr>
            <p:nvPr/>
          </p:nvSpPr>
          <p:spPr bwMode="gray">
            <a:xfrm>
              <a:off x="2080" y="1355"/>
              <a:ext cx="1660" cy="1660"/>
            </a:xfrm>
            <a:prstGeom prst="ellipse">
              <a:avLst/>
            </a:prstGeom>
            <a:noFill/>
            <a:ln w="28575" algn="ctr">
              <a:solidFill>
                <a:srgbClr val="A6B0DA">
                  <a:alpha val="50000"/>
                </a:srgb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66">
                      <a:alpha val="50000"/>
                    </a:srgbClr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17961" dir="2700000" algn="ctr" rotWithShape="0">
                      <a:srgbClr val="A6B0DA">
                        <a:gamma/>
                        <a:shade val="60000"/>
                        <a:invGamma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zh-CN" altLang="en-US"/>
            </a:p>
          </p:txBody>
        </p:sp>
        <p:sp>
          <p:nvSpPr>
            <p:cNvPr id="29" name="Oval 28"/>
            <p:cNvSpPr>
              <a:spLocks noChangeArrowheads="1"/>
            </p:cNvSpPr>
            <p:nvPr/>
          </p:nvSpPr>
          <p:spPr bwMode="gray">
            <a:xfrm>
              <a:off x="2218" y="1499"/>
              <a:ext cx="1396" cy="1396"/>
            </a:xfrm>
            <a:prstGeom prst="ellipse">
              <a:avLst/>
            </a:prstGeom>
            <a:noFill/>
            <a:ln w="38100" algn="ctr">
              <a:solidFill>
                <a:srgbClr val="A6B0DA">
                  <a:alpha val="50000"/>
                </a:srgb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66">
                      <a:alpha val="50000"/>
                    </a:srgbClr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17961" dir="2700000" algn="ctr" rotWithShape="0">
                      <a:srgbClr val="A6B0DA">
                        <a:gamma/>
                        <a:shade val="60000"/>
                        <a:invGamma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zh-CN" altLang="en-US"/>
            </a:p>
          </p:txBody>
        </p:sp>
        <p:sp>
          <p:nvSpPr>
            <p:cNvPr id="30" name="Oval 29"/>
            <p:cNvSpPr>
              <a:spLocks noChangeArrowheads="1"/>
            </p:cNvSpPr>
            <p:nvPr/>
          </p:nvSpPr>
          <p:spPr bwMode="gray">
            <a:xfrm>
              <a:off x="2338" y="1643"/>
              <a:ext cx="1132" cy="1132"/>
            </a:xfrm>
            <a:prstGeom prst="ellipse">
              <a:avLst/>
            </a:prstGeom>
            <a:noFill/>
            <a:ln w="57150" algn="ctr">
              <a:solidFill>
                <a:srgbClr val="A6B0DA">
                  <a:alpha val="50000"/>
                </a:srgb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66">
                      <a:alpha val="50000"/>
                    </a:srgbClr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17961" dir="2700000" algn="ctr" rotWithShape="0">
                      <a:srgbClr val="A6B0DA">
                        <a:gamma/>
                        <a:shade val="60000"/>
                        <a:invGamma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zh-CN" altLang="en-US"/>
            </a:p>
          </p:txBody>
        </p:sp>
        <p:sp>
          <p:nvSpPr>
            <p:cNvPr id="31" name="Oval 30"/>
            <p:cNvSpPr>
              <a:spLocks noChangeArrowheads="1"/>
            </p:cNvSpPr>
            <p:nvPr/>
          </p:nvSpPr>
          <p:spPr bwMode="gray">
            <a:xfrm>
              <a:off x="2476" y="1781"/>
              <a:ext cx="868" cy="868"/>
            </a:xfrm>
            <a:prstGeom prst="ellipse">
              <a:avLst/>
            </a:prstGeom>
            <a:noFill/>
            <a:ln w="57150" algn="ctr">
              <a:solidFill>
                <a:srgbClr val="A6B0DA">
                  <a:alpha val="50000"/>
                </a:srgb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66">
                      <a:alpha val="50000"/>
                    </a:srgbClr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17961" dir="2700000" algn="ctr" rotWithShape="0">
                      <a:srgbClr val="A6B0DA">
                        <a:gamma/>
                        <a:shade val="60000"/>
                        <a:invGamma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zh-CN" altLang="en-US"/>
            </a:p>
          </p:txBody>
        </p:sp>
        <p:sp>
          <p:nvSpPr>
            <p:cNvPr id="32" name="Oval 31"/>
            <p:cNvSpPr>
              <a:spLocks noChangeArrowheads="1"/>
            </p:cNvSpPr>
            <p:nvPr/>
          </p:nvSpPr>
          <p:spPr bwMode="gray">
            <a:xfrm>
              <a:off x="2602" y="1901"/>
              <a:ext cx="616" cy="616"/>
            </a:xfrm>
            <a:prstGeom prst="ellipse">
              <a:avLst/>
            </a:prstGeom>
            <a:noFill/>
            <a:ln w="76200" algn="ctr">
              <a:solidFill>
                <a:srgbClr val="A6B0DA">
                  <a:alpha val="50000"/>
                </a:srgb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66">
                      <a:alpha val="50000"/>
                    </a:srgbClr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17961" dir="2700000" algn="ctr" rotWithShape="0">
                      <a:srgbClr val="A6B0DA">
                        <a:gamma/>
                        <a:shade val="60000"/>
                        <a:invGamma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zh-CN" altLang="en-US"/>
            </a:p>
          </p:txBody>
        </p:sp>
        <p:sp>
          <p:nvSpPr>
            <p:cNvPr id="33" name="Oval 32"/>
            <p:cNvSpPr>
              <a:spLocks noChangeArrowheads="1"/>
            </p:cNvSpPr>
            <p:nvPr/>
          </p:nvSpPr>
          <p:spPr bwMode="gray">
            <a:xfrm>
              <a:off x="2716" y="2021"/>
              <a:ext cx="388" cy="388"/>
            </a:xfrm>
            <a:prstGeom prst="ellipse">
              <a:avLst/>
            </a:prstGeom>
            <a:noFill/>
            <a:ln w="9525" algn="ctr">
              <a:solidFill>
                <a:srgbClr val="A6B0DA">
                  <a:alpha val="50000"/>
                </a:srgb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66">
                      <a:alpha val="50000"/>
                    </a:srgbClr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17961" dir="2700000" algn="ctr" rotWithShape="0">
                      <a:srgbClr val="A6B0DA">
                        <a:gamma/>
                        <a:shade val="60000"/>
                        <a:invGamma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zh-CN" altLang="en-US"/>
            </a:p>
          </p:txBody>
        </p:sp>
      </p:grpSp>
      <p:pic>
        <p:nvPicPr>
          <p:cNvPr id="34" name="Picture 33" descr="worldmap_ani8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gray">
          <a:xfrm>
            <a:off x="1473053" y="2981309"/>
            <a:ext cx="1609725" cy="1612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5" name="Group 34"/>
          <p:cNvGrpSpPr>
            <a:grpSpLocks/>
          </p:cNvGrpSpPr>
          <p:nvPr/>
        </p:nvGrpSpPr>
        <p:grpSpPr bwMode="auto">
          <a:xfrm rot="4976862" flipH="1">
            <a:off x="3986254" y="3481922"/>
            <a:ext cx="323850" cy="311150"/>
            <a:chOff x="1944" y="1111"/>
            <a:chExt cx="204" cy="196"/>
          </a:xfrm>
        </p:grpSpPr>
        <p:pic>
          <p:nvPicPr>
            <p:cNvPr id="36" name="Picture 35" descr="circuler_1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gray">
            <a:xfrm flipH="1">
              <a:off x="1961" y="1124"/>
              <a:ext cx="174" cy="17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7" name="Oval 36"/>
            <p:cNvSpPr>
              <a:spLocks noChangeArrowheads="1"/>
            </p:cNvSpPr>
            <p:nvPr/>
          </p:nvSpPr>
          <p:spPr bwMode="gray">
            <a:xfrm flipH="1">
              <a:off x="1962" y="1124"/>
              <a:ext cx="173" cy="172"/>
            </a:xfrm>
            <a:prstGeom prst="ellipse">
              <a:avLst/>
            </a:prstGeom>
            <a:gradFill rotWithShape="1">
              <a:gsLst>
                <a:gs pos="0">
                  <a:srgbClr val="FFFF00">
                    <a:gamma/>
                    <a:shade val="46275"/>
                    <a:invGamma/>
                  </a:srgbClr>
                </a:gs>
                <a:gs pos="50000">
                  <a:srgbClr val="FFFF00">
                    <a:alpha val="50000"/>
                  </a:srgbClr>
                </a:gs>
                <a:gs pos="100000">
                  <a:srgbClr val="FFFF00">
                    <a:gamma/>
                    <a:shade val="46275"/>
                    <a:invGamma/>
                  </a:srgbClr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zh-CN" altLang="en-US"/>
            </a:p>
          </p:txBody>
        </p:sp>
        <p:grpSp>
          <p:nvGrpSpPr>
            <p:cNvPr id="38" name="Group 37"/>
            <p:cNvGrpSpPr>
              <a:grpSpLocks/>
            </p:cNvGrpSpPr>
            <p:nvPr/>
          </p:nvGrpSpPr>
          <p:grpSpPr bwMode="auto">
            <a:xfrm rot="1297425" flipV="1">
              <a:off x="1971" y="1258"/>
              <a:ext cx="151" cy="37"/>
              <a:chOff x="2532" y="1051"/>
              <a:chExt cx="893" cy="246"/>
            </a:xfrm>
          </p:grpSpPr>
          <p:grpSp>
            <p:nvGrpSpPr>
              <p:cNvPr id="41" name="Group 38"/>
              <p:cNvGrpSpPr>
                <a:grpSpLocks/>
              </p:cNvGrpSpPr>
              <p:nvPr/>
            </p:nvGrpSpPr>
            <p:grpSpPr bwMode="auto">
              <a:xfrm>
                <a:off x="2532" y="1051"/>
                <a:ext cx="743" cy="185"/>
                <a:chOff x="1565" y="2568"/>
                <a:chExt cx="1118" cy="279"/>
              </a:xfrm>
            </p:grpSpPr>
            <p:sp>
              <p:nvSpPr>
                <p:cNvPr id="47" name="AutoShape 39"/>
                <p:cNvSpPr>
                  <a:spLocks noChangeArrowheads="1"/>
                </p:cNvSpPr>
                <p:nvPr/>
              </p:nvSpPr>
              <p:spPr bwMode="gray">
                <a:xfrm rot="5263130">
                  <a:off x="1859" y="2274"/>
                  <a:ext cx="227" cy="816"/>
                </a:xfrm>
                <a:prstGeom prst="moon">
                  <a:avLst>
                    <a:gd name="adj" fmla="val 49773"/>
                  </a:avLst>
                </a:prstGeom>
                <a:solidFill>
                  <a:srgbClr val="FFFFFF">
                    <a:alpha val="3999"/>
                  </a:srgb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zh-CN" altLang="en-US"/>
                </a:p>
              </p:txBody>
            </p:sp>
            <p:sp>
              <p:nvSpPr>
                <p:cNvPr id="48" name="AutoShape 40"/>
                <p:cNvSpPr>
                  <a:spLocks noChangeArrowheads="1"/>
                </p:cNvSpPr>
                <p:nvPr/>
              </p:nvSpPr>
              <p:spPr bwMode="gray">
                <a:xfrm rot="6078281">
                  <a:off x="1995" y="2274"/>
                  <a:ext cx="227" cy="816"/>
                </a:xfrm>
                <a:prstGeom prst="moon">
                  <a:avLst>
                    <a:gd name="adj" fmla="val 49773"/>
                  </a:avLst>
                </a:prstGeom>
                <a:solidFill>
                  <a:srgbClr val="FFFFFF">
                    <a:alpha val="3999"/>
                  </a:srgb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zh-CN" altLang="en-US"/>
                </a:p>
              </p:txBody>
            </p:sp>
            <p:sp>
              <p:nvSpPr>
                <p:cNvPr id="49" name="AutoShape 41"/>
                <p:cNvSpPr>
                  <a:spLocks noChangeArrowheads="1"/>
                </p:cNvSpPr>
                <p:nvPr/>
              </p:nvSpPr>
              <p:spPr bwMode="gray">
                <a:xfrm rot="6373927">
                  <a:off x="2071" y="2296"/>
                  <a:ext cx="227" cy="816"/>
                </a:xfrm>
                <a:prstGeom prst="moon">
                  <a:avLst>
                    <a:gd name="adj" fmla="val 49773"/>
                  </a:avLst>
                </a:prstGeom>
                <a:solidFill>
                  <a:srgbClr val="FFFFFF">
                    <a:alpha val="3999"/>
                  </a:srgb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zh-CN" altLang="en-US"/>
                </a:p>
              </p:txBody>
            </p:sp>
            <p:sp>
              <p:nvSpPr>
                <p:cNvPr id="50" name="AutoShape 42"/>
                <p:cNvSpPr>
                  <a:spLocks noChangeArrowheads="1"/>
                </p:cNvSpPr>
                <p:nvPr/>
              </p:nvSpPr>
              <p:spPr bwMode="gray">
                <a:xfrm rot="6906312">
                  <a:off x="2161" y="2326"/>
                  <a:ext cx="227" cy="816"/>
                </a:xfrm>
                <a:prstGeom prst="moon">
                  <a:avLst>
                    <a:gd name="adj" fmla="val 49773"/>
                  </a:avLst>
                </a:prstGeom>
                <a:solidFill>
                  <a:srgbClr val="FFFFFF">
                    <a:alpha val="3999"/>
                  </a:srgb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zh-CN" altLang="en-US"/>
                </a:p>
              </p:txBody>
            </p:sp>
          </p:grpSp>
          <p:grpSp>
            <p:nvGrpSpPr>
              <p:cNvPr id="42" name="Group 43"/>
              <p:cNvGrpSpPr>
                <a:grpSpLocks/>
              </p:cNvGrpSpPr>
              <p:nvPr/>
            </p:nvGrpSpPr>
            <p:grpSpPr bwMode="auto">
              <a:xfrm rot="1353540">
                <a:off x="2682" y="1111"/>
                <a:ext cx="743" cy="186"/>
                <a:chOff x="1565" y="2568"/>
                <a:chExt cx="1118" cy="279"/>
              </a:xfrm>
            </p:grpSpPr>
            <p:sp>
              <p:nvSpPr>
                <p:cNvPr id="43" name="AutoShape 44"/>
                <p:cNvSpPr>
                  <a:spLocks noChangeArrowheads="1"/>
                </p:cNvSpPr>
                <p:nvPr/>
              </p:nvSpPr>
              <p:spPr bwMode="gray">
                <a:xfrm rot="5263130">
                  <a:off x="1859" y="2274"/>
                  <a:ext cx="227" cy="816"/>
                </a:xfrm>
                <a:prstGeom prst="moon">
                  <a:avLst>
                    <a:gd name="adj" fmla="val 49773"/>
                  </a:avLst>
                </a:prstGeom>
                <a:solidFill>
                  <a:srgbClr val="FFFFFF">
                    <a:alpha val="3999"/>
                  </a:srgb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zh-CN" altLang="en-US"/>
                </a:p>
              </p:txBody>
            </p:sp>
            <p:sp>
              <p:nvSpPr>
                <p:cNvPr id="44" name="AutoShape 45"/>
                <p:cNvSpPr>
                  <a:spLocks noChangeArrowheads="1"/>
                </p:cNvSpPr>
                <p:nvPr/>
              </p:nvSpPr>
              <p:spPr bwMode="gray">
                <a:xfrm rot="6078281">
                  <a:off x="1995" y="2274"/>
                  <a:ext cx="227" cy="816"/>
                </a:xfrm>
                <a:prstGeom prst="moon">
                  <a:avLst>
                    <a:gd name="adj" fmla="val 49773"/>
                  </a:avLst>
                </a:prstGeom>
                <a:solidFill>
                  <a:srgbClr val="FFFFFF">
                    <a:alpha val="3999"/>
                  </a:srgb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zh-CN" altLang="en-US"/>
                </a:p>
              </p:txBody>
            </p:sp>
            <p:sp>
              <p:nvSpPr>
                <p:cNvPr id="45" name="AutoShape 46"/>
                <p:cNvSpPr>
                  <a:spLocks noChangeArrowheads="1"/>
                </p:cNvSpPr>
                <p:nvPr/>
              </p:nvSpPr>
              <p:spPr bwMode="gray">
                <a:xfrm rot="6373927">
                  <a:off x="2071" y="2296"/>
                  <a:ext cx="227" cy="816"/>
                </a:xfrm>
                <a:prstGeom prst="moon">
                  <a:avLst>
                    <a:gd name="adj" fmla="val 49773"/>
                  </a:avLst>
                </a:prstGeom>
                <a:solidFill>
                  <a:srgbClr val="FFFFFF">
                    <a:alpha val="3999"/>
                  </a:srgb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zh-CN" altLang="en-US"/>
                </a:p>
              </p:txBody>
            </p:sp>
            <p:sp>
              <p:nvSpPr>
                <p:cNvPr id="46" name="AutoShape 47"/>
                <p:cNvSpPr>
                  <a:spLocks noChangeArrowheads="1"/>
                </p:cNvSpPr>
                <p:nvPr/>
              </p:nvSpPr>
              <p:spPr bwMode="gray">
                <a:xfrm rot="6906312">
                  <a:off x="2161" y="2326"/>
                  <a:ext cx="227" cy="816"/>
                </a:xfrm>
                <a:prstGeom prst="moon">
                  <a:avLst>
                    <a:gd name="adj" fmla="val 49773"/>
                  </a:avLst>
                </a:prstGeom>
                <a:solidFill>
                  <a:srgbClr val="FFFFFF">
                    <a:alpha val="3999"/>
                  </a:srgb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zh-CN" altLang="en-US"/>
                </a:p>
              </p:txBody>
            </p:sp>
          </p:grpSp>
        </p:grpSp>
        <p:sp>
          <p:nvSpPr>
            <p:cNvPr id="39" name="Arc 48"/>
            <p:cNvSpPr>
              <a:spLocks/>
            </p:cNvSpPr>
            <p:nvPr/>
          </p:nvSpPr>
          <p:spPr bwMode="gray">
            <a:xfrm rot="25447716">
              <a:off x="1948" y="1107"/>
              <a:ext cx="196" cy="204"/>
            </a:xfrm>
            <a:custGeom>
              <a:avLst/>
              <a:gdLst>
                <a:gd name="G0" fmla="+- 21600 0 0"/>
                <a:gd name="G1" fmla="+- 21600 0 0"/>
                <a:gd name="G2" fmla="+- 21600 0 0"/>
                <a:gd name="T0" fmla="*/ 3603 w 43200"/>
                <a:gd name="T1" fmla="*/ 33545 h 43155"/>
                <a:gd name="T2" fmla="*/ 22996 w 43200"/>
                <a:gd name="T3" fmla="*/ 43155 h 43155"/>
                <a:gd name="T4" fmla="*/ 21600 w 43200"/>
                <a:gd name="T5" fmla="*/ 21600 h 431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3200" h="43155" fill="none" extrusionOk="0">
                  <a:moveTo>
                    <a:pt x="3603" y="33544"/>
                  </a:moveTo>
                  <a:cubicBezTo>
                    <a:pt x="1253" y="30004"/>
                    <a:pt x="0" y="25849"/>
                    <a:pt x="0" y="21600"/>
                  </a:cubicBezTo>
                  <a:cubicBezTo>
                    <a:pt x="0" y="9670"/>
                    <a:pt x="9670" y="0"/>
                    <a:pt x="21600" y="0"/>
                  </a:cubicBezTo>
                  <a:cubicBezTo>
                    <a:pt x="33529" y="0"/>
                    <a:pt x="43200" y="9670"/>
                    <a:pt x="43200" y="21600"/>
                  </a:cubicBezTo>
                  <a:cubicBezTo>
                    <a:pt x="43200" y="32987"/>
                    <a:pt x="34359" y="42418"/>
                    <a:pt x="22995" y="43154"/>
                  </a:cubicBezTo>
                </a:path>
                <a:path w="43200" h="43155" stroke="0" extrusionOk="0">
                  <a:moveTo>
                    <a:pt x="3603" y="33544"/>
                  </a:moveTo>
                  <a:cubicBezTo>
                    <a:pt x="1253" y="30004"/>
                    <a:pt x="0" y="25849"/>
                    <a:pt x="0" y="21600"/>
                  </a:cubicBezTo>
                  <a:cubicBezTo>
                    <a:pt x="0" y="9670"/>
                    <a:pt x="9670" y="0"/>
                    <a:pt x="21600" y="0"/>
                  </a:cubicBezTo>
                  <a:cubicBezTo>
                    <a:pt x="33529" y="0"/>
                    <a:pt x="43200" y="9670"/>
                    <a:pt x="43200" y="21600"/>
                  </a:cubicBezTo>
                  <a:cubicBezTo>
                    <a:pt x="43200" y="32987"/>
                    <a:pt x="34359" y="42418"/>
                    <a:pt x="22995" y="43154"/>
                  </a:cubicBezTo>
                  <a:lnTo>
                    <a:pt x="21600" y="21600"/>
                  </a:lnTo>
                  <a:close/>
                </a:path>
              </a:pathLst>
            </a:custGeom>
            <a:noFill/>
            <a:ln w="12700">
              <a:solidFill>
                <a:srgbClr val="000000"/>
              </a:solidFill>
              <a:prstDash val="sysDot"/>
              <a:round/>
              <a:headEnd/>
              <a:tailEnd type="triangle" w="sm" len="sm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0066CC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zh-CN" altLang="en-US"/>
            </a:p>
          </p:txBody>
        </p:sp>
        <p:pic>
          <p:nvPicPr>
            <p:cNvPr id="40" name="Picture 49" descr="light_shadow1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3740"/>
            <a:stretch>
              <a:fillRect/>
            </a:stretch>
          </p:blipFill>
          <p:spPr bwMode="gray">
            <a:xfrm rot="2569845" flipH="1">
              <a:off x="2015" y="1139"/>
              <a:ext cx="129" cy="8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51" name="Group 50"/>
          <p:cNvGrpSpPr>
            <a:grpSpLocks/>
          </p:cNvGrpSpPr>
          <p:nvPr/>
        </p:nvGrpSpPr>
        <p:grpSpPr bwMode="auto">
          <a:xfrm rot="4976862" flipH="1">
            <a:off x="3553991" y="4687936"/>
            <a:ext cx="323850" cy="311150"/>
            <a:chOff x="1944" y="1111"/>
            <a:chExt cx="204" cy="196"/>
          </a:xfrm>
        </p:grpSpPr>
        <p:pic>
          <p:nvPicPr>
            <p:cNvPr id="52" name="Picture 51" descr="circuler_1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gray">
            <a:xfrm flipH="1">
              <a:off x="1961" y="1124"/>
              <a:ext cx="174" cy="17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53" name="Oval 52"/>
            <p:cNvSpPr>
              <a:spLocks noChangeArrowheads="1"/>
            </p:cNvSpPr>
            <p:nvPr/>
          </p:nvSpPr>
          <p:spPr bwMode="gray">
            <a:xfrm flipH="1">
              <a:off x="1962" y="1124"/>
              <a:ext cx="173" cy="172"/>
            </a:xfrm>
            <a:prstGeom prst="ellipse">
              <a:avLst/>
            </a:prstGeom>
            <a:gradFill rotWithShape="1">
              <a:gsLst>
                <a:gs pos="0">
                  <a:srgbClr val="FFFF00">
                    <a:gamma/>
                    <a:shade val="46275"/>
                    <a:invGamma/>
                  </a:srgbClr>
                </a:gs>
                <a:gs pos="50000">
                  <a:srgbClr val="FFFF00">
                    <a:alpha val="50000"/>
                  </a:srgbClr>
                </a:gs>
                <a:gs pos="100000">
                  <a:srgbClr val="FFFF00">
                    <a:gamma/>
                    <a:shade val="46275"/>
                    <a:invGamma/>
                  </a:srgbClr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zh-CN" altLang="en-US"/>
            </a:p>
          </p:txBody>
        </p:sp>
        <p:grpSp>
          <p:nvGrpSpPr>
            <p:cNvPr id="54" name="Group 53"/>
            <p:cNvGrpSpPr>
              <a:grpSpLocks/>
            </p:cNvGrpSpPr>
            <p:nvPr/>
          </p:nvGrpSpPr>
          <p:grpSpPr bwMode="auto">
            <a:xfrm rot="1297425" flipV="1">
              <a:off x="1971" y="1258"/>
              <a:ext cx="151" cy="37"/>
              <a:chOff x="2532" y="1051"/>
              <a:chExt cx="893" cy="246"/>
            </a:xfrm>
          </p:grpSpPr>
          <p:grpSp>
            <p:nvGrpSpPr>
              <p:cNvPr id="57" name="Group 54"/>
              <p:cNvGrpSpPr>
                <a:grpSpLocks/>
              </p:cNvGrpSpPr>
              <p:nvPr/>
            </p:nvGrpSpPr>
            <p:grpSpPr bwMode="auto">
              <a:xfrm>
                <a:off x="2532" y="1051"/>
                <a:ext cx="743" cy="185"/>
                <a:chOff x="1565" y="2568"/>
                <a:chExt cx="1118" cy="279"/>
              </a:xfrm>
            </p:grpSpPr>
            <p:sp>
              <p:nvSpPr>
                <p:cNvPr id="63" name="AutoShape 55"/>
                <p:cNvSpPr>
                  <a:spLocks noChangeArrowheads="1"/>
                </p:cNvSpPr>
                <p:nvPr/>
              </p:nvSpPr>
              <p:spPr bwMode="gray">
                <a:xfrm rot="5263130">
                  <a:off x="1859" y="2274"/>
                  <a:ext cx="227" cy="816"/>
                </a:xfrm>
                <a:prstGeom prst="moon">
                  <a:avLst>
                    <a:gd name="adj" fmla="val 49773"/>
                  </a:avLst>
                </a:prstGeom>
                <a:solidFill>
                  <a:srgbClr val="FFFFFF">
                    <a:alpha val="3999"/>
                  </a:srgb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zh-CN" altLang="en-US"/>
                </a:p>
              </p:txBody>
            </p:sp>
            <p:sp>
              <p:nvSpPr>
                <p:cNvPr id="64" name="AutoShape 56"/>
                <p:cNvSpPr>
                  <a:spLocks noChangeArrowheads="1"/>
                </p:cNvSpPr>
                <p:nvPr/>
              </p:nvSpPr>
              <p:spPr bwMode="gray">
                <a:xfrm rot="6078281">
                  <a:off x="1995" y="2274"/>
                  <a:ext cx="227" cy="816"/>
                </a:xfrm>
                <a:prstGeom prst="moon">
                  <a:avLst>
                    <a:gd name="adj" fmla="val 49773"/>
                  </a:avLst>
                </a:prstGeom>
                <a:solidFill>
                  <a:srgbClr val="FFFFFF">
                    <a:alpha val="3999"/>
                  </a:srgb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zh-CN" altLang="en-US"/>
                </a:p>
              </p:txBody>
            </p:sp>
            <p:sp>
              <p:nvSpPr>
                <p:cNvPr id="65" name="AutoShape 57"/>
                <p:cNvSpPr>
                  <a:spLocks noChangeArrowheads="1"/>
                </p:cNvSpPr>
                <p:nvPr/>
              </p:nvSpPr>
              <p:spPr bwMode="gray">
                <a:xfrm rot="6373927">
                  <a:off x="2071" y="2296"/>
                  <a:ext cx="227" cy="816"/>
                </a:xfrm>
                <a:prstGeom prst="moon">
                  <a:avLst>
                    <a:gd name="adj" fmla="val 49773"/>
                  </a:avLst>
                </a:prstGeom>
                <a:solidFill>
                  <a:srgbClr val="FFFFFF">
                    <a:alpha val="3999"/>
                  </a:srgb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zh-CN" altLang="en-US"/>
                </a:p>
              </p:txBody>
            </p:sp>
            <p:sp>
              <p:nvSpPr>
                <p:cNvPr id="66" name="AutoShape 58"/>
                <p:cNvSpPr>
                  <a:spLocks noChangeArrowheads="1"/>
                </p:cNvSpPr>
                <p:nvPr/>
              </p:nvSpPr>
              <p:spPr bwMode="gray">
                <a:xfrm rot="6906312">
                  <a:off x="2161" y="2326"/>
                  <a:ext cx="227" cy="816"/>
                </a:xfrm>
                <a:prstGeom prst="moon">
                  <a:avLst>
                    <a:gd name="adj" fmla="val 49773"/>
                  </a:avLst>
                </a:prstGeom>
                <a:solidFill>
                  <a:srgbClr val="FFFFFF">
                    <a:alpha val="3999"/>
                  </a:srgb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zh-CN" altLang="en-US"/>
                </a:p>
              </p:txBody>
            </p:sp>
          </p:grpSp>
          <p:grpSp>
            <p:nvGrpSpPr>
              <p:cNvPr id="58" name="Group 59"/>
              <p:cNvGrpSpPr>
                <a:grpSpLocks/>
              </p:cNvGrpSpPr>
              <p:nvPr/>
            </p:nvGrpSpPr>
            <p:grpSpPr bwMode="auto">
              <a:xfrm rot="1353540">
                <a:off x="2682" y="1111"/>
                <a:ext cx="743" cy="186"/>
                <a:chOff x="1565" y="2568"/>
                <a:chExt cx="1118" cy="279"/>
              </a:xfrm>
            </p:grpSpPr>
            <p:sp>
              <p:nvSpPr>
                <p:cNvPr id="59" name="AutoShape 60"/>
                <p:cNvSpPr>
                  <a:spLocks noChangeArrowheads="1"/>
                </p:cNvSpPr>
                <p:nvPr/>
              </p:nvSpPr>
              <p:spPr bwMode="gray">
                <a:xfrm rot="5263130">
                  <a:off x="1859" y="2274"/>
                  <a:ext cx="227" cy="816"/>
                </a:xfrm>
                <a:prstGeom prst="moon">
                  <a:avLst>
                    <a:gd name="adj" fmla="val 49773"/>
                  </a:avLst>
                </a:prstGeom>
                <a:solidFill>
                  <a:srgbClr val="FFFFFF">
                    <a:alpha val="3999"/>
                  </a:srgb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zh-CN" altLang="en-US"/>
                </a:p>
              </p:txBody>
            </p:sp>
            <p:sp>
              <p:nvSpPr>
                <p:cNvPr id="60" name="AutoShape 61"/>
                <p:cNvSpPr>
                  <a:spLocks noChangeArrowheads="1"/>
                </p:cNvSpPr>
                <p:nvPr/>
              </p:nvSpPr>
              <p:spPr bwMode="gray">
                <a:xfrm rot="6078281">
                  <a:off x="1995" y="2274"/>
                  <a:ext cx="227" cy="816"/>
                </a:xfrm>
                <a:prstGeom prst="moon">
                  <a:avLst>
                    <a:gd name="adj" fmla="val 49773"/>
                  </a:avLst>
                </a:prstGeom>
                <a:solidFill>
                  <a:srgbClr val="FFFFFF">
                    <a:alpha val="3999"/>
                  </a:srgb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zh-CN" altLang="en-US"/>
                </a:p>
              </p:txBody>
            </p:sp>
            <p:sp>
              <p:nvSpPr>
                <p:cNvPr id="61" name="AutoShape 62"/>
                <p:cNvSpPr>
                  <a:spLocks noChangeArrowheads="1"/>
                </p:cNvSpPr>
                <p:nvPr/>
              </p:nvSpPr>
              <p:spPr bwMode="gray">
                <a:xfrm rot="6373927">
                  <a:off x="2071" y="2296"/>
                  <a:ext cx="227" cy="816"/>
                </a:xfrm>
                <a:prstGeom prst="moon">
                  <a:avLst>
                    <a:gd name="adj" fmla="val 49773"/>
                  </a:avLst>
                </a:prstGeom>
                <a:solidFill>
                  <a:srgbClr val="FFFFFF">
                    <a:alpha val="3999"/>
                  </a:srgb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zh-CN" altLang="en-US"/>
                </a:p>
              </p:txBody>
            </p:sp>
            <p:sp>
              <p:nvSpPr>
                <p:cNvPr id="62" name="AutoShape 63"/>
                <p:cNvSpPr>
                  <a:spLocks noChangeArrowheads="1"/>
                </p:cNvSpPr>
                <p:nvPr/>
              </p:nvSpPr>
              <p:spPr bwMode="gray">
                <a:xfrm rot="6906312">
                  <a:off x="2161" y="2326"/>
                  <a:ext cx="227" cy="816"/>
                </a:xfrm>
                <a:prstGeom prst="moon">
                  <a:avLst>
                    <a:gd name="adj" fmla="val 49773"/>
                  </a:avLst>
                </a:prstGeom>
                <a:solidFill>
                  <a:srgbClr val="FFFFFF">
                    <a:alpha val="3999"/>
                  </a:srgb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zh-CN" altLang="en-US"/>
                </a:p>
              </p:txBody>
            </p:sp>
          </p:grpSp>
        </p:grpSp>
        <p:sp>
          <p:nvSpPr>
            <p:cNvPr id="55" name="Arc 64"/>
            <p:cNvSpPr>
              <a:spLocks/>
            </p:cNvSpPr>
            <p:nvPr/>
          </p:nvSpPr>
          <p:spPr bwMode="gray">
            <a:xfrm rot="25447716">
              <a:off x="1948" y="1107"/>
              <a:ext cx="196" cy="204"/>
            </a:xfrm>
            <a:custGeom>
              <a:avLst/>
              <a:gdLst>
                <a:gd name="G0" fmla="+- 21600 0 0"/>
                <a:gd name="G1" fmla="+- 21600 0 0"/>
                <a:gd name="G2" fmla="+- 21600 0 0"/>
                <a:gd name="T0" fmla="*/ 3603 w 43200"/>
                <a:gd name="T1" fmla="*/ 33545 h 43155"/>
                <a:gd name="T2" fmla="*/ 22996 w 43200"/>
                <a:gd name="T3" fmla="*/ 43155 h 43155"/>
                <a:gd name="T4" fmla="*/ 21600 w 43200"/>
                <a:gd name="T5" fmla="*/ 21600 h 431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3200" h="43155" fill="none" extrusionOk="0">
                  <a:moveTo>
                    <a:pt x="3603" y="33544"/>
                  </a:moveTo>
                  <a:cubicBezTo>
                    <a:pt x="1253" y="30004"/>
                    <a:pt x="0" y="25849"/>
                    <a:pt x="0" y="21600"/>
                  </a:cubicBezTo>
                  <a:cubicBezTo>
                    <a:pt x="0" y="9670"/>
                    <a:pt x="9670" y="0"/>
                    <a:pt x="21600" y="0"/>
                  </a:cubicBezTo>
                  <a:cubicBezTo>
                    <a:pt x="33529" y="0"/>
                    <a:pt x="43200" y="9670"/>
                    <a:pt x="43200" y="21600"/>
                  </a:cubicBezTo>
                  <a:cubicBezTo>
                    <a:pt x="43200" y="32987"/>
                    <a:pt x="34359" y="42418"/>
                    <a:pt x="22995" y="43154"/>
                  </a:cubicBezTo>
                </a:path>
                <a:path w="43200" h="43155" stroke="0" extrusionOk="0">
                  <a:moveTo>
                    <a:pt x="3603" y="33544"/>
                  </a:moveTo>
                  <a:cubicBezTo>
                    <a:pt x="1253" y="30004"/>
                    <a:pt x="0" y="25849"/>
                    <a:pt x="0" y="21600"/>
                  </a:cubicBezTo>
                  <a:cubicBezTo>
                    <a:pt x="0" y="9670"/>
                    <a:pt x="9670" y="0"/>
                    <a:pt x="21600" y="0"/>
                  </a:cubicBezTo>
                  <a:cubicBezTo>
                    <a:pt x="33529" y="0"/>
                    <a:pt x="43200" y="9670"/>
                    <a:pt x="43200" y="21600"/>
                  </a:cubicBezTo>
                  <a:cubicBezTo>
                    <a:pt x="43200" y="32987"/>
                    <a:pt x="34359" y="42418"/>
                    <a:pt x="22995" y="43154"/>
                  </a:cubicBezTo>
                  <a:lnTo>
                    <a:pt x="21600" y="21600"/>
                  </a:lnTo>
                  <a:close/>
                </a:path>
              </a:pathLst>
            </a:custGeom>
            <a:noFill/>
            <a:ln w="12700">
              <a:solidFill>
                <a:srgbClr val="000000"/>
              </a:solidFill>
              <a:prstDash val="sysDot"/>
              <a:round/>
              <a:headEnd/>
              <a:tailEnd type="triangle" w="sm" len="sm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0066CC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zh-CN" altLang="en-US"/>
            </a:p>
          </p:txBody>
        </p:sp>
        <p:pic>
          <p:nvPicPr>
            <p:cNvPr id="56" name="Picture 65" descr="light_shadow1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3740"/>
            <a:stretch>
              <a:fillRect/>
            </a:stretch>
          </p:blipFill>
          <p:spPr bwMode="gray">
            <a:xfrm rot="2569845" flipH="1">
              <a:off x="2015" y="1139"/>
              <a:ext cx="129" cy="8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99" name="Line 98"/>
          <p:cNvSpPr>
            <a:spLocks noChangeShapeType="1"/>
          </p:cNvSpPr>
          <p:nvPr/>
        </p:nvSpPr>
        <p:spPr bwMode="auto">
          <a:xfrm>
            <a:off x="3625436" y="5008116"/>
            <a:ext cx="4256087" cy="0"/>
          </a:xfrm>
          <a:prstGeom prst="line">
            <a:avLst/>
          </a:prstGeom>
          <a:noFill/>
          <a:ln w="9525">
            <a:solidFill>
              <a:srgbClr val="333333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zh-CN" altLang="en-US"/>
          </a:p>
        </p:txBody>
      </p:sp>
      <p:sp>
        <p:nvSpPr>
          <p:cNvPr id="100" name="Line 99"/>
          <p:cNvSpPr>
            <a:spLocks noChangeShapeType="1"/>
          </p:cNvSpPr>
          <p:nvPr/>
        </p:nvSpPr>
        <p:spPr bwMode="auto">
          <a:xfrm>
            <a:off x="3999782" y="3816960"/>
            <a:ext cx="4256087" cy="0"/>
          </a:xfrm>
          <a:prstGeom prst="line">
            <a:avLst/>
          </a:prstGeom>
          <a:noFill/>
          <a:ln w="9525">
            <a:solidFill>
              <a:srgbClr val="333333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155834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 smtClean="0"/>
          </a:p>
        </p:txBody>
      </p:sp>
      <p:sp>
        <p:nvSpPr>
          <p:cNvPr id="7168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CN" altLang="en-US" smtClean="0"/>
          </a:p>
        </p:txBody>
      </p:sp>
      <p:pic>
        <p:nvPicPr>
          <p:cNvPr id="71684" name="图片 3" descr="1369025_233359298000_2.jpg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2871" b="12665"/>
          <a:stretch>
            <a:fillRect/>
          </a:stretch>
        </p:blipFill>
        <p:spPr bwMode="auto">
          <a:xfrm>
            <a:off x="655638" y="1430656"/>
            <a:ext cx="7956550" cy="48691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399274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AutoShap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zh-CN" altLang="en-US" sz="4000" b="1" dirty="0" smtClean="0">
                <a:solidFill>
                  <a:srgbClr val="C00000"/>
                </a:solidFill>
              </a:rPr>
              <a:t>供给性</a:t>
            </a:r>
            <a:r>
              <a:rPr lang="zh-CN" altLang="en-US" sz="4000" b="1" dirty="0">
                <a:solidFill>
                  <a:srgbClr val="C00000"/>
                </a:solidFill>
              </a:rPr>
              <a:t>管道</a:t>
            </a:r>
          </a:p>
        </p:txBody>
      </p:sp>
      <p:sp>
        <p:nvSpPr>
          <p:cNvPr id="717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67544" y="1700808"/>
            <a:ext cx="8424862" cy="3887788"/>
          </a:xfrm>
          <a:noFill/>
        </p:spPr>
        <p:txBody>
          <a:bodyPr>
            <a:noAutofit/>
          </a:bodyPr>
          <a:lstStyle/>
          <a:p>
            <a:pPr marL="0" indent="0">
              <a:lnSpc>
                <a:spcPct val="150000"/>
              </a:lnSpc>
              <a:spcBef>
                <a:spcPts val="0"/>
              </a:spcBef>
              <a:buClr>
                <a:srgbClr val="002060"/>
              </a:buClr>
              <a:buSzPct val="100000"/>
              <a:buFont typeface="Wingdings" pitchFamily="2" charset="2"/>
              <a:buChar char="Ø"/>
            </a:pPr>
            <a:r>
              <a:rPr lang="zh-CN" altLang="en-US" b="1" dirty="0"/>
              <a:t>是指通过管道把氧气、水分或药液补充到体内。如：静脉输液管道、氧气管、鼻饲管、深静脉置管等。</a:t>
            </a:r>
          </a:p>
          <a:p>
            <a:pPr>
              <a:lnSpc>
                <a:spcPct val="90000"/>
              </a:lnSpc>
            </a:pPr>
            <a:endParaRPr lang="zh-CN" altLang="en-US" b="1" dirty="0">
              <a:latin typeface="楷体" pitchFamily="49" charset="-122"/>
              <a:ea typeface="楷体" pitchFamily="49" charset="-122"/>
            </a:endParaRPr>
          </a:p>
          <a:p>
            <a:pPr marL="0" indent="0">
              <a:lnSpc>
                <a:spcPct val="90000"/>
              </a:lnSpc>
              <a:buNone/>
            </a:pPr>
            <a:endParaRPr lang="zh-CN" altLang="en-US" b="1" dirty="0">
              <a:latin typeface="楷体" pitchFamily="49" charset="-122"/>
              <a:ea typeface="楷体" pitchFamily="49" charset="-122"/>
            </a:endParaRPr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0192" y="3645024"/>
            <a:ext cx="2664296" cy="21520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4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3317405"/>
            <a:ext cx="2736304" cy="25497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44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3848" y="3325560"/>
            <a:ext cx="2880320" cy="25856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8279237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AutoShape 2"/>
          <p:cNvSpPr>
            <a:spLocks noGrp="1" noChangeArrowheads="1"/>
          </p:cNvSpPr>
          <p:nvPr>
            <p:ph type="title"/>
          </p:nvPr>
        </p:nvSpPr>
        <p:spPr>
          <a:xfrm>
            <a:off x="539552" y="476250"/>
            <a:ext cx="8212336" cy="1143000"/>
          </a:xfrm>
        </p:spPr>
        <p:txBody>
          <a:bodyPr>
            <a:normAutofit/>
          </a:bodyPr>
          <a:lstStyle/>
          <a:p>
            <a:r>
              <a:rPr lang="zh-CN" altLang="en-US" sz="4000" b="1" dirty="0">
                <a:solidFill>
                  <a:srgbClr val="C00000"/>
                </a:solidFill>
              </a:rPr>
              <a:t>排出性管道</a:t>
            </a:r>
          </a:p>
        </p:txBody>
      </p:sp>
      <p:sp>
        <p:nvSpPr>
          <p:cNvPr id="819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50825" y="1772816"/>
            <a:ext cx="8893175" cy="5300663"/>
          </a:xfrm>
        </p:spPr>
        <p:txBody>
          <a:bodyPr/>
          <a:lstStyle/>
          <a:p>
            <a:pPr marL="0" indent="0">
              <a:lnSpc>
                <a:spcPct val="150000"/>
              </a:lnSpc>
              <a:spcBef>
                <a:spcPts val="0"/>
              </a:spcBef>
              <a:buClr>
                <a:srgbClr val="002060"/>
              </a:buClr>
              <a:buSzPct val="100000"/>
              <a:buFont typeface="Wingdings" pitchFamily="2" charset="2"/>
              <a:buChar char="Ø"/>
            </a:pPr>
            <a:r>
              <a:rPr lang="zh-CN" altLang="en-US" b="1" dirty="0"/>
              <a:t>是指通过专用性管道来引流出体内的气体和液体等</a:t>
            </a:r>
            <a:r>
              <a:rPr lang="en-US" altLang="zh-CN" b="1" dirty="0"/>
              <a:t>,</a:t>
            </a:r>
            <a:r>
              <a:rPr lang="zh-CN" altLang="en-US" b="1" dirty="0"/>
              <a:t>常作为治疗和判断预后的指标。如：胃肠减压管、胸腔闭式引流管、留置尿管、各类外科手术引流管等。</a:t>
            </a:r>
          </a:p>
          <a:p>
            <a:pPr marL="0" indent="0">
              <a:buNone/>
            </a:pPr>
            <a:endParaRPr lang="zh-CN" altLang="en-US" b="1" dirty="0"/>
          </a:p>
        </p:txBody>
      </p:sp>
      <p:pic>
        <p:nvPicPr>
          <p:cNvPr id="8198" name="Picture 6" descr="胸引瓶"/>
          <p:cNvPicPr>
            <a:picLocks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4293096"/>
            <a:ext cx="2376264" cy="24019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6176" y="4293096"/>
            <a:ext cx="2819400" cy="24019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26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7824" y="4293096"/>
            <a:ext cx="2989497" cy="24019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4587795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AutoShape 2"/>
          <p:cNvSpPr>
            <a:spLocks noGrp="1" noChangeArrowheads="1"/>
          </p:cNvSpPr>
          <p:nvPr>
            <p:ph type="title"/>
          </p:nvPr>
        </p:nvSpPr>
        <p:spPr>
          <a:xfrm>
            <a:off x="539552" y="692150"/>
            <a:ext cx="8140898" cy="1143000"/>
          </a:xfrm>
        </p:spPr>
        <p:txBody>
          <a:bodyPr>
            <a:normAutofit/>
          </a:bodyPr>
          <a:lstStyle/>
          <a:p>
            <a:r>
              <a:rPr lang="zh-CN" altLang="en-US" sz="4000" b="1" dirty="0">
                <a:solidFill>
                  <a:srgbClr val="C00000"/>
                </a:solidFill>
              </a:rPr>
              <a:t>监测性管道</a:t>
            </a:r>
          </a:p>
        </p:txBody>
      </p:sp>
      <p:sp>
        <p:nvSpPr>
          <p:cNvPr id="921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67544" y="1844824"/>
            <a:ext cx="8280400" cy="4635500"/>
          </a:xfrm>
        </p:spPr>
        <p:txBody>
          <a:bodyPr/>
          <a:lstStyle/>
          <a:p>
            <a:pPr marL="0" indent="0">
              <a:lnSpc>
                <a:spcPct val="150000"/>
              </a:lnSpc>
              <a:spcBef>
                <a:spcPts val="0"/>
              </a:spcBef>
              <a:buClr>
                <a:srgbClr val="002060"/>
              </a:buClr>
              <a:buSzPct val="100000"/>
              <a:buFont typeface="Wingdings" pitchFamily="2" charset="2"/>
              <a:buChar char="Ø"/>
            </a:pPr>
            <a:r>
              <a:rPr lang="zh-CN" altLang="en-US" b="1" dirty="0"/>
              <a:t>是指放置在体内的监护站，监测病情变化的管道。如：上腔静脉导管、有创动脉置管等。</a:t>
            </a:r>
          </a:p>
          <a:p>
            <a:endParaRPr lang="zh-CN" altLang="en-US" b="1" dirty="0"/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0800000">
            <a:off x="5868144" y="3470730"/>
            <a:ext cx="3002864" cy="31034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25329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透明">
  <a:themeElements>
    <a:clrScheme name="自定义 2">
      <a:dk1>
        <a:srgbClr val="FFFFFF"/>
      </a:dk1>
      <a:lt1>
        <a:srgbClr val="FFFFFF"/>
      </a:lt1>
      <a:dk2>
        <a:srgbClr val="FFFFFF"/>
      </a:dk2>
      <a:lt2>
        <a:srgbClr val="FFFFFF"/>
      </a:lt2>
      <a:accent1>
        <a:srgbClr val="31B6FD"/>
      </a:accent1>
      <a:accent2>
        <a:srgbClr val="4584D3"/>
      </a:accent2>
      <a:accent3>
        <a:srgbClr val="5BD078"/>
      </a:accent3>
      <a:accent4>
        <a:srgbClr val="A5D028"/>
      </a:accent4>
      <a:accent5>
        <a:srgbClr val="F5C040"/>
      </a:accent5>
      <a:accent6>
        <a:srgbClr val="05E0DB"/>
      </a:accent6>
      <a:hlink>
        <a:srgbClr val="0080FF"/>
      </a:hlink>
      <a:folHlink>
        <a:srgbClr val="5EAEFF"/>
      </a:folHlink>
    </a:clrScheme>
    <a:fontScheme name="Office 经典 2">
      <a:majorFont>
        <a:latin typeface="Arial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奥斯汀">
      <a:fillStyleLst>
        <a:solidFill>
          <a:schemeClr val="phClr"/>
        </a:solidFill>
        <a:gradFill rotWithShape="1">
          <a:gsLst>
            <a:gs pos="0">
              <a:schemeClr val="phClr">
                <a:tint val="20000"/>
                <a:satMod val="180000"/>
                <a:lumMod val="98000"/>
              </a:schemeClr>
            </a:gs>
            <a:gs pos="40000">
              <a:schemeClr val="phClr">
                <a:tint val="30000"/>
                <a:satMod val="260000"/>
                <a:lumMod val="84000"/>
              </a:schemeClr>
            </a:gs>
            <a:gs pos="100000">
              <a:schemeClr val="phClr">
                <a:tint val="100000"/>
                <a:satMod val="110000"/>
                <a:lumMod val="100000"/>
              </a:schemeClr>
            </a:gs>
          </a:gsLst>
          <a:lin ang="5040000" scaled="1"/>
        </a:gradFill>
        <a:gradFill rotWithShape="1">
          <a:gsLst>
            <a:gs pos="0">
              <a:schemeClr val="phClr"/>
            </a:gs>
            <a:gs pos="100000">
              <a:schemeClr val="phClr">
                <a:shade val="75000"/>
                <a:satMod val="120000"/>
                <a:lumMod val="9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25400" dir="5400000" rotWithShape="0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20400000"/>
            </a:lightRig>
          </a:scene3d>
          <a:sp3d>
            <a:bevelT w="50800" h="12700" prst="softRound"/>
          </a:sp3d>
        </a:effectStyle>
        <a:effectStyle>
          <a:effectLst>
            <a:outerShdw blurRad="44450" dist="50800" dir="5400000" sx="96000" rotWithShape="0">
              <a:srgbClr val="000000">
                <a:alpha val="34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20400000"/>
            </a:lightRig>
          </a:scene3d>
          <a:sp3d contourW="15875" prstMaterial="metal">
            <a:bevelT w="101600" h="25400" prst="softRound"/>
            <a:contourClr>
              <a:schemeClr val="phClr">
                <a:shade val="3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5000"/>
                <a:satMod val="180000"/>
              </a:schemeClr>
            </a:gs>
            <a:gs pos="40000">
              <a:schemeClr val="phClr">
                <a:tint val="95000"/>
                <a:shade val="85000"/>
                <a:satMod val="150000"/>
              </a:schemeClr>
            </a:gs>
            <a:gs pos="100000">
              <a:schemeClr val="phClr">
                <a:shade val="45000"/>
                <a:satMod val="200000"/>
              </a:schemeClr>
            </a:gs>
          </a:gsLst>
          <a:lin ang="5400000" scaled="0"/>
        </a:gradFill>
        <a:blipFill rotWithShape="1">
          <a:blip xmlns:r="http://schemas.openxmlformats.org/officeDocument/2006/relationships" r:embed="rId1">
            <a:duotone>
              <a:schemeClr val="phClr">
                <a:shade val="55000"/>
              </a:schemeClr>
              <a:schemeClr val="phClr">
                <a:tint val="97000"/>
                <a:satMod val="95000"/>
              </a:schemeClr>
            </a:duotone>
          </a:blip>
          <a:tile tx="0" ty="0" sx="70000" sy="70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模板</Template>
  <TotalTime>2241</TotalTime>
  <Words>2239</Words>
  <Application>Microsoft Office PowerPoint</Application>
  <PresentationFormat>全屏显示(4:3)</PresentationFormat>
  <Paragraphs>339</Paragraphs>
  <Slides>63</Slides>
  <Notes>16</Notes>
  <HiddenSlides>0</HiddenSlides>
  <MMClips>1</MMClips>
  <ScaleCrop>false</ScaleCrop>
  <HeadingPairs>
    <vt:vector size="6" baseType="variant">
      <vt:variant>
        <vt:lpstr>主题</vt:lpstr>
      </vt:variant>
      <vt:variant>
        <vt:i4>1</vt:i4>
      </vt:variant>
      <vt:variant>
        <vt:lpstr>嵌入 OLE 服务器</vt:lpstr>
      </vt:variant>
      <vt:variant>
        <vt:i4>2</vt:i4>
      </vt:variant>
      <vt:variant>
        <vt:lpstr>幻灯片标题</vt:lpstr>
      </vt:variant>
      <vt:variant>
        <vt:i4>63</vt:i4>
      </vt:variant>
    </vt:vector>
  </HeadingPairs>
  <TitlesOfParts>
    <vt:vector size="66" baseType="lpstr">
      <vt:lpstr>透明</vt:lpstr>
      <vt:lpstr>工作表</vt:lpstr>
      <vt:lpstr>Photo Editor Photo</vt:lpstr>
      <vt:lpstr>老年患者的管路安全管理</vt:lpstr>
      <vt:lpstr>主要内容</vt:lpstr>
      <vt:lpstr>PowerPoint 演示文稿</vt:lpstr>
      <vt:lpstr>PowerPoint 演示文稿</vt:lpstr>
      <vt:lpstr>管路安全</vt:lpstr>
      <vt:lpstr>PowerPoint 演示文稿</vt:lpstr>
      <vt:lpstr>供给性管道</vt:lpstr>
      <vt:lpstr>排出性管道</vt:lpstr>
      <vt:lpstr>监测性管道</vt:lpstr>
      <vt:lpstr>综合性管道</vt:lpstr>
      <vt:lpstr>常见管路安全问题</vt:lpstr>
      <vt:lpstr>非计划性拔管（UEX）</vt:lpstr>
      <vt:lpstr>非计划性拔管</vt:lpstr>
      <vt:lpstr>非计划性拔管</vt:lpstr>
      <vt:lpstr>PowerPoint 演示文稿</vt:lpstr>
      <vt:lpstr>非计划性拔管</vt:lpstr>
      <vt:lpstr>非计划性拔管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非计划性拔管</vt:lpstr>
      <vt:lpstr>非计划性拔管</vt:lpstr>
      <vt:lpstr>PowerPoint 演示文稿</vt:lpstr>
      <vt:lpstr>如何进行管路护理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胃管</vt:lpstr>
      <vt:lpstr>PowerPoint 演示文稿</vt:lpstr>
      <vt:lpstr>尿管</vt:lpstr>
      <vt:lpstr>静脉导管</vt:lpstr>
      <vt:lpstr>PowerPoint 演示文稿</vt:lpstr>
      <vt:lpstr>PowerPoint 演示文稿</vt:lpstr>
      <vt:lpstr>PowerPoint 演示文稿</vt:lpstr>
      <vt:lpstr>导管尾端加强固定</vt:lpstr>
      <vt:lpstr>静脉导管穿刺部位的护理</vt:lpstr>
      <vt:lpstr>PowerPoint 演示文稿</vt:lpstr>
      <vt:lpstr>正确的导管固定可以帮助临床促进病人的安全 </vt:lpstr>
      <vt:lpstr>PowerPoint 演示文稿</vt:lpstr>
      <vt:lpstr>PowerPoint 演示文稿</vt:lpstr>
      <vt:lpstr>加强薄弱环节管理，保证患者安全</vt:lpstr>
      <vt:lpstr>PowerPoint 演示文稿</vt:lpstr>
      <vt:lpstr>常见管路安全问题</vt:lpstr>
      <vt:lpstr>梳理通畅，合理放置</vt:lpstr>
      <vt:lpstr>明确标识，严防差错</vt:lpstr>
      <vt:lpstr>PowerPoint 演示文稿</vt:lpstr>
      <vt:lpstr>管路连接错误</vt:lpstr>
      <vt:lpstr>发生管路错接事故的可能原因:</vt:lpstr>
      <vt:lpstr>建议做法</vt:lpstr>
      <vt:lpstr>严格无菌，预防感染</vt:lpstr>
      <vt:lpstr>严密观察，及时处理</vt:lpstr>
      <vt:lpstr>主要内容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老年患者的管路安全管理</dc:title>
  <dc:creator>Bao</dc:creator>
  <cp:lastModifiedBy>Windows 用户</cp:lastModifiedBy>
  <cp:revision>111</cp:revision>
  <dcterms:created xsi:type="dcterms:W3CDTF">2016-05-10T02:40:58Z</dcterms:created>
  <dcterms:modified xsi:type="dcterms:W3CDTF">2017-05-01T13:44:21Z</dcterms:modified>
</cp:coreProperties>
</file>